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94"/>
  </p:notesMasterIdLst>
  <p:handoutMasterIdLst>
    <p:handoutMasterId r:id="rId95"/>
  </p:handoutMasterIdLst>
  <p:sldIdLst>
    <p:sldId id="432" r:id="rId2"/>
    <p:sldId id="540" r:id="rId3"/>
    <p:sldId id="543" r:id="rId4"/>
    <p:sldId id="545" r:id="rId5"/>
    <p:sldId id="546" r:id="rId6"/>
    <p:sldId id="551" r:id="rId7"/>
    <p:sldId id="547" r:id="rId8"/>
    <p:sldId id="548" r:id="rId9"/>
    <p:sldId id="441" r:id="rId10"/>
    <p:sldId id="541" r:id="rId11"/>
    <p:sldId id="293" r:id="rId12"/>
    <p:sldId id="318" r:id="rId13"/>
    <p:sldId id="493" r:id="rId14"/>
    <p:sldId id="494" r:id="rId15"/>
    <p:sldId id="495" r:id="rId16"/>
    <p:sldId id="296" r:id="rId17"/>
    <p:sldId id="299" r:id="rId18"/>
    <p:sldId id="442" r:id="rId19"/>
    <p:sldId id="437" r:id="rId20"/>
    <p:sldId id="443" r:id="rId21"/>
    <p:sldId id="444" r:id="rId22"/>
    <p:sldId id="445" r:id="rId23"/>
    <p:sldId id="446" r:id="rId24"/>
    <p:sldId id="447" r:id="rId25"/>
    <p:sldId id="463" r:id="rId26"/>
    <p:sldId id="464" r:id="rId27"/>
    <p:sldId id="466" r:id="rId28"/>
    <p:sldId id="448" r:id="rId29"/>
    <p:sldId id="449" r:id="rId30"/>
    <p:sldId id="451" r:id="rId31"/>
    <p:sldId id="453" r:id="rId32"/>
    <p:sldId id="459" r:id="rId33"/>
    <p:sldId id="454" r:id="rId34"/>
    <p:sldId id="452" r:id="rId35"/>
    <p:sldId id="460" r:id="rId36"/>
    <p:sldId id="461" r:id="rId37"/>
    <p:sldId id="468" r:id="rId38"/>
    <p:sldId id="469" r:id="rId39"/>
    <p:sldId id="470" r:id="rId40"/>
    <p:sldId id="471" r:id="rId41"/>
    <p:sldId id="472" r:id="rId42"/>
    <p:sldId id="473" r:id="rId43"/>
    <p:sldId id="474" r:id="rId44"/>
    <p:sldId id="475" r:id="rId45"/>
    <p:sldId id="476" r:id="rId46"/>
    <p:sldId id="477" r:id="rId47"/>
    <p:sldId id="478" r:id="rId48"/>
    <p:sldId id="480" r:id="rId49"/>
    <p:sldId id="482" r:id="rId50"/>
    <p:sldId id="483" r:id="rId51"/>
    <p:sldId id="484" r:id="rId52"/>
    <p:sldId id="486" r:id="rId53"/>
    <p:sldId id="487" r:id="rId54"/>
    <p:sldId id="502" r:id="rId55"/>
    <p:sldId id="497" r:id="rId56"/>
    <p:sldId id="496" r:id="rId57"/>
    <p:sldId id="498" r:id="rId58"/>
    <p:sldId id="488" r:id="rId59"/>
    <p:sldId id="501" r:id="rId60"/>
    <p:sldId id="549" r:id="rId61"/>
    <p:sldId id="508" r:id="rId62"/>
    <p:sldId id="542" r:id="rId63"/>
    <p:sldId id="489" r:id="rId64"/>
    <p:sldId id="439" r:id="rId65"/>
    <p:sldId id="506" r:id="rId66"/>
    <p:sldId id="513" r:id="rId67"/>
    <p:sldId id="514" r:id="rId68"/>
    <p:sldId id="515" r:id="rId69"/>
    <p:sldId id="516" r:id="rId70"/>
    <p:sldId id="510" r:id="rId71"/>
    <p:sldId id="511" r:id="rId72"/>
    <p:sldId id="529" r:id="rId73"/>
    <p:sldId id="530" r:id="rId74"/>
    <p:sldId id="531" r:id="rId75"/>
    <p:sldId id="512" r:id="rId76"/>
    <p:sldId id="532" r:id="rId77"/>
    <p:sldId id="503" r:id="rId78"/>
    <p:sldId id="519" r:id="rId79"/>
    <p:sldId id="522" r:id="rId80"/>
    <p:sldId id="523" r:id="rId81"/>
    <p:sldId id="524" r:id="rId82"/>
    <p:sldId id="525" r:id="rId83"/>
    <p:sldId id="533" r:id="rId84"/>
    <p:sldId id="534" r:id="rId85"/>
    <p:sldId id="550" r:id="rId86"/>
    <p:sldId id="526" r:id="rId87"/>
    <p:sldId id="527" r:id="rId88"/>
    <p:sldId id="528" r:id="rId89"/>
    <p:sldId id="539" r:id="rId90"/>
    <p:sldId id="440" r:id="rId91"/>
    <p:sldId id="538" r:id="rId92"/>
    <p:sldId id="544" r:id="rId93"/>
  </p:sldIdLst>
  <p:sldSz cx="9144000" cy="6858000" type="screen4x3"/>
  <p:notesSz cx="6888163" cy="100203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6600"/>
    <a:srgbClr val="FF3300"/>
    <a:srgbClr val="FFCC00"/>
    <a:srgbClr val="FFCC66"/>
    <a:srgbClr val="FF9933"/>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7" autoAdjust="0"/>
    <p:restoredTop sz="97701" autoAdjust="0"/>
  </p:normalViewPr>
  <p:slideViewPr>
    <p:cSldViewPr>
      <p:cViewPr varScale="1">
        <p:scale>
          <a:sx n="97" d="100"/>
          <a:sy n="97" d="100"/>
        </p:scale>
        <p:origin x="29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99BA11-BFA1-4B6A-9BE8-2848ECAA1CC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88AD789D-1977-4358-93B0-5DE004E339DA}">
      <dgm:prSet/>
      <dgm:spPr/>
      <dgm:t>
        <a:bodyPr/>
        <a:lstStyle/>
        <a:p>
          <a:r>
            <a:rPr lang="en-US" dirty="0" err="1"/>
            <a:t>Menetapkan</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P3K</a:t>
          </a:r>
        </a:p>
      </dgm:t>
    </dgm:pt>
    <dgm:pt modelId="{4CC1EFE6-65C7-4F93-AF8E-ABCEA4BE6180}" type="parTrans" cxnId="{369741D8-BFE1-4A5D-AFBA-9343BD82F530}">
      <dgm:prSet/>
      <dgm:spPr/>
      <dgm:t>
        <a:bodyPr/>
        <a:lstStyle/>
        <a:p>
          <a:endParaRPr lang="en-US"/>
        </a:p>
      </dgm:t>
    </dgm:pt>
    <dgm:pt modelId="{DEAE7B42-79DA-4CBC-AB8E-D0B03B105E78}" type="sibTrans" cxnId="{369741D8-BFE1-4A5D-AFBA-9343BD82F530}">
      <dgm:prSet/>
      <dgm:spPr/>
      <dgm:t>
        <a:bodyPr/>
        <a:lstStyle/>
        <a:p>
          <a:endParaRPr lang="en-US"/>
        </a:p>
      </dgm:t>
    </dgm:pt>
    <dgm:pt modelId="{BCA7290C-4599-4D38-AC0B-C846ACF1C72A}">
      <dgm:prSet/>
      <dgm:spPr>
        <a:solidFill>
          <a:srgbClr val="C00000"/>
        </a:solidFill>
      </dgm:spPr>
      <dgm:t>
        <a:bodyPr/>
        <a:lstStyle/>
        <a:p>
          <a:r>
            <a:rPr lang="en-US" dirty="0" err="1"/>
            <a:t>Menyediakan</a:t>
          </a:r>
          <a:r>
            <a:rPr lang="en-US" dirty="0"/>
            <a:t> </a:t>
          </a:r>
          <a:r>
            <a:rPr lang="en-US" dirty="0" err="1"/>
            <a:t>pelatihan</a:t>
          </a:r>
          <a:r>
            <a:rPr lang="en-US" dirty="0"/>
            <a:t> </a:t>
          </a:r>
        </a:p>
      </dgm:t>
    </dgm:pt>
    <dgm:pt modelId="{9C65DDC6-4A11-4909-BE24-3A49ED3DFE90}" type="parTrans" cxnId="{E1343359-834E-40AA-9C60-732461ED5BE8}">
      <dgm:prSet/>
      <dgm:spPr/>
      <dgm:t>
        <a:bodyPr/>
        <a:lstStyle/>
        <a:p>
          <a:endParaRPr lang="en-US"/>
        </a:p>
      </dgm:t>
    </dgm:pt>
    <dgm:pt modelId="{864D051B-C62E-43BC-8E7C-DD616FE80245}" type="sibTrans" cxnId="{E1343359-834E-40AA-9C60-732461ED5BE8}">
      <dgm:prSet/>
      <dgm:spPr/>
      <dgm:t>
        <a:bodyPr/>
        <a:lstStyle/>
        <a:p>
          <a:endParaRPr lang="en-US"/>
        </a:p>
      </dgm:t>
    </dgm:pt>
    <dgm:pt modelId="{5A5A9A1D-8B2C-4336-84DF-7AA933587A17}">
      <dgm:prSet/>
      <dgm:spPr/>
      <dgm:t>
        <a:bodyPr/>
        <a:lstStyle/>
        <a:p>
          <a:r>
            <a:rPr lang="en-US" dirty="0" err="1"/>
            <a:t>Secara</a:t>
          </a:r>
          <a:r>
            <a:rPr lang="en-US" dirty="0"/>
            <a:t> </a:t>
          </a:r>
          <a:r>
            <a:rPr lang="en-US" dirty="0" err="1"/>
            <a:t>berkala</a:t>
          </a:r>
          <a:r>
            <a:rPr lang="en-US" dirty="0"/>
            <a:t> </a:t>
          </a:r>
          <a:r>
            <a:rPr lang="en-US" dirty="0" err="1"/>
            <a:t>mengadakan</a:t>
          </a:r>
          <a:r>
            <a:rPr lang="en-US" dirty="0"/>
            <a:t> </a:t>
          </a:r>
          <a:r>
            <a:rPr lang="en-US" dirty="0" err="1"/>
            <a:t>simulasi</a:t>
          </a:r>
          <a:r>
            <a:rPr lang="en-US" dirty="0"/>
            <a:t> </a:t>
          </a:r>
          <a:r>
            <a:rPr lang="en-US" dirty="0" err="1"/>
            <a:t>dan</a:t>
          </a:r>
          <a:r>
            <a:rPr lang="en-US" dirty="0"/>
            <a:t> </a:t>
          </a:r>
          <a:r>
            <a:rPr lang="en-US" dirty="0" err="1"/>
            <a:t>pengujian</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85249ED8-F030-4C82-96F7-F0B576D7A8F7}" type="parTrans" cxnId="{3A4E1513-EDB5-4461-85EF-2733F25E9F1E}">
      <dgm:prSet/>
      <dgm:spPr/>
      <dgm:t>
        <a:bodyPr/>
        <a:lstStyle/>
        <a:p>
          <a:endParaRPr lang="en-US"/>
        </a:p>
      </dgm:t>
    </dgm:pt>
    <dgm:pt modelId="{C8027201-21B7-4BB8-8AA8-DD442EF4E85E}" type="sibTrans" cxnId="{3A4E1513-EDB5-4461-85EF-2733F25E9F1E}">
      <dgm:prSet/>
      <dgm:spPr/>
      <dgm:t>
        <a:bodyPr/>
        <a:lstStyle/>
        <a:p>
          <a:endParaRPr lang="en-US"/>
        </a:p>
      </dgm:t>
    </dgm:pt>
    <dgm:pt modelId="{68B202E0-A29F-4209-959C-2E5D253C7E89}">
      <dgm:prSet/>
      <dgm:spPr>
        <a:solidFill>
          <a:srgbClr val="0070C0"/>
        </a:solidFill>
      </dgm:spPr>
      <dgm:t>
        <a:bodyPr/>
        <a:lstStyle/>
        <a:p>
          <a:r>
            <a:rPr lang="en-US" dirty="0" err="1"/>
            <a:t>Evaluasi</a:t>
          </a:r>
          <a:r>
            <a:rPr lang="en-US" dirty="0"/>
            <a:t> </a:t>
          </a:r>
          <a:r>
            <a:rPr lang="en-US" dirty="0" err="1"/>
            <a:t>kinerja</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a:t>
          </a:r>
          <a:r>
            <a:rPr lang="en-US" dirty="0" err="1"/>
            <a:t>setelah</a:t>
          </a:r>
          <a:r>
            <a:rPr lang="en-US" dirty="0"/>
            <a:t> </a:t>
          </a:r>
          <a:r>
            <a:rPr lang="en-US" dirty="0" err="1"/>
            <a:t>terjadi</a:t>
          </a:r>
          <a:r>
            <a:rPr lang="en-US" dirty="0"/>
            <a:t> </a:t>
          </a:r>
          <a:r>
            <a:rPr lang="en-US" dirty="0" err="1"/>
            <a:t>kondisi</a:t>
          </a:r>
          <a:r>
            <a:rPr lang="en-US" dirty="0"/>
            <a:t> </a:t>
          </a:r>
          <a:r>
            <a:rPr lang="en-US" dirty="0" err="1"/>
            <a:t>darurat</a:t>
          </a:r>
          <a:endParaRPr lang="en-US" dirty="0"/>
        </a:p>
      </dgm:t>
    </dgm:pt>
    <dgm:pt modelId="{AAB5FE51-74CB-4659-87B9-B0072363DD73}" type="parTrans" cxnId="{E870B629-9882-40BA-A0E4-5CB5A6A0F8BE}">
      <dgm:prSet/>
      <dgm:spPr/>
      <dgm:t>
        <a:bodyPr/>
        <a:lstStyle/>
        <a:p>
          <a:endParaRPr lang="en-US"/>
        </a:p>
      </dgm:t>
    </dgm:pt>
    <dgm:pt modelId="{39CAC486-CB36-43C6-A200-3FBD861E5500}" type="sibTrans" cxnId="{E870B629-9882-40BA-A0E4-5CB5A6A0F8BE}">
      <dgm:prSet/>
      <dgm:spPr/>
      <dgm:t>
        <a:bodyPr/>
        <a:lstStyle/>
        <a:p>
          <a:endParaRPr lang="en-US"/>
        </a:p>
      </dgm:t>
    </dgm:pt>
    <dgm:pt modelId="{44878D86-FE33-4C7C-BBC6-A8E7B72C7713}">
      <dgm:prSet/>
      <dgm:spPr>
        <a:solidFill>
          <a:srgbClr val="006600"/>
        </a:solidFill>
      </dgm:spPr>
      <dgm:t>
        <a:bodyPr/>
        <a:lstStyle/>
        <a:p>
          <a:r>
            <a:rPr lang="en-US" dirty="0" err="1"/>
            <a:t>Mengkomunikasikan</a:t>
          </a:r>
          <a:r>
            <a:rPr lang="en-US" dirty="0"/>
            <a:t> </a:t>
          </a:r>
          <a:r>
            <a:rPr lang="en-US" dirty="0" err="1"/>
            <a:t>dan</a:t>
          </a:r>
          <a:r>
            <a:rPr lang="en-US" dirty="0"/>
            <a:t> </a:t>
          </a:r>
          <a:r>
            <a:rPr lang="en-US" dirty="0" err="1"/>
            <a:t>menyediakan</a:t>
          </a:r>
          <a:r>
            <a:rPr lang="en-US" dirty="0"/>
            <a:t> </a:t>
          </a:r>
          <a:r>
            <a:rPr lang="en-US" dirty="0" err="1"/>
            <a:t>informasi</a:t>
          </a:r>
          <a:r>
            <a:rPr lang="en-US" dirty="0"/>
            <a:t> </a:t>
          </a:r>
          <a:r>
            <a:rPr lang="en-US" dirty="0" err="1"/>
            <a:t>kepada</a:t>
          </a:r>
          <a:r>
            <a:rPr lang="en-US" dirty="0"/>
            <a:t> </a:t>
          </a:r>
          <a:r>
            <a:rPr lang="en-US" dirty="0" err="1"/>
            <a:t>semua</a:t>
          </a:r>
          <a:r>
            <a:rPr lang="en-US" dirty="0"/>
            <a:t> </a:t>
          </a:r>
          <a:r>
            <a:rPr lang="en-US" dirty="0" err="1"/>
            <a:t>pekerja</a:t>
          </a:r>
          <a:endParaRPr lang="en-US" dirty="0"/>
        </a:p>
      </dgm:t>
    </dgm:pt>
    <dgm:pt modelId="{45A17CE1-4F46-4F67-8D6A-2A9A4697C864}" type="parTrans" cxnId="{8932F789-DDF0-4D1C-88C5-5A2E079A512F}">
      <dgm:prSet/>
      <dgm:spPr/>
      <dgm:t>
        <a:bodyPr/>
        <a:lstStyle/>
        <a:p>
          <a:endParaRPr lang="en-US"/>
        </a:p>
      </dgm:t>
    </dgm:pt>
    <dgm:pt modelId="{B84E1A4B-FF14-49DB-A82C-2CDD56EC762C}" type="sibTrans" cxnId="{8932F789-DDF0-4D1C-88C5-5A2E079A512F}">
      <dgm:prSet/>
      <dgm:spPr/>
      <dgm:t>
        <a:bodyPr/>
        <a:lstStyle/>
        <a:p>
          <a:endParaRPr lang="en-US"/>
        </a:p>
      </dgm:t>
    </dgm:pt>
    <dgm:pt modelId="{CB5DFB9F-2E3F-4D2D-8106-9308686BC9D0}">
      <dgm:prSet/>
      <dgm:spPr>
        <a:solidFill>
          <a:srgbClr val="7030A0"/>
        </a:solidFill>
      </dgm:spPr>
      <dgm:t>
        <a:bodyPr/>
        <a:lstStyle/>
        <a:p>
          <a:r>
            <a:rPr lang="en-US" dirty="0" err="1"/>
            <a:t>Mengkomunikasikan</a:t>
          </a:r>
          <a:r>
            <a:rPr lang="en-US" dirty="0"/>
            <a:t> </a:t>
          </a:r>
          <a:r>
            <a:rPr lang="en-US" dirty="0" err="1"/>
            <a:t>kepada</a:t>
          </a:r>
          <a:r>
            <a:rPr lang="en-US" dirty="0"/>
            <a:t> </a:t>
          </a:r>
          <a:r>
            <a:rPr lang="en-US" dirty="0" err="1"/>
            <a:t>seluruh</a:t>
          </a:r>
          <a:r>
            <a:rPr lang="en-US" dirty="0"/>
            <a:t> </a:t>
          </a:r>
          <a:r>
            <a:rPr lang="en-US" dirty="0" err="1"/>
            <a:t>kontraktor</a:t>
          </a:r>
          <a:r>
            <a:rPr lang="en-US" dirty="0"/>
            <a:t>, </a:t>
          </a:r>
          <a:r>
            <a:rPr lang="en-US" dirty="0" err="1"/>
            <a:t>tamu</a:t>
          </a:r>
          <a:r>
            <a:rPr lang="en-US" dirty="0"/>
            <a:t>, </a:t>
          </a:r>
          <a:r>
            <a:rPr lang="en-US" dirty="0" err="1"/>
            <a:t>pemadam</a:t>
          </a:r>
          <a:r>
            <a:rPr lang="en-US" dirty="0"/>
            <a:t> </a:t>
          </a:r>
          <a:r>
            <a:rPr lang="en-US" dirty="0" err="1"/>
            <a:t>kebakaran</a:t>
          </a:r>
          <a:r>
            <a:rPr lang="en-US" dirty="0"/>
            <a:t>, </a:t>
          </a:r>
          <a:r>
            <a:rPr lang="en-US" dirty="0" err="1"/>
            <a:t>pihak</a:t>
          </a:r>
          <a:r>
            <a:rPr lang="en-US" dirty="0"/>
            <a:t> </a:t>
          </a:r>
          <a:r>
            <a:rPr lang="en-US" dirty="0" err="1"/>
            <a:t>pemerintah</a:t>
          </a:r>
          <a:r>
            <a:rPr lang="en-US" dirty="0"/>
            <a:t> </a:t>
          </a:r>
          <a:r>
            <a:rPr lang="en-US" dirty="0" err="1"/>
            <a:t>dan</a:t>
          </a:r>
          <a:r>
            <a:rPr lang="en-US" dirty="0"/>
            <a:t> </a:t>
          </a:r>
          <a:r>
            <a:rPr lang="en-US" dirty="0" err="1"/>
            <a:t>masyarakat</a:t>
          </a:r>
          <a:r>
            <a:rPr lang="en-US" dirty="0"/>
            <a:t> </a:t>
          </a:r>
          <a:r>
            <a:rPr lang="en-US" dirty="0" err="1"/>
            <a:t>sekitar</a:t>
          </a:r>
          <a:endParaRPr lang="en-US" dirty="0"/>
        </a:p>
      </dgm:t>
    </dgm:pt>
    <dgm:pt modelId="{41BCBD1D-3319-4AA6-8993-EA01D4B7C83C}" type="parTrans" cxnId="{142E723E-2795-4433-8093-5477B84386E5}">
      <dgm:prSet/>
      <dgm:spPr/>
      <dgm:t>
        <a:bodyPr/>
        <a:lstStyle/>
        <a:p>
          <a:endParaRPr lang="en-US"/>
        </a:p>
      </dgm:t>
    </dgm:pt>
    <dgm:pt modelId="{F628668D-2012-498B-88FC-2D2277C0DE46}" type="sibTrans" cxnId="{142E723E-2795-4433-8093-5477B84386E5}">
      <dgm:prSet/>
      <dgm:spPr/>
      <dgm:t>
        <a:bodyPr/>
        <a:lstStyle/>
        <a:p>
          <a:endParaRPr lang="en-US"/>
        </a:p>
      </dgm:t>
    </dgm:pt>
    <dgm:pt modelId="{6419C0F6-3831-4D50-923B-CE41093E37B8}">
      <dgm:prSet/>
      <dgm:spPr>
        <a:solidFill>
          <a:srgbClr val="800000"/>
        </a:solidFill>
      </dgm:spPr>
      <dgm:t>
        <a:bodyPr/>
        <a:lstStyle/>
        <a:p>
          <a:r>
            <a:rPr lang="en-US" dirty="0" err="1"/>
            <a:t>Mempertimbangkan</a:t>
          </a:r>
          <a:r>
            <a:rPr lang="en-US" dirty="0"/>
            <a:t> </a:t>
          </a:r>
          <a:r>
            <a:rPr lang="en-US" dirty="0" err="1"/>
            <a:t>pihak</a:t>
          </a:r>
          <a:r>
            <a:rPr lang="en-US" dirty="0"/>
            <a:t> </a:t>
          </a:r>
          <a:r>
            <a:rPr lang="en-US" dirty="0" err="1"/>
            <a:t>berkepentingan</a:t>
          </a:r>
          <a:r>
            <a:rPr lang="en-US" dirty="0"/>
            <a:t> lain </a:t>
          </a:r>
          <a:r>
            <a:rPr lang="en-US" dirty="0" err="1"/>
            <a:t>didalam</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DD3EE4CF-3483-486B-83F4-BCE54B94A402}" type="parTrans" cxnId="{F6D8718D-43F1-4830-B51D-B797A57871C0}">
      <dgm:prSet/>
      <dgm:spPr/>
      <dgm:t>
        <a:bodyPr/>
        <a:lstStyle/>
        <a:p>
          <a:endParaRPr lang="en-US"/>
        </a:p>
      </dgm:t>
    </dgm:pt>
    <dgm:pt modelId="{4E02A23C-D381-49F6-89C0-CA47FEE5F32B}" type="sibTrans" cxnId="{F6D8718D-43F1-4830-B51D-B797A57871C0}">
      <dgm:prSet/>
      <dgm:spPr/>
      <dgm:t>
        <a:bodyPr/>
        <a:lstStyle/>
        <a:p>
          <a:endParaRPr lang="en-US"/>
        </a:p>
      </dgm:t>
    </dgm:pt>
    <dgm:pt modelId="{CFB94C23-DD1A-4F22-9CBE-0DA423195CB3}" type="pres">
      <dgm:prSet presAssocID="{5599BA11-BFA1-4B6A-9BE8-2848ECAA1CCA}" presName="Name0" presStyleCnt="0">
        <dgm:presLayoutVars>
          <dgm:chMax val="7"/>
          <dgm:chPref val="7"/>
          <dgm:dir/>
        </dgm:presLayoutVars>
      </dgm:prSet>
      <dgm:spPr/>
    </dgm:pt>
    <dgm:pt modelId="{4FFDE489-C697-4A8D-B7D1-405E7D719135}" type="pres">
      <dgm:prSet presAssocID="{5599BA11-BFA1-4B6A-9BE8-2848ECAA1CCA}" presName="Name1" presStyleCnt="0"/>
      <dgm:spPr/>
    </dgm:pt>
    <dgm:pt modelId="{3E77C0CE-FEEE-41AA-A800-64F30F7B00BB}" type="pres">
      <dgm:prSet presAssocID="{5599BA11-BFA1-4B6A-9BE8-2848ECAA1CCA}" presName="cycle" presStyleCnt="0"/>
      <dgm:spPr/>
    </dgm:pt>
    <dgm:pt modelId="{E604956C-34A9-42C2-AD5C-5D65C9F2A01A}" type="pres">
      <dgm:prSet presAssocID="{5599BA11-BFA1-4B6A-9BE8-2848ECAA1CCA}" presName="srcNode" presStyleLbl="node1" presStyleIdx="0" presStyleCnt="7"/>
      <dgm:spPr/>
    </dgm:pt>
    <dgm:pt modelId="{B52F07FA-85CE-43C6-A469-B816524C61D6}" type="pres">
      <dgm:prSet presAssocID="{5599BA11-BFA1-4B6A-9BE8-2848ECAA1CCA}" presName="conn" presStyleLbl="parChTrans1D2" presStyleIdx="0" presStyleCnt="1"/>
      <dgm:spPr/>
    </dgm:pt>
    <dgm:pt modelId="{5E950906-56DA-402F-A0C5-45F360CBCBCF}" type="pres">
      <dgm:prSet presAssocID="{5599BA11-BFA1-4B6A-9BE8-2848ECAA1CCA}" presName="extraNode" presStyleLbl="node1" presStyleIdx="0" presStyleCnt="7"/>
      <dgm:spPr/>
    </dgm:pt>
    <dgm:pt modelId="{A8E08DC9-C253-48C9-BE5C-F8284FAF06D1}" type="pres">
      <dgm:prSet presAssocID="{5599BA11-BFA1-4B6A-9BE8-2848ECAA1CCA}" presName="dstNode" presStyleLbl="node1" presStyleIdx="0" presStyleCnt="7"/>
      <dgm:spPr/>
    </dgm:pt>
    <dgm:pt modelId="{D4C2EC5A-AD83-471D-964C-7E9EC99405E6}" type="pres">
      <dgm:prSet presAssocID="{88AD789D-1977-4358-93B0-5DE004E339DA}" presName="text_1" presStyleLbl="node1" presStyleIdx="0" presStyleCnt="7">
        <dgm:presLayoutVars>
          <dgm:bulletEnabled val="1"/>
        </dgm:presLayoutVars>
      </dgm:prSet>
      <dgm:spPr/>
    </dgm:pt>
    <dgm:pt modelId="{2EA84BFC-F1EA-4703-864A-2633CD1379A6}" type="pres">
      <dgm:prSet presAssocID="{88AD789D-1977-4358-93B0-5DE004E339DA}" presName="accent_1" presStyleCnt="0"/>
      <dgm:spPr/>
    </dgm:pt>
    <dgm:pt modelId="{95F4BCEE-8E31-4CBE-B04A-E4BF38E15816}" type="pres">
      <dgm:prSet presAssocID="{88AD789D-1977-4358-93B0-5DE004E339DA}" presName="accentRepeatNode" presStyleLbl="solidFgAcc1" presStyleIdx="0" presStyleCnt="7"/>
      <dgm:spPr/>
    </dgm:pt>
    <dgm:pt modelId="{C3FA9EFB-A910-4921-A034-E46CBC9A801F}" type="pres">
      <dgm:prSet presAssocID="{BCA7290C-4599-4D38-AC0B-C846ACF1C72A}" presName="text_2" presStyleLbl="node1" presStyleIdx="1" presStyleCnt="7">
        <dgm:presLayoutVars>
          <dgm:bulletEnabled val="1"/>
        </dgm:presLayoutVars>
      </dgm:prSet>
      <dgm:spPr/>
    </dgm:pt>
    <dgm:pt modelId="{E546B3E2-44D8-46CE-B441-073E6A93AC42}" type="pres">
      <dgm:prSet presAssocID="{BCA7290C-4599-4D38-AC0B-C846ACF1C72A}" presName="accent_2" presStyleCnt="0"/>
      <dgm:spPr/>
    </dgm:pt>
    <dgm:pt modelId="{C5E59CB2-BB84-4584-BA8E-FED2BF9B1170}" type="pres">
      <dgm:prSet presAssocID="{BCA7290C-4599-4D38-AC0B-C846ACF1C72A}" presName="accentRepeatNode" presStyleLbl="solidFgAcc1" presStyleIdx="1" presStyleCnt="7"/>
      <dgm:spPr>
        <a:ln>
          <a:solidFill>
            <a:srgbClr val="C00000"/>
          </a:solidFill>
        </a:ln>
      </dgm:spPr>
    </dgm:pt>
    <dgm:pt modelId="{BD3F082B-AAAC-456C-828C-7D1142B97BFC}" type="pres">
      <dgm:prSet presAssocID="{5A5A9A1D-8B2C-4336-84DF-7AA933587A17}" presName="text_3" presStyleLbl="node1" presStyleIdx="2" presStyleCnt="7">
        <dgm:presLayoutVars>
          <dgm:bulletEnabled val="1"/>
        </dgm:presLayoutVars>
      </dgm:prSet>
      <dgm:spPr/>
    </dgm:pt>
    <dgm:pt modelId="{1E34597D-C9F0-4C49-95DF-184487AA4CE6}" type="pres">
      <dgm:prSet presAssocID="{5A5A9A1D-8B2C-4336-84DF-7AA933587A17}" presName="accent_3" presStyleCnt="0"/>
      <dgm:spPr/>
    </dgm:pt>
    <dgm:pt modelId="{FC75FB52-9530-4241-AEC7-F35521F2084C}" type="pres">
      <dgm:prSet presAssocID="{5A5A9A1D-8B2C-4336-84DF-7AA933587A17}" presName="accentRepeatNode" presStyleLbl="solidFgAcc1" presStyleIdx="2" presStyleCnt="7"/>
      <dgm:spPr/>
    </dgm:pt>
    <dgm:pt modelId="{E23415E8-32FA-4EBB-B112-1B05BB5A85E7}" type="pres">
      <dgm:prSet presAssocID="{68B202E0-A29F-4209-959C-2E5D253C7E89}" presName="text_4" presStyleLbl="node1" presStyleIdx="3" presStyleCnt="7">
        <dgm:presLayoutVars>
          <dgm:bulletEnabled val="1"/>
        </dgm:presLayoutVars>
      </dgm:prSet>
      <dgm:spPr/>
    </dgm:pt>
    <dgm:pt modelId="{30EACDEA-5976-4C1E-800C-FE24A2C56E42}" type="pres">
      <dgm:prSet presAssocID="{68B202E0-A29F-4209-959C-2E5D253C7E89}" presName="accent_4" presStyleCnt="0"/>
      <dgm:spPr/>
    </dgm:pt>
    <dgm:pt modelId="{856B4D6D-B1DB-48C5-8393-A544D98091A8}" type="pres">
      <dgm:prSet presAssocID="{68B202E0-A29F-4209-959C-2E5D253C7E89}" presName="accentRepeatNode" presStyleLbl="solidFgAcc1" presStyleIdx="3" presStyleCnt="7"/>
      <dgm:spPr>
        <a:ln>
          <a:solidFill>
            <a:srgbClr val="00B0F0"/>
          </a:solidFill>
        </a:ln>
      </dgm:spPr>
    </dgm:pt>
    <dgm:pt modelId="{5C04F4D9-74B0-4286-85E3-A988CAF8B3AB}" type="pres">
      <dgm:prSet presAssocID="{44878D86-FE33-4C7C-BBC6-A8E7B72C7713}" presName="text_5" presStyleLbl="node1" presStyleIdx="4" presStyleCnt="7">
        <dgm:presLayoutVars>
          <dgm:bulletEnabled val="1"/>
        </dgm:presLayoutVars>
      </dgm:prSet>
      <dgm:spPr/>
    </dgm:pt>
    <dgm:pt modelId="{003E7892-16E2-4E0D-AF4E-DFFC4BBED2ED}" type="pres">
      <dgm:prSet presAssocID="{44878D86-FE33-4C7C-BBC6-A8E7B72C7713}" presName="accent_5" presStyleCnt="0"/>
      <dgm:spPr/>
    </dgm:pt>
    <dgm:pt modelId="{D2AEE146-B335-4226-B404-241DC57DB555}" type="pres">
      <dgm:prSet presAssocID="{44878D86-FE33-4C7C-BBC6-A8E7B72C7713}" presName="accentRepeatNode" presStyleLbl="solidFgAcc1" presStyleIdx="4" presStyleCnt="7"/>
      <dgm:spPr>
        <a:ln>
          <a:solidFill>
            <a:srgbClr val="006600"/>
          </a:solidFill>
        </a:ln>
      </dgm:spPr>
    </dgm:pt>
    <dgm:pt modelId="{473898D2-043C-4814-A0EB-64349E744D6B}" type="pres">
      <dgm:prSet presAssocID="{CB5DFB9F-2E3F-4D2D-8106-9308686BC9D0}" presName="text_6" presStyleLbl="node1" presStyleIdx="5" presStyleCnt="7">
        <dgm:presLayoutVars>
          <dgm:bulletEnabled val="1"/>
        </dgm:presLayoutVars>
      </dgm:prSet>
      <dgm:spPr/>
    </dgm:pt>
    <dgm:pt modelId="{D1AE1A53-1BA5-4151-9E2E-7F5E5E956222}" type="pres">
      <dgm:prSet presAssocID="{CB5DFB9F-2E3F-4D2D-8106-9308686BC9D0}" presName="accent_6" presStyleCnt="0"/>
      <dgm:spPr/>
    </dgm:pt>
    <dgm:pt modelId="{15A5304F-95A1-48C5-9399-E8AFEAEC9ABD}" type="pres">
      <dgm:prSet presAssocID="{CB5DFB9F-2E3F-4D2D-8106-9308686BC9D0}" presName="accentRepeatNode" presStyleLbl="solidFgAcc1" presStyleIdx="5" presStyleCnt="7"/>
      <dgm:spPr>
        <a:ln>
          <a:solidFill>
            <a:srgbClr val="7030A0"/>
          </a:solidFill>
        </a:ln>
      </dgm:spPr>
    </dgm:pt>
    <dgm:pt modelId="{C28F0828-5FC6-4240-8E3B-6DD6CD2B8BDA}" type="pres">
      <dgm:prSet presAssocID="{6419C0F6-3831-4D50-923B-CE41093E37B8}" presName="text_7" presStyleLbl="node1" presStyleIdx="6" presStyleCnt="7">
        <dgm:presLayoutVars>
          <dgm:bulletEnabled val="1"/>
        </dgm:presLayoutVars>
      </dgm:prSet>
      <dgm:spPr/>
    </dgm:pt>
    <dgm:pt modelId="{59801C69-AF39-4858-A0AF-DB1F7011E335}" type="pres">
      <dgm:prSet presAssocID="{6419C0F6-3831-4D50-923B-CE41093E37B8}" presName="accent_7" presStyleCnt="0"/>
      <dgm:spPr/>
    </dgm:pt>
    <dgm:pt modelId="{AEDAE08E-691A-4031-A763-BD44B310A11C}" type="pres">
      <dgm:prSet presAssocID="{6419C0F6-3831-4D50-923B-CE41093E37B8}" presName="accentRepeatNode" presStyleLbl="solidFgAcc1" presStyleIdx="6" presStyleCnt="7"/>
      <dgm:spPr>
        <a:ln>
          <a:solidFill>
            <a:srgbClr val="800000"/>
          </a:solidFill>
        </a:ln>
      </dgm:spPr>
    </dgm:pt>
  </dgm:ptLst>
  <dgm:cxnLst>
    <dgm:cxn modelId="{19B6910C-095F-4125-AEE0-12393A47FE1A}" type="presOf" srcId="{5A5A9A1D-8B2C-4336-84DF-7AA933587A17}" destId="{BD3F082B-AAAC-456C-828C-7D1142B97BFC}" srcOrd="0" destOrd="0" presId="urn:microsoft.com/office/officeart/2008/layout/VerticalCurvedList"/>
    <dgm:cxn modelId="{3A4E1513-EDB5-4461-85EF-2733F25E9F1E}" srcId="{5599BA11-BFA1-4B6A-9BE8-2848ECAA1CCA}" destId="{5A5A9A1D-8B2C-4336-84DF-7AA933587A17}" srcOrd="2" destOrd="0" parTransId="{85249ED8-F030-4C82-96F7-F0B576D7A8F7}" sibTransId="{C8027201-21B7-4BB8-8AA8-DD442EF4E85E}"/>
    <dgm:cxn modelId="{E870B629-9882-40BA-A0E4-5CB5A6A0F8BE}" srcId="{5599BA11-BFA1-4B6A-9BE8-2848ECAA1CCA}" destId="{68B202E0-A29F-4209-959C-2E5D253C7E89}" srcOrd="3" destOrd="0" parTransId="{AAB5FE51-74CB-4659-87B9-B0072363DD73}" sibTransId="{39CAC486-CB36-43C6-A200-3FBD861E5500}"/>
    <dgm:cxn modelId="{142E723E-2795-4433-8093-5477B84386E5}" srcId="{5599BA11-BFA1-4B6A-9BE8-2848ECAA1CCA}" destId="{CB5DFB9F-2E3F-4D2D-8106-9308686BC9D0}" srcOrd="5" destOrd="0" parTransId="{41BCBD1D-3319-4AA6-8993-EA01D4B7C83C}" sibTransId="{F628668D-2012-498B-88FC-2D2277C0DE46}"/>
    <dgm:cxn modelId="{B64E9641-F540-4DB5-B4FC-DC2DCFD4A3AA}" type="presOf" srcId="{68B202E0-A29F-4209-959C-2E5D253C7E89}" destId="{E23415E8-32FA-4EBB-B112-1B05BB5A85E7}" srcOrd="0" destOrd="0" presId="urn:microsoft.com/office/officeart/2008/layout/VerticalCurvedList"/>
    <dgm:cxn modelId="{71EEE542-CF39-4F06-B1A4-C7D3217C5465}" type="presOf" srcId="{CB5DFB9F-2E3F-4D2D-8106-9308686BC9D0}" destId="{473898D2-043C-4814-A0EB-64349E744D6B}" srcOrd="0" destOrd="0" presId="urn:microsoft.com/office/officeart/2008/layout/VerticalCurvedList"/>
    <dgm:cxn modelId="{914E2849-EC4D-49CA-8AB4-B1B342B958A5}" type="presOf" srcId="{BCA7290C-4599-4D38-AC0B-C846ACF1C72A}" destId="{C3FA9EFB-A910-4921-A034-E46CBC9A801F}" srcOrd="0" destOrd="0" presId="urn:microsoft.com/office/officeart/2008/layout/VerticalCurvedList"/>
    <dgm:cxn modelId="{5A77FA4B-C676-488E-857D-DA1F435B419A}" type="presOf" srcId="{44878D86-FE33-4C7C-BBC6-A8E7B72C7713}" destId="{5C04F4D9-74B0-4286-85E3-A988CAF8B3AB}" srcOrd="0" destOrd="0" presId="urn:microsoft.com/office/officeart/2008/layout/VerticalCurvedList"/>
    <dgm:cxn modelId="{E1343359-834E-40AA-9C60-732461ED5BE8}" srcId="{5599BA11-BFA1-4B6A-9BE8-2848ECAA1CCA}" destId="{BCA7290C-4599-4D38-AC0B-C846ACF1C72A}" srcOrd="1" destOrd="0" parTransId="{9C65DDC6-4A11-4909-BE24-3A49ED3DFE90}" sibTransId="{864D051B-C62E-43BC-8E7C-DD616FE80245}"/>
    <dgm:cxn modelId="{8932F789-DDF0-4D1C-88C5-5A2E079A512F}" srcId="{5599BA11-BFA1-4B6A-9BE8-2848ECAA1CCA}" destId="{44878D86-FE33-4C7C-BBC6-A8E7B72C7713}" srcOrd="4" destOrd="0" parTransId="{45A17CE1-4F46-4F67-8D6A-2A9A4697C864}" sibTransId="{B84E1A4B-FF14-49DB-A82C-2CDD56EC762C}"/>
    <dgm:cxn modelId="{F6D8718D-43F1-4830-B51D-B797A57871C0}" srcId="{5599BA11-BFA1-4B6A-9BE8-2848ECAA1CCA}" destId="{6419C0F6-3831-4D50-923B-CE41093E37B8}" srcOrd="6" destOrd="0" parTransId="{DD3EE4CF-3483-486B-83F4-BCE54B94A402}" sibTransId="{4E02A23C-D381-49F6-89C0-CA47FEE5F32B}"/>
    <dgm:cxn modelId="{8A8C8B8D-416B-44CE-B96D-41C353344D2E}" type="presOf" srcId="{88AD789D-1977-4358-93B0-5DE004E339DA}" destId="{D4C2EC5A-AD83-471D-964C-7E9EC99405E6}" srcOrd="0" destOrd="0" presId="urn:microsoft.com/office/officeart/2008/layout/VerticalCurvedList"/>
    <dgm:cxn modelId="{110764B5-32C6-4905-BAC4-25BBE3D7C133}" type="presOf" srcId="{DEAE7B42-79DA-4CBC-AB8E-D0B03B105E78}" destId="{B52F07FA-85CE-43C6-A469-B816524C61D6}" srcOrd="0" destOrd="0" presId="urn:microsoft.com/office/officeart/2008/layout/VerticalCurvedList"/>
    <dgm:cxn modelId="{5F9A6FCA-E88D-4ACA-B9D8-3D1FFFA07543}" type="presOf" srcId="{6419C0F6-3831-4D50-923B-CE41093E37B8}" destId="{C28F0828-5FC6-4240-8E3B-6DD6CD2B8BDA}" srcOrd="0" destOrd="0" presId="urn:microsoft.com/office/officeart/2008/layout/VerticalCurvedList"/>
    <dgm:cxn modelId="{369741D8-BFE1-4A5D-AFBA-9343BD82F530}" srcId="{5599BA11-BFA1-4B6A-9BE8-2848ECAA1CCA}" destId="{88AD789D-1977-4358-93B0-5DE004E339DA}" srcOrd="0" destOrd="0" parTransId="{4CC1EFE6-65C7-4F93-AF8E-ABCEA4BE6180}" sibTransId="{DEAE7B42-79DA-4CBC-AB8E-D0B03B105E78}"/>
    <dgm:cxn modelId="{489447EB-85E8-4EA2-B949-93E8A781A1DD}" type="presOf" srcId="{5599BA11-BFA1-4B6A-9BE8-2848ECAA1CCA}" destId="{CFB94C23-DD1A-4F22-9CBE-0DA423195CB3}" srcOrd="0" destOrd="0" presId="urn:microsoft.com/office/officeart/2008/layout/VerticalCurvedList"/>
    <dgm:cxn modelId="{3AE7B352-4D99-4DB7-B44C-3BC2DF28BD5C}" type="presParOf" srcId="{CFB94C23-DD1A-4F22-9CBE-0DA423195CB3}" destId="{4FFDE489-C697-4A8D-B7D1-405E7D719135}" srcOrd="0" destOrd="0" presId="urn:microsoft.com/office/officeart/2008/layout/VerticalCurvedList"/>
    <dgm:cxn modelId="{0AD1AF37-BEC8-436C-A1CE-7E79B146D7F8}" type="presParOf" srcId="{4FFDE489-C697-4A8D-B7D1-405E7D719135}" destId="{3E77C0CE-FEEE-41AA-A800-64F30F7B00BB}" srcOrd="0" destOrd="0" presId="urn:microsoft.com/office/officeart/2008/layout/VerticalCurvedList"/>
    <dgm:cxn modelId="{D7AC4151-FCCC-4393-9FC9-9E3536BBA21B}" type="presParOf" srcId="{3E77C0CE-FEEE-41AA-A800-64F30F7B00BB}" destId="{E604956C-34A9-42C2-AD5C-5D65C9F2A01A}" srcOrd="0" destOrd="0" presId="urn:microsoft.com/office/officeart/2008/layout/VerticalCurvedList"/>
    <dgm:cxn modelId="{C916230C-972B-4F9C-BCD8-837B04792C14}" type="presParOf" srcId="{3E77C0CE-FEEE-41AA-A800-64F30F7B00BB}" destId="{B52F07FA-85CE-43C6-A469-B816524C61D6}" srcOrd="1" destOrd="0" presId="urn:microsoft.com/office/officeart/2008/layout/VerticalCurvedList"/>
    <dgm:cxn modelId="{81A73AF5-2EA8-4FF4-BA40-2D7D3BAE9F84}" type="presParOf" srcId="{3E77C0CE-FEEE-41AA-A800-64F30F7B00BB}" destId="{5E950906-56DA-402F-A0C5-45F360CBCBCF}" srcOrd="2" destOrd="0" presId="urn:microsoft.com/office/officeart/2008/layout/VerticalCurvedList"/>
    <dgm:cxn modelId="{E4E527A5-D6CD-4DFB-9F08-FD2D17A179B4}" type="presParOf" srcId="{3E77C0CE-FEEE-41AA-A800-64F30F7B00BB}" destId="{A8E08DC9-C253-48C9-BE5C-F8284FAF06D1}" srcOrd="3" destOrd="0" presId="urn:microsoft.com/office/officeart/2008/layout/VerticalCurvedList"/>
    <dgm:cxn modelId="{D7A66763-830F-4DB5-B851-185A8363D7EF}" type="presParOf" srcId="{4FFDE489-C697-4A8D-B7D1-405E7D719135}" destId="{D4C2EC5A-AD83-471D-964C-7E9EC99405E6}" srcOrd="1" destOrd="0" presId="urn:microsoft.com/office/officeart/2008/layout/VerticalCurvedList"/>
    <dgm:cxn modelId="{3EBC625E-DF84-4671-9CBB-C29FF8DC00A7}" type="presParOf" srcId="{4FFDE489-C697-4A8D-B7D1-405E7D719135}" destId="{2EA84BFC-F1EA-4703-864A-2633CD1379A6}" srcOrd="2" destOrd="0" presId="urn:microsoft.com/office/officeart/2008/layout/VerticalCurvedList"/>
    <dgm:cxn modelId="{ADE0B8D3-159C-4CF6-9C06-99C80152D5EE}" type="presParOf" srcId="{2EA84BFC-F1EA-4703-864A-2633CD1379A6}" destId="{95F4BCEE-8E31-4CBE-B04A-E4BF38E15816}" srcOrd="0" destOrd="0" presId="urn:microsoft.com/office/officeart/2008/layout/VerticalCurvedList"/>
    <dgm:cxn modelId="{3B4EBEC9-0EB4-4A82-8F79-E1F77820AA2E}" type="presParOf" srcId="{4FFDE489-C697-4A8D-B7D1-405E7D719135}" destId="{C3FA9EFB-A910-4921-A034-E46CBC9A801F}" srcOrd="3" destOrd="0" presId="urn:microsoft.com/office/officeart/2008/layout/VerticalCurvedList"/>
    <dgm:cxn modelId="{1719EB65-DAB6-4765-AF14-280AC3E8143D}" type="presParOf" srcId="{4FFDE489-C697-4A8D-B7D1-405E7D719135}" destId="{E546B3E2-44D8-46CE-B441-073E6A93AC42}" srcOrd="4" destOrd="0" presId="urn:microsoft.com/office/officeart/2008/layout/VerticalCurvedList"/>
    <dgm:cxn modelId="{6386C85B-1EFE-41A3-8EB4-E8AEDED7B405}" type="presParOf" srcId="{E546B3E2-44D8-46CE-B441-073E6A93AC42}" destId="{C5E59CB2-BB84-4584-BA8E-FED2BF9B1170}" srcOrd="0" destOrd="0" presId="urn:microsoft.com/office/officeart/2008/layout/VerticalCurvedList"/>
    <dgm:cxn modelId="{F7CD1D55-C9A8-407E-AD00-F0CCC019AE33}" type="presParOf" srcId="{4FFDE489-C697-4A8D-B7D1-405E7D719135}" destId="{BD3F082B-AAAC-456C-828C-7D1142B97BFC}" srcOrd="5" destOrd="0" presId="urn:microsoft.com/office/officeart/2008/layout/VerticalCurvedList"/>
    <dgm:cxn modelId="{B1EB4F99-3FF0-4911-8B5A-0668CC1343EB}" type="presParOf" srcId="{4FFDE489-C697-4A8D-B7D1-405E7D719135}" destId="{1E34597D-C9F0-4C49-95DF-184487AA4CE6}" srcOrd="6" destOrd="0" presId="urn:microsoft.com/office/officeart/2008/layout/VerticalCurvedList"/>
    <dgm:cxn modelId="{DBD88EDF-8ACA-40A3-BB8B-DED58996D2BC}" type="presParOf" srcId="{1E34597D-C9F0-4C49-95DF-184487AA4CE6}" destId="{FC75FB52-9530-4241-AEC7-F35521F2084C}" srcOrd="0" destOrd="0" presId="urn:microsoft.com/office/officeart/2008/layout/VerticalCurvedList"/>
    <dgm:cxn modelId="{3D7FCAB3-F298-4BEE-99C7-D186FD80D862}" type="presParOf" srcId="{4FFDE489-C697-4A8D-B7D1-405E7D719135}" destId="{E23415E8-32FA-4EBB-B112-1B05BB5A85E7}" srcOrd="7" destOrd="0" presId="urn:microsoft.com/office/officeart/2008/layout/VerticalCurvedList"/>
    <dgm:cxn modelId="{7D696B4B-C963-414D-93EA-96DB0B774383}" type="presParOf" srcId="{4FFDE489-C697-4A8D-B7D1-405E7D719135}" destId="{30EACDEA-5976-4C1E-800C-FE24A2C56E42}" srcOrd="8" destOrd="0" presId="urn:microsoft.com/office/officeart/2008/layout/VerticalCurvedList"/>
    <dgm:cxn modelId="{A23926E5-9400-4F63-9FAA-DEFE2DE750BE}" type="presParOf" srcId="{30EACDEA-5976-4C1E-800C-FE24A2C56E42}" destId="{856B4D6D-B1DB-48C5-8393-A544D98091A8}" srcOrd="0" destOrd="0" presId="urn:microsoft.com/office/officeart/2008/layout/VerticalCurvedList"/>
    <dgm:cxn modelId="{3A1C2C49-81B3-416C-8614-995401B4A4AE}" type="presParOf" srcId="{4FFDE489-C697-4A8D-B7D1-405E7D719135}" destId="{5C04F4D9-74B0-4286-85E3-A988CAF8B3AB}" srcOrd="9" destOrd="0" presId="urn:microsoft.com/office/officeart/2008/layout/VerticalCurvedList"/>
    <dgm:cxn modelId="{184B6A84-7CD4-42A9-B9E8-B51D007E8A31}" type="presParOf" srcId="{4FFDE489-C697-4A8D-B7D1-405E7D719135}" destId="{003E7892-16E2-4E0D-AF4E-DFFC4BBED2ED}" srcOrd="10" destOrd="0" presId="urn:microsoft.com/office/officeart/2008/layout/VerticalCurvedList"/>
    <dgm:cxn modelId="{A8EF3856-8F59-4C38-9B44-DF73B66AA4EA}" type="presParOf" srcId="{003E7892-16E2-4E0D-AF4E-DFFC4BBED2ED}" destId="{D2AEE146-B335-4226-B404-241DC57DB555}" srcOrd="0" destOrd="0" presId="urn:microsoft.com/office/officeart/2008/layout/VerticalCurvedList"/>
    <dgm:cxn modelId="{4B814BFE-4A3C-47C0-9349-23CB49B24485}" type="presParOf" srcId="{4FFDE489-C697-4A8D-B7D1-405E7D719135}" destId="{473898D2-043C-4814-A0EB-64349E744D6B}" srcOrd="11" destOrd="0" presId="urn:microsoft.com/office/officeart/2008/layout/VerticalCurvedList"/>
    <dgm:cxn modelId="{59C36AC0-1F92-4579-9BAB-E9D26F5423CE}" type="presParOf" srcId="{4FFDE489-C697-4A8D-B7D1-405E7D719135}" destId="{D1AE1A53-1BA5-4151-9E2E-7F5E5E956222}" srcOrd="12" destOrd="0" presId="urn:microsoft.com/office/officeart/2008/layout/VerticalCurvedList"/>
    <dgm:cxn modelId="{FAF300F1-ABA7-449B-8B58-1980AA4538A0}" type="presParOf" srcId="{D1AE1A53-1BA5-4151-9E2E-7F5E5E956222}" destId="{15A5304F-95A1-48C5-9399-E8AFEAEC9ABD}" srcOrd="0" destOrd="0" presId="urn:microsoft.com/office/officeart/2008/layout/VerticalCurvedList"/>
    <dgm:cxn modelId="{042F6F75-A224-4AD2-A8CD-DAD3187BB5AE}" type="presParOf" srcId="{4FFDE489-C697-4A8D-B7D1-405E7D719135}" destId="{C28F0828-5FC6-4240-8E3B-6DD6CD2B8BDA}" srcOrd="13" destOrd="0" presId="urn:microsoft.com/office/officeart/2008/layout/VerticalCurvedList"/>
    <dgm:cxn modelId="{4EAC376E-A147-41BD-8E8C-6C97A5087C6D}" type="presParOf" srcId="{4FFDE489-C697-4A8D-B7D1-405E7D719135}" destId="{59801C69-AF39-4858-A0AF-DB1F7011E335}" srcOrd="14" destOrd="0" presId="urn:microsoft.com/office/officeart/2008/layout/VerticalCurvedList"/>
    <dgm:cxn modelId="{CD60EC08-5F1A-4191-93F5-F309CE45B8FE}" type="presParOf" srcId="{59801C69-AF39-4858-A0AF-DB1F7011E335}" destId="{AEDAE08E-691A-4031-A763-BD44B310A1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07FA-85CE-43C6-A469-B816524C61D6}">
      <dsp:nvSpPr>
        <dsp:cNvPr id="0" name=""/>
        <dsp:cNvSpPr/>
      </dsp:nvSpPr>
      <dsp:spPr>
        <a:xfrm>
          <a:off x="-5729686" y="-877527"/>
          <a:ext cx="6825560" cy="6825560"/>
        </a:xfrm>
        <a:prstGeom prst="blockArc">
          <a:avLst>
            <a:gd name="adj1" fmla="val 18900000"/>
            <a:gd name="adj2" fmla="val 2700000"/>
            <a:gd name="adj3" fmla="val 31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2EC5A-AD83-471D-964C-7E9EC99405E6}">
      <dsp:nvSpPr>
        <dsp:cNvPr id="0" name=""/>
        <dsp:cNvSpPr/>
      </dsp:nvSpPr>
      <dsp:spPr>
        <a:xfrm>
          <a:off x="355695" y="230505"/>
          <a:ext cx="8380752"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Menetapkan</a:t>
          </a:r>
          <a:r>
            <a:rPr lang="en-US" sz="1400" kern="1200" dirty="0"/>
            <a:t> </a:t>
          </a:r>
          <a:r>
            <a:rPr lang="en-US" sz="1400" kern="1200" dirty="0" err="1"/>
            <a:t>rencana</a:t>
          </a:r>
          <a:r>
            <a:rPr lang="en-US" sz="1400" kern="1200" dirty="0"/>
            <a:t> </a:t>
          </a:r>
          <a:r>
            <a:rPr lang="en-US" sz="1400" kern="1200" dirty="0" err="1"/>
            <a:t>tanggap</a:t>
          </a:r>
          <a:r>
            <a:rPr lang="en-US" sz="1400" kern="1200" dirty="0"/>
            <a:t> </a:t>
          </a:r>
          <a:r>
            <a:rPr lang="en-US" sz="1400" kern="1200" dirty="0" err="1"/>
            <a:t>darurat</a:t>
          </a:r>
          <a:r>
            <a:rPr lang="en-US" sz="1400" kern="1200" dirty="0"/>
            <a:t> </a:t>
          </a:r>
          <a:r>
            <a:rPr lang="en-US" sz="1400" kern="1200" dirty="0" err="1"/>
            <a:t>termasuk</a:t>
          </a:r>
          <a:r>
            <a:rPr lang="en-US" sz="1400" kern="1200" dirty="0"/>
            <a:t> P3K</a:t>
          </a:r>
        </a:p>
      </dsp:txBody>
      <dsp:txXfrm>
        <a:off x="355695" y="230505"/>
        <a:ext cx="8380752" cy="460807"/>
      </dsp:txXfrm>
    </dsp:sp>
    <dsp:sp modelId="{95F4BCEE-8E31-4CBE-B04A-E4BF38E15816}">
      <dsp:nvSpPr>
        <dsp:cNvPr id="0" name=""/>
        <dsp:cNvSpPr/>
      </dsp:nvSpPr>
      <dsp:spPr>
        <a:xfrm>
          <a:off x="67691" y="172904"/>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FA9EFB-A910-4921-A034-E46CBC9A801F}">
      <dsp:nvSpPr>
        <dsp:cNvPr id="0" name=""/>
        <dsp:cNvSpPr/>
      </dsp:nvSpPr>
      <dsp:spPr>
        <a:xfrm>
          <a:off x="772998" y="922122"/>
          <a:ext cx="7963450" cy="460807"/>
        </a:xfrm>
        <a:prstGeom prst="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Menyediakan</a:t>
          </a:r>
          <a:r>
            <a:rPr lang="en-US" sz="1400" kern="1200" dirty="0"/>
            <a:t> </a:t>
          </a:r>
          <a:r>
            <a:rPr lang="en-US" sz="1400" kern="1200" dirty="0" err="1"/>
            <a:t>pelatihan</a:t>
          </a:r>
          <a:r>
            <a:rPr lang="en-US" sz="1400" kern="1200" dirty="0"/>
            <a:t> </a:t>
          </a:r>
        </a:p>
      </dsp:txBody>
      <dsp:txXfrm>
        <a:off x="772998" y="922122"/>
        <a:ext cx="7963450" cy="460807"/>
      </dsp:txXfrm>
    </dsp:sp>
    <dsp:sp modelId="{C5E59CB2-BB84-4584-BA8E-FED2BF9B1170}">
      <dsp:nvSpPr>
        <dsp:cNvPr id="0" name=""/>
        <dsp:cNvSpPr/>
      </dsp:nvSpPr>
      <dsp:spPr>
        <a:xfrm>
          <a:off x="484993" y="864521"/>
          <a:ext cx="576009" cy="576009"/>
        </a:xfrm>
        <a:prstGeom prst="ellipse">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BD3F082B-AAAC-456C-828C-7D1142B97BFC}">
      <dsp:nvSpPr>
        <dsp:cNvPr id="0" name=""/>
        <dsp:cNvSpPr/>
      </dsp:nvSpPr>
      <dsp:spPr>
        <a:xfrm>
          <a:off x="1001678" y="1613232"/>
          <a:ext cx="7734770" cy="4608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Secara</a:t>
          </a:r>
          <a:r>
            <a:rPr lang="en-US" sz="1400" kern="1200" dirty="0"/>
            <a:t> </a:t>
          </a:r>
          <a:r>
            <a:rPr lang="en-US" sz="1400" kern="1200" dirty="0" err="1"/>
            <a:t>berkala</a:t>
          </a:r>
          <a:r>
            <a:rPr lang="en-US" sz="1400" kern="1200" dirty="0"/>
            <a:t> </a:t>
          </a:r>
          <a:r>
            <a:rPr lang="en-US" sz="1400" kern="1200" dirty="0" err="1"/>
            <a:t>mengadakan</a:t>
          </a:r>
          <a:r>
            <a:rPr lang="en-US" sz="1400" kern="1200" dirty="0"/>
            <a:t> </a:t>
          </a:r>
          <a:r>
            <a:rPr lang="en-US" sz="1400" kern="1200" dirty="0" err="1"/>
            <a:t>simulasi</a:t>
          </a:r>
          <a:r>
            <a:rPr lang="en-US" sz="1400" kern="1200" dirty="0"/>
            <a:t> </a:t>
          </a:r>
          <a:r>
            <a:rPr lang="en-US" sz="1400" kern="1200" dirty="0" err="1"/>
            <a:t>dan</a:t>
          </a:r>
          <a:r>
            <a:rPr lang="en-US" sz="1400" kern="1200" dirty="0"/>
            <a:t> </a:t>
          </a:r>
          <a:r>
            <a:rPr lang="en-US" sz="1400" kern="1200" dirty="0" err="1"/>
            <a:t>pengujian</a:t>
          </a:r>
          <a:r>
            <a:rPr lang="en-US" sz="1400" kern="1200" dirty="0"/>
            <a:t> </a:t>
          </a:r>
          <a:r>
            <a:rPr lang="en-US" sz="1400" kern="1200" dirty="0" err="1"/>
            <a:t>rencana</a:t>
          </a:r>
          <a:r>
            <a:rPr lang="en-US" sz="1400" kern="1200" dirty="0"/>
            <a:t> </a:t>
          </a:r>
          <a:r>
            <a:rPr lang="en-US" sz="1400" kern="1200" dirty="0" err="1"/>
            <a:t>tanggap</a:t>
          </a:r>
          <a:r>
            <a:rPr lang="en-US" sz="1400" kern="1200" dirty="0"/>
            <a:t> </a:t>
          </a:r>
          <a:r>
            <a:rPr lang="en-US" sz="1400" kern="1200" dirty="0" err="1"/>
            <a:t>darurat</a:t>
          </a:r>
          <a:endParaRPr lang="en-US" sz="1400" kern="1200" dirty="0"/>
        </a:p>
      </dsp:txBody>
      <dsp:txXfrm>
        <a:off x="1001678" y="1613232"/>
        <a:ext cx="7734770" cy="460807"/>
      </dsp:txXfrm>
    </dsp:sp>
    <dsp:sp modelId="{FC75FB52-9530-4241-AEC7-F35521F2084C}">
      <dsp:nvSpPr>
        <dsp:cNvPr id="0" name=""/>
        <dsp:cNvSpPr/>
      </dsp:nvSpPr>
      <dsp:spPr>
        <a:xfrm>
          <a:off x="713673" y="1555631"/>
          <a:ext cx="576009" cy="57600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415E8-32FA-4EBB-B112-1B05BB5A85E7}">
      <dsp:nvSpPr>
        <dsp:cNvPr id="0" name=""/>
        <dsp:cNvSpPr/>
      </dsp:nvSpPr>
      <dsp:spPr>
        <a:xfrm>
          <a:off x="1074693" y="2304849"/>
          <a:ext cx="7661754" cy="460807"/>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Evaluasi</a:t>
          </a:r>
          <a:r>
            <a:rPr lang="en-US" sz="1400" kern="1200" dirty="0"/>
            <a:t> </a:t>
          </a:r>
          <a:r>
            <a:rPr lang="en-US" sz="1400" kern="1200" dirty="0" err="1"/>
            <a:t>kinerja</a:t>
          </a:r>
          <a:r>
            <a:rPr lang="en-US" sz="1400" kern="1200" dirty="0"/>
            <a:t> </a:t>
          </a:r>
          <a:r>
            <a:rPr lang="en-US" sz="1400" kern="1200" dirty="0" err="1"/>
            <a:t>rencana</a:t>
          </a:r>
          <a:r>
            <a:rPr lang="en-US" sz="1400" kern="1200" dirty="0"/>
            <a:t> </a:t>
          </a:r>
          <a:r>
            <a:rPr lang="en-US" sz="1400" kern="1200" dirty="0" err="1"/>
            <a:t>tanggap</a:t>
          </a:r>
          <a:r>
            <a:rPr lang="en-US" sz="1400" kern="1200" dirty="0"/>
            <a:t> </a:t>
          </a:r>
          <a:r>
            <a:rPr lang="en-US" sz="1400" kern="1200" dirty="0" err="1"/>
            <a:t>darurat</a:t>
          </a:r>
          <a:r>
            <a:rPr lang="en-US" sz="1400" kern="1200" dirty="0"/>
            <a:t>, </a:t>
          </a:r>
          <a:r>
            <a:rPr lang="en-US" sz="1400" kern="1200" dirty="0" err="1"/>
            <a:t>termasuk</a:t>
          </a:r>
          <a:r>
            <a:rPr lang="en-US" sz="1400" kern="1200" dirty="0"/>
            <a:t> </a:t>
          </a:r>
          <a:r>
            <a:rPr lang="en-US" sz="1400" kern="1200" dirty="0" err="1"/>
            <a:t>setelah</a:t>
          </a:r>
          <a:r>
            <a:rPr lang="en-US" sz="1400" kern="1200" dirty="0"/>
            <a:t> </a:t>
          </a:r>
          <a:r>
            <a:rPr lang="en-US" sz="1400" kern="1200" dirty="0" err="1"/>
            <a:t>terjadi</a:t>
          </a:r>
          <a:r>
            <a:rPr lang="en-US" sz="1400" kern="1200" dirty="0"/>
            <a:t> </a:t>
          </a:r>
          <a:r>
            <a:rPr lang="en-US" sz="1400" kern="1200" dirty="0" err="1"/>
            <a:t>kondisi</a:t>
          </a:r>
          <a:r>
            <a:rPr lang="en-US" sz="1400" kern="1200" dirty="0"/>
            <a:t> </a:t>
          </a:r>
          <a:r>
            <a:rPr lang="en-US" sz="1400" kern="1200" dirty="0" err="1"/>
            <a:t>darurat</a:t>
          </a:r>
          <a:endParaRPr lang="en-US" sz="1400" kern="1200" dirty="0"/>
        </a:p>
      </dsp:txBody>
      <dsp:txXfrm>
        <a:off x="1074693" y="2304849"/>
        <a:ext cx="7661754" cy="460807"/>
      </dsp:txXfrm>
    </dsp:sp>
    <dsp:sp modelId="{856B4D6D-B1DB-48C5-8393-A544D98091A8}">
      <dsp:nvSpPr>
        <dsp:cNvPr id="0" name=""/>
        <dsp:cNvSpPr/>
      </dsp:nvSpPr>
      <dsp:spPr>
        <a:xfrm>
          <a:off x="786689" y="2247248"/>
          <a:ext cx="576009" cy="576009"/>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5C04F4D9-74B0-4286-85E3-A988CAF8B3AB}">
      <dsp:nvSpPr>
        <dsp:cNvPr id="0" name=""/>
        <dsp:cNvSpPr/>
      </dsp:nvSpPr>
      <dsp:spPr>
        <a:xfrm>
          <a:off x="1001678" y="2996466"/>
          <a:ext cx="7734770" cy="460807"/>
        </a:xfrm>
        <a:prstGeom prst="rect">
          <a:avLst/>
        </a:prstGeom>
        <a:solidFill>
          <a:srgbClr val="00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Mengkomunikasikan</a:t>
          </a:r>
          <a:r>
            <a:rPr lang="en-US" sz="1400" kern="1200" dirty="0"/>
            <a:t> </a:t>
          </a:r>
          <a:r>
            <a:rPr lang="en-US" sz="1400" kern="1200" dirty="0" err="1"/>
            <a:t>dan</a:t>
          </a:r>
          <a:r>
            <a:rPr lang="en-US" sz="1400" kern="1200" dirty="0"/>
            <a:t> </a:t>
          </a:r>
          <a:r>
            <a:rPr lang="en-US" sz="1400" kern="1200" dirty="0" err="1"/>
            <a:t>menyediakan</a:t>
          </a:r>
          <a:r>
            <a:rPr lang="en-US" sz="1400" kern="1200" dirty="0"/>
            <a:t> </a:t>
          </a:r>
          <a:r>
            <a:rPr lang="en-US" sz="1400" kern="1200" dirty="0" err="1"/>
            <a:t>informasi</a:t>
          </a:r>
          <a:r>
            <a:rPr lang="en-US" sz="1400" kern="1200" dirty="0"/>
            <a:t> </a:t>
          </a:r>
          <a:r>
            <a:rPr lang="en-US" sz="1400" kern="1200" dirty="0" err="1"/>
            <a:t>kepada</a:t>
          </a:r>
          <a:r>
            <a:rPr lang="en-US" sz="1400" kern="1200" dirty="0"/>
            <a:t> </a:t>
          </a:r>
          <a:r>
            <a:rPr lang="en-US" sz="1400" kern="1200" dirty="0" err="1"/>
            <a:t>semua</a:t>
          </a:r>
          <a:r>
            <a:rPr lang="en-US" sz="1400" kern="1200" dirty="0"/>
            <a:t> </a:t>
          </a:r>
          <a:r>
            <a:rPr lang="en-US" sz="1400" kern="1200" dirty="0" err="1"/>
            <a:t>pekerja</a:t>
          </a:r>
          <a:endParaRPr lang="en-US" sz="1400" kern="1200" dirty="0"/>
        </a:p>
      </dsp:txBody>
      <dsp:txXfrm>
        <a:off x="1001678" y="2996466"/>
        <a:ext cx="7734770" cy="460807"/>
      </dsp:txXfrm>
    </dsp:sp>
    <dsp:sp modelId="{D2AEE146-B335-4226-B404-241DC57DB555}">
      <dsp:nvSpPr>
        <dsp:cNvPr id="0" name=""/>
        <dsp:cNvSpPr/>
      </dsp:nvSpPr>
      <dsp:spPr>
        <a:xfrm>
          <a:off x="713673" y="2938865"/>
          <a:ext cx="576009" cy="576009"/>
        </a:xfrm>
        <a:prstGeom prst="ellipse">
          <a:avLst/>
        </a:prstGeom>
        <a:solidFill>
          <a:schemeClr val="lt1">
            <a:hueOff val="0"/>
            <a:satOff val="0"/>
            <a:lumOff val="0"/>
            <a:alphaOff val="0"/>
          </a:schemeClr>
        </a:solidFill>
        <a:ln w="25400" cap="flat" cmpd="sng" algn="ctr">
          <a:solidFill>
            <a:srgbClr val="006600"/>
          </a:solidFill>
          <a:prstDash val="solid"/>
        </a:ln>
        <a:effectLst/>
      </dsp:spPr>
      <dsp:style>
        <a:lnRef idx="2">
          <a:scrgbClr r="0" g="0" b="0"/>
        </a:lnRef>
        <a:fillRef idx="1">
          <a:scrgbClr r="0" g="0" b="0"/>
        </a:fillRef>
        <a:effectRef idx="0">
          <a:scrgbClr r="0" g="0" b="0"/>
        </a:effectRef>
        <a:fontRef idx="minor"/>
      </dsp:style>
    </dsp:sp>
    <dsp:sp modelId="{473898D2-043C-4814-A0EB-64349E744D6B}">
      <dsp:nvSpPr>
        <dsp:cNvPr id="0" name=""/>
        <dsp:cNvSpPr/>
      </dsp:nvSpPr>
      <dsp:spPr>
        <a:xfrm>
          <a:off x="772998" y="3687576"/>
          <a:ext cx="7963450" cy="460807"/>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Mengkomunikasikan</a:t>
          </a:r>
          <a:r>
            <a:rPr lang="en-US" sz="1400" kern="1200" dirty="0"/>
            <a:t> </a:t>
          </a:r>
          <a:r>
            <a:rPr lang="en-US" sz="1400" kern="1200" dirty="0" err="1"/>
            <a:t>kepada</a:t>
          </a:r>
          <a:r>
            <a:rPr lang="en-US" sz="1400" kern="1200" dirty="0"/>
            <a:t> </a:t>
          </a:r>
          <a:r>
            <a:rPr lang="en-US" sz="1400" kern="1200" dirty="0" err="1"/>
            <a:t>seluruh</a:t>
          </a:r>
          <a:r>
            <a:rPr lang="en-US" sz="1400" kern="1200" dirty="0"/>
            <a:t> </a:t>
          </a:r>
          <a:r>
            <a:rPr lang="en-US" sz="1400" kern="1200" dirty="0" err="1"/>
            <a:t>kontraktor</a:t>
          </a:r>
          <a:r>
            <a:rPr lang="en-US" sz="1400" kern="1200" dirty="0"/>
            <a:t>, </a:t>
          </a:r>
          <a:r>
            <a:rPr lang="en-US" sz="1400" kern="1200" dirty="0" err="1"/>
            <a:t>tamu</a:t>
          </a:r>
          <a:r>
            <a:rPr lang="en-US" sz="1400" kern="1200" dirty="0"/>
            <a:t>, </a:t>
          </a:r>
          <a:r>
            <a:rPr lang="en-US" sz="1400" kern="1200" dirty="0" err="1"/>
            <a:t>pemadam</a:t>
          </a:r>
          <a:r>
            <a:rPr lang="en-US" sz="1400" kern="1200" dirty="0"/>
            <a:t> </a:t>
          </a:r>
          <a:r>
            <a:rPr lang="en-US" sz="1400" kern="1200" dirty="0" err="1"/>
            <a:t>kebakaran</a:t>
          </a:r>
          <a:r>
            <a:rPr lang="en-US" sz="1400" kern="1200" dirty="0"/>
            <a:t>, </a:t>
          </a:r>
          <a:r>
            <a:rPr lang="en-US" sz="1400" kern="1200" dirty="0" err="1"/>
            <a:t>pihak</a:t>
          </a:r>
          <a:r>
            <a:rPr lang="en-US" sz="1400" kern="1200" dirty="0"/>
            <a:t> </a:t>
          </a:r>
          <a:r>
            <a:rPr lang="en-US" sz="1400" kern="1200" dirty="0" err="1"/>
            <a:t>pemerintah</a:t>
          </a:r>
          <a:r>
            <a:rPr lang="en-US" sz="1400" kern="1200" dirty="0"/>
            <a:t> </a:t>
          </a:r>
          <a:r>
            <a:rPr lang="en-US" sz="1400" kern="1200" dirty="0" err="1"/>
            <a:t>dan</a:t>
          </a:r>
          <a:r>
            <a:rPr lang="en-US" sz="1400" kern="1200" dirty="0"/>
            <a:t> </a:t>
          </a:r>
          <a:r>
            <a:rPr lang="en-US" sz="1400" kern="1200" dirty="0" err="1"/>
            <a:t>masyarakat</a:t>
          </a:r>
          <a:r>
            <a:rPr lang="en-US" sz="1400" kern="1200" dirty="0"/>
            <a:t> </a:t>
          </a:r>
          <a:r>
            <a:rPr lang="en-US" sz="1400" kern="1200" dirty="0" err="1"/>
            <a:t>sekitar</a:t>
          </a:r>
          <a:endParaRPr lang="en-US" sz="1400" kern="1200" dirty="0"/>
        </a:p>
      </dsp:txBody>
      <dsp:txXfrm>
        <a:off x="772998" y="3687576"/>
        <a:ext cx="7963450" cy="460807"/>
      </dsp:txXfrm>
    </dsp:sp>
    <dsp:sp modelId="{15A5304F-95A1-48C5-9399-E8AFEAEC9ABD}">
      <dsp:nvSpPr>
        <dsp:cNvPr id="0" name=""/>
        <dsp:cNvSpPr/>
      </dsp:nvSpPr>
      <dsp:spPr>
        <a:xfrm>
          <a:off x="484993" y="3629975"/>
          <a:ext cx="576009" cy="576009"/>
        </a:xfrm>
        <a:prstGeom prst="ellipse">
          <a:avLst/>
        </a:prstGeom>
        <a:solidFill>
          <a:schemeClr val="lt1">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sp>
    <dsp:sp modelId="{C28F0828-5FC6-4240-8E3B-6DD6CD2B8BDA}">
      <dsp:nvSpPr>
        <dsp:cNvPr id="0" name=""/>
        <dsp:cNvSpPr/>
      </dsp:nvSpPr>
      <dsp:spPr>
        <a:xfrm>
          <a:off x="355695" y="4379193"/>
          <a:ext cx="8380752" cy="460807"/>
        </a:xfrm>
        <a:prstGeom prst="rect">
          <a:avLst/>
        </a:prstGeom>
        <a:solidFill>
          <a:srgbClr val="8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Mempertimbangkan</a:t>
          </a:r>
          <a:r>
            <a:rPr lang="en-US" sz="1400" kern="1200" dirty="0"/>
            <a:t> </a:t>
          </a:r>
          <a:r>
            <a:rPr lang="en-US" sz="1400" kern="1200" dirty="0" err="1"/>
            <a:t>pihak</a:t>
          </a:r>
          <a:r>
            <a:rPr lang="en-US" sz="1400" kern="1200" dirty="0"/>
            <a:t> </a:t>
          </a:r>
          <a:r>
            <a:rPr lang="en-US" sz="1400" kern="1200" dirty="0" err="1"/>
            <a:t>berkepentingan</a:t>
          </a:r>
          <a:r>
            <a:rPr lang="en-US" sz="1400" kern="1200" dirty="0"/>
            <a:t> lain </a:t>
          </a:r>
          <a:r>
            <a:rPr lang="en-US" sz="1400" kern="1200" dirty="0" err="1"/>
            <a:t>didalam</a:t>
          </a:r>
          <a:r>
            <a:rPr lang="en-US" sz="1400" kern="1200" dirty="0"/>
            <a:t> </a:t>
          </a:r>
          <a:r>
            <a:rPr lang="en-US" sz="1400" kern="1200" dirty="0" err="1"/>
            <a:t>rencana</a:t>
          </a:r>
          <a:r>
            <a:rPr lang="en-US" sz="1400" kern="1200" dirty="0"/>
            <a:t> </a:t>
          </a:r>
          <a:r>
            <a:rPr lang="en-US" sz="1400" kern="1200" dirty="0" err="1"/>
            <a:t>tanggap</a:t>
          </a:r>
          <a:r>
            <a:rPr lang="en-US" sz="1400" kern="1200" dirty="0"/>
            <a:t> </a:t>
          </a:r>
          <a:r>
            <a:rPr lang="en-US" sz="1400" kern="1200" dirty="0" err="1"/>
            <a:t>darurat</a:t>
          </a:r>
          <a:endParaRPr lang="en-US" sz="1400" kern="1200" dirty="0"/>
        </a:p>
      </dsp:txBody>
      <dsp:txXfrm>
        <a:off x="355695" y="4379193"/>
        <a:ext cx="8380752" cy="460807"/>
      </dsp:txXfrm>
    </dsp:sp>
    <dsp:sp modelId="{AEDAE08E-691A-4031-A763-BD44B310A11C}">
      <dsp:nvSpPr>
        <dsp:cNvPr id="0" name=""/>
        <dsp:cNvSpPr/>
      </dsp:nvSpPr>
      <dsp:spPr>
        <a:xfrm>
          <a:off x="67691" y="4321592"/>
          <a:ext cx="576009" cy="576009"/>
        </a:xfrm>
        <a:prstGeom prst="ellipse">
          <a:avLst/>
        </a:prstGeom>
        <a:solidFill>
          <a:schemeClr val="lt1">
            <a:hueOff val="0"/>
            <a:satOff val="0"/>
            <a:lumOff val="0"/>
            <a:alphaOff val="0"/>
          </a:schemeClr>
        </a:solidFill>
        <a:ln w="25400" cap="flat" cmpd="sng" algn="ctr">
          <a:solidFill>
            <a:srgbClr val="800000"/>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4870" cy="5010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01699" y="0"/>
            <a:ext cx="2984870" cy="501015"/>
          </a:xfrm>
          <a:prstGeom prst="rect">
            <a:avLst/>
          </a:prstGeom>
        </p:spPr>
        <p:txBody>
          <a:bodyPr vert="horz" lIns="91440" tIns="45720" rIns="91440" bIns="45720" rtlCol="0"/>
          <a:lstStyle>
            <a:lvl1pPr algn="r">
              <a:defRPr sz="1200"/>
            </a:lvl1pPr>
          </a:lstStyle>
          <a:p>
            <a:fld id="{EF0E5D13-5AE6-4385-9AEF-7860FF774FE7}" type="datetimeFigureOut">
              <a:rPr lang="en-US" smtClean="0"/>
              <a:pPr/>
              <a:t>5/3/2021</a:t>
            </a:fld>
            <a:endParaRPr lang="en-US"/>
          </a:p>
        </p:txBody>
      </p:sp>
      <p:sp>
        <p:nvSpPr>
          <p:cNvPr id="4" name="Footer Placeholder 3"/>
          <p:cNvSpPr>
            <a:spLocks noGrp="1"/>
          </p:cNvSpPr>
          <p:nvPr>
            <p:ph type="ftr" sz="quarter" idx="2"/>
          </p:nvPr>
        </p:nvSpPr>
        <p:spPr>
          <a:xfrm>
            <a:off x="1" y="9517545"/>
            <a:ext cx="2984870" cy="50101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01699" y="9517545"/>
            <a:ext cx="2984870" cy="501015"/>
          </a:xfrm>
          <a:prstGeom prst="rect">
            <a:avLst/>
          </a:prstGeom>
        </p:spPr>
        <p:txBody>
          <a:bodyPr vert="horz" lIns="91440" tIns="45720" rIns="91440" bIns="45720" rtlCol="0" anchor="b"/>
          <a:lstStyle>
            <a:lvl1pPr algn="r">
              <a:defRPr sz="1200"/>
            </a:lvl1pPr>
          </a:lstStyle>
          <a:p>
            <a:fld id="{02FC2DBA-35E8-43DC-BDB7-4D347B686A52}" type="slidenum">
              <a:rPr lang="en-US" smtClean="0"/>
              <a:pPr/>
              <a:t>‹#›</a:t>
            </a:fld>
            <a:endParaRPr lang="en-US"/>
          </a:p>
        </p:txBody>
      </p:sp>
    </p:spTree>
    <p:extLst>
      <p:ext uri="{BB962C8B-B14F-4D97-AF65-F5344CB8AC3E}">
        <p14:creationId xmlns:p14="http://schemas.microsoft.com/office/powerpoint/2010/main" val="1912746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6914" name="Rectangle 2"/>
          <p:cNvSpPr>
            <a:spLocks noGrp="1" noChangeArrowheads="1"/>
          </p:cNvSpPr>
          <p:nvPr>
            <p:ph type="hdr" sz="quarter"/>
          </p:nvPr>
        </p:nvSpPr>
        <p:spPr bwMode="auto">
          <a:xfrm>
            <a:off x="1" y="0"/>
            <a:ext cx="2984870" cy="5010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06915" name="Rectangle 3"/>
          <p:cNvSpPr>
            <a:spLocks noGrp="1" noChangeArrowheads="1"/>
          </p:cNvSpPr>
          <p:nvPr>
            <p:ph type="dt" idx="1"/>
          </p:nvPr>
        </p:nvSpPr>
        <p:spPr bwMode="auto">
          <a:xfrm>
            <a:off x="3901699" y="0"/>
            <a:ext cx="2984870" cy="5010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06916" name="Rectangle 4"/>
          <p:cNvSpPr>
            <a:spLocks noGrp="1" noRot="1" noChangeAspect="1" noChangeArrowheads="1" noTextEdit="1"/>
          </p:cNvSpPr>
          <p:nvPr>
            <p:ph type="sldImg" idx="2"/>
          </p:nvPr>
        </p:nvSpPr>
        <p:spPr bwMode="auto">
          <a:xfrm>
            <a:off x="939800" y="752475"/>
            <a:ext cx="5008563" cy="3757613"/>
          </a:xfrm>
          <a:prstGeom prst="rect">
            <a:avLst/>
          </a:prstGeom>
          <a:noFill/>
          <a:ln w="9525">
            <a:solidFill>
              <a:srgbClr val="000000"/>
            </a:solidFill>
            <a:miter lim="800000"/>
            <a:headEnd/>
            <a:tailEnd/>
          </a:ln>
          <a:effectLst/>
        </p:spPr>
      </p:sp>
      <p:sp>
        <p:nvSpPr>
          <p:cNvPr id="806917" name="Rectangle 5"/>
          <p:cNvSpPr>
            <a:spLocks noGrp="1" noChangeArrowheads="1"/>
          </p:cNvSpPr>
          <p:nvPr>
            <p:ph type="body" sz="quarter" idx="3"/>
          </p:nvPr>
        </p:nvSpPr>
        <p:spPr bwMode="auto">
          <a:xfrm>
            <a:off x="688817" y="4759643"/>
            <a:ext cx="5510530" cy="450913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6918" name="Rectangle 6"/>
          <p:cNvSpPr>
            <a:spLocks noGrp="1" noChangeArrowheads="1"/>
          </p:cNvSpPr>
          <p:nvPr>
            <p:ph type="ftr" sz="quarter" idx="4"/>
          </p:nvPr>
        </p:nvSpPr>
        <p:spPr bwMode="auto">
          <a:xfrm>
            <a:off x="1" y="9517545"/>
            <a:ext cx="2984870" cy="50101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06919" name="Rectangle 7"/>
          <p:cNvSpPr>
            <a:spLocks noGrp="1" noChangeArrowheads="1"/>
          </p:cNvSpPr>
          <p:nvPr>
            <p:ph type="sldNum" sz="quarter" idx="5"/>
          </p:nvPr>
        </p:nvSpPr>
        <p:spPr bwMode="auto">
          <a:xfrm>
            <a:off x="3901699" y="9517545"/>
            <a:ext cx="2984870" cy="50101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28D2576-FC23-472E-B7BC-1AF690E396FC}" type="slidenum">
              <a:rPr lang="en-US"/>
              <a:pPr/>
              <a:t>‹#›</a:t>
            </a:fld>
            <a:endParaRPr lang="en-US"/>
          </a:p>
        </p:txBody>
      </p:sp>
    </p:spTree>
    <p:extLst>
      <p:ext uri="{BB962C8B-B14F-4D97-AF65-F5344CB8AC3E}">
        <p14:creationId xmlns:p14="http://schemas.microsoft.com/office/powerpoint/2010/main" val="37048786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8D2576-FC23-472E-B7BC-1AF690E396FC}" type="slidenum">
              <a:rPr lang="en-US" smtClean="0"/>
              <a:pPr/>
              <a:t>2</a:t>
            </a:fld>
            <a:endParaRPr lang="en-US"/>
          </a:p>
        </p:txBody>
      </p:sp>
    </p:spTree>
    <p:extLst>
      <p:ext uri="{BB962C8B-B14F-4D97-AF65-F5344CB8AC3E}">
        <p14:creationId xmlns:p14="http://schemas.microsoft.com/office/powerpoint/2010/main" val="132050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4795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8D2576-FC23-472E-B7BC-1AF690E396FC}" type="slidenum">
              <a:rPr lang="en-US" smtClean="0"/>
              <a:pPr/>
              <a:t>87</a:t>
            </a:fld>
            <a:endParaRPr lang="en-US"/>
          </a:p>
        </p:txBody>
      </p:sp>
    </p:spTree>
    <p:extLst>
      <p:ext uri="{BB962C8B-B14F-4D97-AF65-F5344CB8AC3E}">
        <p14:creationId xmlns:p14="http://schemas.microsoft.com/office/powerpoint/2010/main" val="235360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4"/>
          <p:cNvSpPr>
            <a:spLocks noGrp="1"/>
          </p:cNvSpPr>
          <p:nvPr>
            <p:ph type="sldNum" sz="quarter" idx="11"/>
          </p:nvPr>
        </p:nvSpPr>
        <p:spPr/>
        <p:txBody>
          <a:bodyPr/>
          <a:lstStyle>
            <a:lvl1pPr>
              <a:defRPr/>
            </a:lvl1pPr>
          </a:lstStyle>
          <a:p>
            <a:fld id="{2D22407E-7AA4-40C9-9915-D4D1E8251ADC}" type="slidenum">
              <a:rPr lang="en-US"/>
              <a:pPr/>
              <a:t>‹#›</a:t>
            </a:fld>
            <a:endParaRPr lang="en-US"/>
          </a:p>
        </p:txBody>
      </p:sp>
      <p:sp>
        <p:nvSpPr>
          <p:cNvPr id="6" name="Date Placeholder 5"/>
          <p:cNvSpPr>
            <a:spLocks noGrp="1"/>
          </p:cNvSpPr>
          <p:nvPr>
            <p:ph type="dt" sz="half" idx="12"/>
          </p:nvPr>
        </p:nvSpPr>
        <p:spPr/>
        <p:txBody>
          <a:bodyPr/>
          <a:lstStyle>
            <a:lvl1pPr>
              <a:defRPr/>
            </a:lvl1pPr>
          </a:lstStyle>
          <a:p>
            <a:r>
              <a:rPr lang="en-US"/>
              <a:t>Emergency 1/Rev.01  ©Copyright. Sentral Sistem. Jun 11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1187624" y="6553150"/>
            <a:ext cx="5859328" cy="476250"/>
          </a:xfrm>
          <a:prstGeom prst="rect">
            <a:avLst/>
          </a:prstGeom>
        </p:spPr>
        <p:txBody>
          <a:bodyPr/>
          <a:lstStyle>
            <a:lvl1pPr>
              <a:defRPr sz="900"/>
            </a:lvl1pPr>
          </a:lstStyle>
          <a:p>
            <a:r>
              <a:rPr lang="en-US"/>
              <a:t>Emergency 1/Rev.01  ©Copyright. Sentral Sistem. Jun 11</a:t>
            </a:r>
            <a:endParaRPr lang="en-US" dirty="0"/>
          </a:p>
        </p:txBody>
      </p:sp>
      <p:sp>
        <p:nvSpPr>
          <p:cNvPr id="5" name="Slide Number Placeholder 4"/>
          <p:cNvSpPr>
            <a:spLocks noGrp="1"/>
          </p:cNvSpPr>
          <p:nvPr>
            <p:ph type="sldNum" sz="quarter" idx="11"/>
          </p:nvPr>
        </p:nvSpPr>
        <p:spPr/>
        <p:txBody>
          <a:bodyPr/>
          <a:lstStyle>
            <a:lvl1pPr>
              <a:defRPr/>
            </a:lvl1pPr>
          </a:lstStyle>
          <a:p>
            <a:fld id="{2E78EA18-48F1-4133-BF33-DD5EBB63C41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1251992" y="6553150"/>
            <a:ext cx="3464024" cy="476250"/>
          </a:xfrm>
          <a:prstGeom prst="rect">
            <a:avLst/>
          </a:prstGeom>
        </p:spPr>
        <p:txBody>
          <a:bodyPr/>
          <a:lstStyle>
            <a:lvl1pPr>
              <a:defRPr sz="900"/>
            </a:lvl1pPr>
          </a:lstStyle>
          <a:p>
            <a:r>
              <a:rPr lang="en-US"/>
              <a:t>Emergency 1/Rev.01  ©Copyright. Sentral Sistem. Jun 11</a:t>
            </a:r>
            <a:endParaRPr lang="en-US" dirty="0"/>
          </a:p>
        </p:txBody>
      </p:sp>
      <p:sp>
        <p:nvSpPr>
          <p:cNvPr id="8" name="Slide Number Placeholder 7"/>
          <p:cNvSpPr>
            <a:spLocks noGrp="1"/>
          </p:cNvSpPr>
          <p:nvPr>
            <p:ph type="sldNum" sz="quarter" idx="11"/>
          </p:nvPr>
        </p:nvSpPr>
        <p:spPr>
          <a:xfrm>
            <a:off x="6902450" y="6481763"/>
            <a:ext cx="2133600" cy="476250"/>
          </a:xfrm>
        </p:spPr>
        <p:txBody>
          <a:bodyPr/>
          <a:lstStyle>
            <a:lvl1pPr>
              <a:defRPr/>
            </a:lvl1pPr>
          </a:lstStyle>
          <a:p>
            <a:fld id="{0747051E-8E86-4048-9A6B-2D6810CE0D6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a:off x="1259632" y="6525344"/>
            <a:ext cx="7632848" cy="476250"/>
          </a:xfrm>
          <a:prstGeom prst="rect">
            <a:avLst/>
          </a:prstGeom>
        </p:spPr>
        <p:txBody>
          <a:bodyPr/>
          <a:lstStyle>
            <a:lvl1pPr>
              <a:defRPr sz="1000"/>
            </a:lvl1pPr>
          </a:lstStyle>
          <a:p>
            <a:r>
              <a:rPr lang="en-US"/>
              <a:t>Emergency 1/Rev.01  ©Copyright. Sentral Sistem. Jun 11</a:t>
            </a:r>
            <a:endParaRPr lang="en-US" dirty="0"/>
          </a:p>
        </p:txBody>
      </p:sp>
      <p:sp>
        <p:nvSpPr>
          <p:cNvPr id="4" name="Slide Number Placeholder 3"/>
          <p:cNvSpPr>
            <a:spLocks noGrp="1"/>
          </p:cNvSpPr>
          <p:nvPr>
            <p:ph type="sldNum" sz="quarter" idx="11"/>
          </p:nvPr>
        </p:nvSpPr>
        <p:spPr>
          <a:xfrm>
            <a:off x="6902450" y="6481763"/>
            <a:ext cx="2133600" cy="476250"/>
          </a:xfrm>
        </p:spPr>
        <p:txBody>
          <a:bodyPr/>
          <a:lstStyle>
            <a:lvl1pPr>
              <a:defRPr/>
            </a:lvl1pPr>
          </a:lstStyle>
          <a:p>
            <a:fld id="{D3577ABA-77E7-47C6-BCA9-511F52E2664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1"/>
          </p:nvPr>
        </p:nvSpPr>
        <p:spPr/>
        <p:txBody>
          <a:bodyPr/>
          <a:lstStyle>
            <a:lvl1pPr>
              <a:defRPr/>
            </a:lvl1pPr>
          </a:lstStyle>
          <a:p>
            <a:fld id="{EB55BE6D-74A5-481F-A705-6B19D5C7DB33}" type="slidenum">
              <a:rPr lang="en-US"/>
              <a:pPr/>
              <a:t>‹#›</a:t>
            </a:fld>
            <a:endParaRPr lang="en-US"/>
          </a:p>
        </p:txBody>
      </p:sp>
      <p:sp>
        <p:nvSpPr>
          <p:cNvPr id="6" name="Date Placeholder 5"/>
          <p:cNvSpPr>
            <a:spLocks noGrp="1"/>
          </p:cNvSpPr>
          <p:nvPr>
            <p:ph type="dt" sz="half" idx="12"/>
          </p:nvPr>
        </p:nvSpPr>
        <p:spPr/>
        <p:txBody>
          <a:bodyPr/>
          <a:lstStyle>
            <a:lvl1pPr>
              <a:defRPr/>
            </a:lvl1pPr>
          </a:lstStyle>
          <a:p>
            <a:r>
              <a:rPr lang="en-US"/>
              <a:t>Emergency 1/Rev.01  ©Copyright. Sentral Sistem. Jun 11</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a:xfrm>
            <a:off x="1187624" y="6525344"/>
            <a:ext cx="7227480" cy="476250"/>
          </a:xfrm>
          <a:prstGeom prst="rect">
            <a:avLst/>
          </a:prstGeom>
        </p:spPr>
        <p:txBody>
          <a:bodyPr/>
          <a:lstStyle>
            <a:lvl1pPr>
              <a:defRPr sz="900"/>
            </a:lvl1pPr>
          </a:lstStyle>
          <a:p>
            <a:r>
              <a:rPr lang="en-US"/>
              <a:t>Emergency 1/Rev.01  ©Copyright. Sentral Sistem. Jun 11</a:t>
            </a:r>
            <a:endParaRPr lang="en-US" dirty="0"/>
          </a:p>
        </p:txBody>
      </p:sp>
      <p:sp>
        <p:nvSpPr>
          <p:cNvPr id="5" name="Slide Number Placeholder 4"/>
          <p:cNvSpPr>
            <a:spLocks noGrp="1"/>
          </p:cNvSpPr>
          <p:nvPr>
            <p:ph type="sldNum" sz="quarter" idx="11"/>
          </p:nvPr>
        </p:nvSpPr>
        <p:spPr/>
        <p:txBody>
          <a:bodyPr/>
          <a:lstStyle>
            <a:lvl1pPr>
              <a:defRPr/>
            </a:lvl1pPr>
          </a:lstStyle>
          <a:p>
            <a:fld id="{94BEF8A3-E4F5-45C6-9726-564EA044890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187624" y="6525344"/>
            <a:ext cx="5581640" cy="476250"/>
          </a:xfrm>
          <a:prstGeom prst="rect">
            <a:avLst/>
          </a:prstGeom>
        </p:spPr>
        <p:txBody>
          <a:bodyPr/>
          <a:lstStyle>
            <a:lvl1pPr>
              <a:defRPr sz="900"/>
            </a:lvl1pPr>
          </a:lstStyle>
          <a:p>
            <a:r>
              <a:rPr lang="en-US"/>
              <a:t>Emergency 1/Rev.01  ©Copyright. Sentral Sistem. Jun 11</a:t>
            </a:r>
            <a:endParaRPr lang="en-US" dirty="0"/>
          </a:p>
        </p:txBody>
      </p:sp>
      <p:sp>
        <p:nvSpPr>
          <p:cNvPr id="6" name="Slide Number Placeholder 5"/>
          <p:cNvSpPr>
            <a:spLocks noGrp="1"/>
          </p:cNvSpPr>
          <p:nvPr>
            <p:ph type="sldNum" sz="quarter" idx="11"/>
          </p:nvPr>
        </p:nvSpPr>
        <p:spPr/>
        <p:txBody>
          <a:bodyPr/>
          <a:lstStyle>
            <a:lvl1pPr>
              <a:defRPr/>
            </a:lvl1pPr>
          </a:lstStyle>
          <a:p>
            <a:fld id="{C3A4EFB3-CA5D-4E1A-86C8-FBFDFDDA75A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1259632" y="6527800"/>
            <a:ext cx="5787320" cy="476250"/>
          </a:xfrm>
          <a:prstGeom prst="rect">
            <a:avLst/>
          </a:prstGeom>
        </p:spPr>
        <p:txBody>
          <a:bodyPr/>
          <a:lstStyle>
            <a:lvl1pPr>
              <a:defRPr sz="900"/>
            </a:lvl1pPr>
          </a:lstStyle>
          <a:p>
            <a:r>
              <a:rPr lang="en-US"/>
              <a:t>Emergency 1/Rev.01  ©Copyright. Sentral Sistem. Jun 11</a:t>
            </a:r>
            <a:endParaRPr lang="en-US" dirty="0"/>
          </a:p>
        </p:txBody>
      </p:sp>
      <p:sp>
        <p:nvSpPr>
          <p:cNvPr id="8" name="Slide Number Placeholder 7"/>
          <p:cNvSpPr>
            <a:spLocks noGrp="1"/>
          </p:cNvSpPr>
          <p:nvPr>
            <p:ph type="sldNum" sz="quarter" idx="11"/>
          </p:nvPr>
        </p:nvSpPr>
        <p:spPr/>
        <p:txBody>
          <a:bodyPr/>
          <a:lstStyle>
            <a:lvl1pPr>
              <a:defRPr/>
            </a:lvl1pPr>
          </a:lstStyle>
          <a:p>
            <a:fld id="{3A673016-DF22-4E31-9AF9-0C0332EF9D9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1187624" y="6525344"/>
            <a:ext cx="3771096" cy="476250"/>
          </a:xfrm>
          <a:prstGeom prst="rect">
            <a:avLst/>
          </a:prstGeom>
        </p:spPr>
        <p:txBody>
          <a:bodyPr/>
          <a:lstStyle>
            <a:lvl1pPr>
              <a:defRPr sz="900"/>
            </a:lvl1pPr>
          </a:lstStyle>
          <a:p>
            <a:r>
              <a:rPr lang="en-US"/>
              <a:t>Emergency 1/Rev.01  ©Copyright. Sentral Sistem. Jun 11</a:t>
            </a:r>
          </a:p>
        </p:txBody>
      </p:sp>
      <p:sp>
        <p:nvSpPr>
          <p:cNvPr id="4" name="Slide Number Placeholder 3"/>
          <p:cNvSpPr>
            <a:spLocks noGrp="1"/>
          </p:cNvSpPr>
          <p:nvPr>
            <p:ph type="sldNum" sz="quarter" idx="11"/>
          </p:nvPr>
        </p:nvSpPr>
        <p:spPr/>
        <p:txBody>
          <a:bodyPr/>
          <a:lstStyle>
            <a:lvl1pPr>
              <a:defRPr/>
            </a:lvl1pPr>
          </a:lstStyle>
          <a:p>
            <a:fld id="{F785D774-E1E9-4F66-8EC2-0723B904220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187624" y="6525211"/>
            <a:ext cx="5283264" cy="476250"/>
          </a:xfrm>
          <a:prstGeom prst="rect">
            <a:avLst/>
          </a:prstGeom>
        </p:spPr>
        <p:txBody>
          <a:bodyPr/>
          <a:lstStyle>
            <a:lvl1pPr>
              <a:defRPr sz="900"/>
            </a:lvl1pPr>
          </a:lstStyle>
          <a:p>
            <a:r>
              <a:rPr lang="en-US"/>
              <a:t>Emergency 1/Rev.01  ©Copyright. Sentral Sistem. Jun 11</a:t>
            </a:r>
          </a:p>
        </p:txBody>
      </p:sp>
      <p:sp>
        <p:nvSpPr>
          <p:cNvPr id="3" name="Slide Number Placeholder 2"/>
          <p:cNvSpPr>
            <a:spLocks noGrp="1"/>
          </p:cNvSpPr>
          <p:nvPr>
            <p:ph type="sldNum" sz="quarter" idx="11"/>
          </p:nvPr>
        </p:nvSpPr>
        <p:spPr/>
        <p:txBody>
          <a:bodyPr/>
          <a:lstStyle>
            <a:lvl1pPr>
              <a:defRPr/>
            </a:lvl1pPr>
          </a:lstStyle>
          <a:p>
            <a:fld id="{E2304F72-212A-4927-94C7-C46081927E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1237453" y="6553150"/>
            <a:ext cx="4923224" cy="476250"/>
          </a:xfrm>
          <a:prstGeom prst="rect">
            <a:avLst/>
          </a:prstGeom>
        </p:spPr>
        <p:txBody>
          <a:bodyPr/>
          <a:lstStyle>
            <a:lvl1pPr>
              <a:defRPr sz="900"/>
            </a:lvl1pPr>
          </a:lstStyle>
          <a:p>
            <a:r>
              <a:rPr lang="en-US"/>
              <a:t>Emergency 1/Rev.01  ©Copyright. Sentral Sistem. Jun 11</a:t>
            </a:r>
          </a:p>
        </p:txBody>
      </p:sp>
      <p:sp>
        <p:nvSpPr>
          <p:cNvPr id="6" name="Slide Number Placeholder 5"/>
          <p:cNvSpPr>
            <a:spLocks noGrp="1"/>
          </p:cNvSpPr>
          <p:nvPr>
            <p:ph type="sldNum" sz="quarter" idx="11"/>
          </p:nvPr>
        </p:nvSpPr>
        <p:spPr/>
        <p:txBody>
          <a:bodyPr/>
          <a:lstStyle>
            <a:lvl1pPr>
              <a:defRPr/>
            </a:lvl1pPr>
          </a:lstStyle>
          <a:p>
            <a:fld id="{E389F66F-BB2A-4808-803C-589311F5800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1259632" y="6553150"/>
            <a:ext cx="3471664" cy="476250"/>
          </a:xfrm>
          <a:prstGeom prst="rect">
            <a:avLst/>
          </a:prstGeom>
        </p:spPr>
        <p:txBody>
          <a:bodyPr/>
          <a:lstStyle>
            <a:lvl1pPr>
              <a:defRPr sz="900"/>
            </a:lvl1pPr>
          </a:lstStyle>
          <a:p>
            <a:r>
              <a:rPr lang="en-US"/>
              <a:t>Emergency 1/Rev.01  ©Copyright. Sentral Sistem. Jun 11</a:t>
            </a:r>
            <a:endParaRPr lang="en-US" dirty="0"/>
          </a:p>
        </p:txBody>
      </p:sp>
      <p:sp>
        <p:nvSpPr>
          <p:cNvPr id="6" name="Slide Number Placeholder 5"/>
          <p:cNvSpPr>
            <a:spLocks noGrp="1"/>
          </p:cNvSpPr>
          <p:nvPr>
            <p:ph type="sldNum" sz="quarter" idx="11"/>
          </p:nvPr>
        </p:nvSpPr>
        <p:spPr/>
        <p:txBody>
          <a:bodyPr/>
          <a:lstStyle>
            <a:lvl1pPr>
              <a:defRPr/>
            </a:lvl1pPr>
          </a:lstStyle>
          <a:p>
            <a:fld id="{124ED6E5-1AEF-4E82-9767-F573040BAA2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0417" name="Rectangle 33"/>
          <p:cNvSpPr>
            <a:spLocks noChangeArrowheads="1"/>
          </p:cNvSpPr>
          <p:nvPr userDrawn="1"/>
        </p:nvSpPr>
        <p:spPr bwMode="auto">
          <a:xfrm>
            <a:off x="0" y="188913"/>
            <a:ext cx="9144000" cy="287337"/>
          </a:xfrm>
          <a:prstGeom prst="rect">
            <a:avLst/>
          </a:prstGeom>
          <a:gradFill rotWithShape="1">
            <a:gsLst>
              <a:gs pos="0">
                <a:srgbClr val="000066"/>
              </a:gs>
              <a:gs pos="100000">
                <a:schemeClr val="bg1"/>
              </a:gs>
            </a:gsLst>
            <a:lin ang="0" scaled="1"/>
          </a:gradFill>
          <a:ln w="9525">
            <a:noFill/>
            <a:miter lim="800000"/>
            <a:headEnd/>
            <a:tailEnd/>
          </a:ln>
          <a:effectLst>
            <a:outerShdw dist="107763" dir="13500000" algn="ctr" rotWithShape="0">
              <a:schemeClr val="tx2">
                <a:alpha val="50000"/>
              </a:schemeClr>
            </a:outerShdw>
          </a:effectLst>
        </p:spPr>
        <p:txBody>
          <a:bodyPr wrap="none" lIns="14400" tIns="7200" rIns="14400" bIns="7200" anchor="ctr"/>
          <a:lstStyle/>
          <a:p>
            <a:endParaRPr lang="en-US"/>
          </a:p>
        </p:txBody>
      </p:sp>
      <p:pic>
        <p:nvPicPr>
          <p:cNvPr id="400423" name="Picture 39" descr="Log baru 1"/>
          <p:cNvPicPr>
            <a:picLocks noChangeAspect="1" noChangeArrowheads="1"/>
          </p:cNvPicPr>
          <p:nvPr userDrawn="1"/>
        </p:nvPicPr>
        <p:blipFill>
          <a:blip r:embed="rId14" cstate="print">
            <a:lum bright="-26000" contrast="-30000"/>
          </a:blip>
          <a:srcRect/>
          <a:stretch>
            <a:fillRect/>
          </a:stretch>
        </p:blipFill>
        <p:spPr bwMode="auto">
          <a:xfrm>
            <a:off x="8101013" y="188913"/>
            <a:ext cx="936625" cy="263525"/>
          </a:xfrm>
          <a:prstGeom prst="rect">
            <a:avLst/>
          </a:prstGeom>
          <a:noFill/>
          <a:ln w="9525">
            <a:noFill/>
            <a:miter lim="800000"/>
            <a:headEnd/>
            <a:tailEnd/>
          </a:ln>
        </p:spPr>
      </p:pic>
      <p:sp>
        <p:nvSpPr>
          <p:cNvPr id="400430" name="Rectangle 46"/>
          <p:cNvSpPr>
            <a:spLocks noChangeArrowheads="1"/>
          </p:cNvSpPr>
          <p:nvPr userDrawn="1"/>
        </p:nvSpPr>
        <p:spPr bwMode="auto">
          <a:xfrm>
            <a:off x="379413" y="134938"/>
            <a:ext cx="127000" cy="141287"/>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hlink"/>
              </a:solidFill>
            </a:endParaRPr>
          </a:p>
        </p:txBody>
      </p:sp>
      <p:sp>
        <p:nvSpPr>
          <p:cNvPr id="400431" name="Rectangle 47"/>
          <p:cNvSpPr>
            <a:spLocks noChangeArrowheads="1"/>
          </p:cNvSpPr>
          <p:nvPr userDrawn="1"/>
        </p:nvSpPr>
        <p:spPr bwMode="auto">
          <a:xfrm>
            <a:off x="506413" y="0"/>
            <a:ext cx="130175" cy="138113"/>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hlink"/>
              </a:solidFill>
            </a:endParaRPr>
          </a:p>
        </p:txBody>
      </p:sp>
      <p:sp>
        <p:nvSpPr>
          <p:cNvPr id="400432" name="Rectangle 48"/>
          <p:cNvSpPr>
            <a:spLocks noChangeArrowheads="1"/>
          </p:cNvSpPr>
          <p:nvPr userDrawn="1"/>
        </p:nvSpPr>
        <p:spPr bwMode="auto">
          <a:xfrm>
            <a:off x="506413" y="134938"/>
            <a:ext cx="130175" cy="141287"/>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accent2"/>
              </a:solidFill>
            </a:endParaRPr>
          </a:p>
        </p:txBody>
      </p:sp>
      <p:sp>
        <p:nvSpPr>
          <p:cNvPr id="400433" name="Rectangle 49"/>
          <p:cNvSpPr>
            <a:spLocks noChangeArrowheads="1"/>
          </p:cNvSpPr>
          <p:nvPr userDrawn="1"/>
        </p:nvSpPr>
        <p:spPr bwMode="auto">
          <a:xfrm>
            <a:off x="254000" y="274638"/>
            <a:ext cx="127000" cy="138112"/>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hlink"/>
              </a:solidFill>
            </a:endParaRPr>
          </a:p>
        </p:txBody>
      </p:sp>
      <p:sp>
        <p:nvSpPr>
          <p:cNvPr id="400434" name="Rectangle 50"/>
          <p:cNvSpPr>
            <a:spLocks noChangeArrowheads="1"/>
          </p:cNvSpPr>
          <p:nvPr userDrawn="1"/>
        </p:nvSpPr>
        <p:spPr bwMode="auto">
          <a:xfrm>
            <a:off x="122238" y="136525"/>
            <a:ext cx="130175" cy="138113"/>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sz="2400">
              <a:latin typeface="Times New Roman" pitchFamily="18" charset="0"/>
            </a:endParaRPr>
          </a:p>
        </p:txBody>
      </p:sp>
      <p:sp>
        <p:nvSpPr>
          <p:cNvPr id="400435" name="Rectangle 51"/>
          <p:cNvSpPr>
            <a:spLocks noChangeArrowheads="1"/>
          </p:cNvSpPr>
          <p:nvPr userDrawn="1"/>
        </p:nvSpPr>
        <p:spPr bwMode="auto">
          <a:xfrm>
            <a:off x="379413" y="271463"/>
            <a:ext cx="127000" cy="138112"/>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accent2"/>
              </a:solidFill>
            </a:endParaRPr>
          </a:p>
        </p:txBody>
      </p:sp>
      <p:sp>
        <p:nvSpPr>
          <p:cNvPr id="400436" name="Rectangle 52"/>
          <p:cNvSpPr>
            <a:spLocks noChangeArrowheads="1"/>
          </p:cNvSpPr>
          <p:nvPr userDrawn="1"/>
        </p:nvSpPr>
        <p:spPr bwMode="auto">
          <a:xfrm>
            <a:off x="254000" y="409575"/>
            <a:ext cx="127000" cy="136525"/>
          </a:xfrm>
          <a:prstGeom prst="rect">
            <a:avLst/>
          </a:prstGeom>
          <a:gradFill rotWithShape="0">
            <a:gsLst>
              <a:gs pos="0">
                <a:schemeClr val="accent2"/>
              </a:gs>
              <a:gs pos="100000">
                <a:srgbClr val="FFFFFF"/>
              </a:gs>
            </a:gsLst>
            <a:lin ang="0" scaled="1"/>
          </a:gradFill>
          <a:ln w="9525">
            <a:noFill/>
            <a:miter lim="800000"/>
            <a:headEnd/>
            <a:tailEnd/>
          </a:ln>
        </p:spPr>
        <p:txBody>
          <a:bodyPr/>
          <a:lstStyle/>
          <a:p>
            <a:endParaRPr lang="en-US">
              <a:solidFill>
                <a:schemeClr val="accent2"/>
              </a:solidFill>
            </a:endParaRPr>
          </a:p>
        </p:txBody>
      </p:sp>
      <p:sp>
        <p:nvSpPr>
          <p:cNvPr id="400440" name="Arc 56"/>
          <p:cNvSpPr>
            <a:spLocks/>
          </p:cNvSpPr>
          <p:nvPr userDrawn="1"/>
        </p:nvSpPr>
        <p:spPr bwMode="auto">
          <a:xfrm flipH="1" flipV="1">
            <a:off x="106363" y="6308725"/>
            <a:ext cx="407987" cy="360363"/>
          </a:xfrm>
          <a:custGeom>
            <a:avLst/>
            <a:gdLst>
              <a:gd name="G0" fmla="+- 5600 0 0"/>
              <a:gd name="G1" fmla="+- 21600 0 0"/>
              <a:gd name="G2" fmla="+- 21600 0 0"/>
              <a:gd name="T0" fmla="*/ 0 w 27200"/>
              <a:gd name="T1" fmla="*/ 739 h 21600"/>
              <a:gd name="T2" fmla="*/ 27200 w 27200"/>
              <a:gd name="T3" fmla="*/ 21600 h 21600"/>
              <a:gd name="T4" fmla="*/ 5600 w 27200"/>
              <a:gd name="T5" fmla="*/ 21600 h 21600"/>
            </a:gdLst>
            <a:ahLst/>
            <a:cxnLst>
              <a:cxn ang="0">
                <a:pos x="T0" y="T1"/>
              </a:cxn>
              <a:cxn ang="0">
                <a:pos x="T2" y="T3"/>
              </a:cxn>
              <a:cxn ang="0">
                <a:pos x="T4" y="T5"/>
              </a:cxn>
            </a:cxnLst>
            <a:rect l="0" t="0" r="r" b="b"/>
            <a:pathLst>
              <a:path w="27200" h="21600" fill="none" extrusionOk="0">
                <a:moveTo>
                  <a:pt x="-1" y="738"/>
                </a:moveTo>
                <a:cubicBezTo>
                  <a:pt x="1826" y="248"/>
                  <a:pt x="3709" y="-1"/>
                  <a:pt x="5600" y="0"/>
                </a:cubicBezTo>
                <a:cubicBezTo>
                  <a:pt x="17529" y="0"/>
                  <a:pt x="27200" y="9670"/>
                  <a:pt x="27200" y="21600"/>
                </a:cubicBezTo>
              </a:path>
              <a:path w="27200" h="21600" stroke="0" extrusionOk="0">
                <a:moveTo>
                  <a:pt x="-1" y="738"/>
                </a:moveTo>
                <a:cubicBezTo>
                  <a:pt x="1826" y="248"/>
                  <a:pt x="3709" y="-1"/>
                  <a:pt x="5600" y="0"/>
                </a:cubicBezTo>
                <a:cubicBezTo>
                  <a:pt x="17529" y="0"/>
                  <a:pt x="27200" y="9670"/>
                  <a:pt x="27200" y="21600"/>
                </a:cubicBezTo>
                <a:lnTo>
                  <a:pt x="5600" y="21600"/>
                </a:lnTo>
                <a:close/>
              </a:path>
            </a:pathLst>
          </a:custGeom>
          <a:noFill/>
          <a:ln w="76200">
            <a:solidFill>
              <a:schemeClr val="tx1"/>
            </a:solidFill>
            <a:round/>
            <a:headEnd/>
            <a:tailEnd/>
          </a:ln>
          <a:effectLst>
            <a:outerShdw dist="107763" dir="13500000" algn="ctr" rotWithShape="0">
              <a:schemeClr val="tx2">
                <a:alpha val="50000"/>
              </a:schemeClr>
            </a:outerShdw>
          </a:effectLst>
        </p:spPr>
        <p:txBody>
          <a:bodyPr wrap="none" lIns="14400" tIns="7200" rIns="14400" bIns="7200" anchor="ctr"/>
          <a:lstStyle/>
          <a:p>
            <a:endParaRPr lang="en-US"/>
          </a:p>
        </p:txBody>
      </p:sp>
      <p:sp>
        <p:nvSpPr>
          <p:cNvPr id="400441" name="Line 57"/>
          <p:cNvSpPr>
            <a:spLocks noChangeShapeType="1"/>
          </p:cNvSpPr>
          <p:nvPr userDrawn="1"/>
        </p:nvSpPr>
        <p:spPr bwMode="auto">
          <a:xfrm flipH="1">
            <a:off x="107950" y="549275"/>
            <a:ext cx="0" cy="5832475"/>
          </a:xfrm>
          <a:prstGeom prst="line">
            <a:avLst/>
          </a:prstGeom>
          <a:noFill/>
          <a:ln w="76200">
            <a:solidFill>
              <a:schemeClr val="tx1"/>
            </a:solidFill>
            <a:round/>
            <a:headEnd/>
            <a:tailEnd/>
          </a:ln>
          <a:effectLst>
            <a:outerShdw dist="107763" dir="13500000" algn="ctr" rotWithShape="0">
              <a:schemeClr val="tx2">
                <a:alpha val="50000"/>
              </a:schemeClr>
            </a:outerShdw>
          </a:effectLst>
        </p:spPr>
        <p:txBody>
          <a:bodyPr wrap="none" lIns="14400" tIns="7200" rIns="14400" bIns="7200" anchor="ctr"/>
          <a:lstStyle/>
          <a:p>
            <a:endParaRPr lang="en-US"/>
          </a:p>
        </p:txBody>
      </p:sp>
      <p:sp>
        <p:nvSpPr>
          <p:cNvPr id="400443" name="Rectangle 59"/>
          <p:cNvSpPr>
            <a:spLocks noChangeArrowheads="1"/>
          </p:cNvSpPr>
          <p:nvPr userDrawn="1"/>
        </p:nvSpPr>
        <p:spPr bwMode="auto">
          <a:xfrm>
            <a:off x="395288" y="6526213"/>
            <a:ext cx="8748712" cy="287337"/>
          </a:xfrm>
          <a:prstGeom prst="rect">
            <a:avLst/>
          </a:prstGeom>
          <a:gradFill rotWithShape="1">
            <a:gsLst>
              <a:gs pos="0">
                <a:schemeClr val="bg1"/>
              </a:gs>
              <a:gs pos="100000">
                <a:srgbClr val="333333"/>
              </a:gs>
            </a:gsLst>
            <a:lin ang="5400000" scaled="1"/>
          </a:gradFill>
          <a:ln w="9525">
            <a:noFill/>
            <a:miter lim="800000"/>
            <a:headEnd/>
            <a:tailEnd/>
          </a:ln>
          <a:effectLst>
            <a:outerShdw dist="107763" dir="13500000" algn="ctr" rotWithShape="0">
              <a:schemeClr val="tx2">
                <a:alpha val="50000"/>
              </a:schemeClr>
            </a:outerShdw>
          </a:effectLst>
        </p:spPr>
        <p:txBody>
          <a:bodyPr wrap="none" lIns="14400" tIns="7200" rIns="14400" bIns="7200" anchor="ctr"/>
          <a:lstStyle/>
          <a:p>
            <a:endParaRPr lang="en-US"/>
          </a:p>
        </p:txBody>
      </p:sp>
      <p:grpSp>
        <p:nvGrpSpPr>
          <p:cNvPr id="400416" name="Group 32"/>
          <p:cNvGrpSpPr>
            <a:grpSpLocks/>
          </p:cNvGrpSpPr>
          <p:nvPr userDrawn="1"/>
        </p:nvGrpSpPr>
        <p:grpSpPr bwMode="auto">
          <a:xfrm>
            <a:off x="468313" y="6021388"/>
            <a:ext cx="719137" cy="693737"/>
            <a:chOff x="5103" y="119"/>
            <a:chExt cx="612" cy="589"/>
          </a:xfrm>
        </p:grpSpPr>
        <p:pic>
          <p:nvPicPr>
            <p:cNvPr id="400413" name="Picture 29" descr="BKGGN017"/>
            <p:cNvPicPr>
              <a:picLocks noChangeAspect="1" noChangeArrowheads="1"/>
            </p:cNvPicPr>
            <p:nvPr userDrawn="1"/>
          </p:nvPicPr>
          <p:blipFill>
            <a:blip r:embed="rId15" cstate="print"/>
            <a:srcRect/>
            <a:stretch>
              <a:fillRect/>
            </a:stretch>
          </p:blipFill>
          <p:spPr bwMode="auto">
            <a:xfrm flipH="1">
              <a:off x="5171" y="152"/>
              <a:ext cx="476" cy="469"/>
            </a:xfrm>
            <a:prstGeom prst="rect">
              <a:avLst/>
            </a:prstGeom>
            <a:noFill/>
          </p:spPr>
        </p:pic>
        <p:sp>
          <p:nvSpPr>
            <p:cNvPr id="400414" name="WordArt 30"/>
            <p:cNvSpPr>
              <a:spLocks noChangeArrowheads="1" noChangeShapeType="1" noTextEdit="1"/>
            </p:cNvSpPr>
            <p:nvPr userDrawn="1"/>
          </p:nvSpPr>
          <p:spPr bwMode="auto">
            <a:xfrm>
              <a:off x="5194" y="119"/>
              <a:ext cx="408" cy="227"/>
            </a:xfrm>
            <a:prstGeom prst="rect">
              <a:avLst/>
            </a:prstGeom>
          </p:spPr>
          <p:txBody>
            <a:bodyPr spcFirstLastPara="1" wrap="none" fromWordArt="1">
              <a:prstTxWarp prst="textArchUp">
                <a:avLst>
                  <a:gd name="adj" fmla="val 10800000"/>
                </a:avLst>
              </a:prstTxWarp>
            </a:bodyPr>
            <a:lstStyle/>
            <a:p>
              <a:pPr algn="ctr"/>
              <a:r>
                <a:rPr lang="en-US" sz="3600" kern="10">
                  <a:ln w="9525">
                    <a:noFill/>
                    <a:round/>
                    <a:headEnd/>
                    <a:tailEnd/>
                  </a:ln>
                  <a:solidFill>
                    <a:schemeClr val="tx2"/>
                  </a:solidFill>
                  <a:latin typeface="Arial Black"/>
                </a:rPr>
                <a:t>EMERGENCY</a:t>
              </a:r>
            </a:p>
          </p:txBody>
        </p:sp>
        <p:sp>
          <p:nvSpPr>
            <p:cNvPr id="400415" name="WordArt 31"/>
            <p:cNvSpPr>
              <a:spLocks noChangeArrowheads="1" noChangeShapeType="1" noTextEdit="1"/>
            </p:cNvSpPr>
            <p:nvPr userDrawn="1"/>
          </p:nvSpPr>
          <p:spPr bwMode="auto">
            <a:xfrm>
              <a:off x="5103" y="618"/>
              <a:ext cx="612" cy="90"/>
            </a:xfrm>
            <a:prstGeom prst="rect">
              <a:avLst/>
            </a:prstGeom>
          </p:spPr>
          <p:txBody>
            <a:bodyPr wrap="none" fromWordArt="1">
              <a:prstTxWarp prst="textCanDown">
                <a:avLst>
                  <a:gd name="adj" fmla="val 33333"/>
                </a:avLst>
              </a:prstTxWarp>
            </a:bodyPr>
            <a:lstStyle/>
            <a:p>
              <a:pPr algn="ctr"/>
              <a:r>
                <a:rPr lang="en-US" sz="3600" kern="10">
                  <a:ln w="9525">
                    <a:noFill/>
                    <a:round/>
                    <a:headEnd/>
                    <a:tailEnd/>
                  </a:ln>
                  <a:solidFill>
                    <a:srgbClr val="000000"/>
                  </a:solidFill>
                  <a:latin typeface="Times New Roman"/>
                  <a:cs typeface="Times New Roman"/>
                </a:rPr>
                <a:t>RESPONSE MANAGEMENT</a:t>
              </a:r>
            </a:p>
          </p:txBody>
        </p:sp>
      </p:grpSp>
      <p:sp>
        <p:nvSpPr>
          <p:cNvPr id="400428" name="Rectangle 44"/>
          <p:cNvSpPr>
            <a:spLocks noChangeArrowheads="1"/>
          </p:cNvSpPr>
          <p:nvPr userDrawn="1"/>
        </p:nvSpPr>
        <p:spPr bwMode="auto">
          <a:xfrm>
            <a:off x="0" y="0"/>
            <a:ext cx="250825" cy="549275"/>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lang="en-US" sz="2400">
              <a:latin typeface="Times New Roman" pitchFamily="18" charset="0"/>
            </a:endParaRPr>
          </a:p>
        </p:txBody>
      </p:sp>
      <p:sp>
        <p:nvSpPr>
          <p:cNvPr id="400390" name="Rectangle 6"/>
          <p:cNvSpPr>
            <a:spLocks noGrp="1" noChangeArrowheads="1"/>
          </p:cNvSpPr>
          <p:nvPr>
            <p:ph type="sldNum" sz="quarter" idx="4"/>
          </p:nvPr>
        </p:nvSpPr>
        <p:spPr bwMode="auto">
          <a:xfrm>
            <a:off x="6902450" y="648176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CEFC326-D31A-4D20-922B-D11A2DA9C5BA}" type="slidenum">
              <a:rPr lang="en-US"/>
              <a:pPr/>
              <a:t>‹#›</a:t>
            </a:fld>
            <a:endParaRPr lang="en-US"/>
          </a:p>
        </p:txBody>
      </p:sp>
      <p:sp>
        <p:nvSpPr>
          <p:cNvPr id="400444" name="Rectangle 60"/>
          <p:cNvSpPr>
            <a:spLocks noGrp="1" noChangeArrowheads="1"/>
          </p:cNvSpPr>
          <p:nvPr>
            <p:ph type="dt" sz="half" idx="2"/>
          </p:nvPr>
        </p:nvSpPr>
        <p:spPr bwMode="auto">
          <a:xfrm>
            <a:off x="1265502" y="6565647"/>
            <a:ext cx="2819400"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Berlin Sans FB" pitchFamily="34" charset="0"/>
              </a:defRPr>
            </a:lvl1pPr>
          </a:lstStyle>
          <a:p>
            <a:r>
              <a:rPr lang="en-US"/>
              <a:t>Emergency 1/Rev.01  ©Copyright. Sentral Sistem. Jun 11</a:t>
            </a:r>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5" r:id="rId11"/>
    <p:sldLayoutId id="2147483686" r:id="rId12"/>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hyperlink" Target="OffShore%20Accident.DAT"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audio" Target="../media/audio1.wav"/><Relationship Id="rId1" Type="http://schemas.openxmlformats.org/officeDocument/2006/relationships/slideLayout" Target="../slideLayouts/slideLayout11.xml"/><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image" Target="../media/image31.gif"/><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45.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2.wav"/><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audio" Target="../media/audio2.wav"/><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image" Target="http://www.osha.gov/SLTC/etools/evacuation/images/pass.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jpeg"/><Relationship Id="rId5" Type="http://schemas.openxmlformats.org/officeDocument/2006/relationships/image" Target="../media/image81.png"/><Relationship Id="rId10" Type="http://schemas.openxmlformats.org/officeDocument/2006/relationships/image" Target="../media/image85.jpeg"/><Relationship Id="rId4" Type="http://schemas.openxmlformats.org/officeDocument/2006/relationships/image" Target="../media/image80.png"/><Relationship Id="rId9" Type="http://schemas.openxmlformats.org/officeDocument/2006/relationships/image" Target="../media/image71.jpeg"/><Relationship Id="rId14" Type="http://schemas.openxmlformats.org/officeDocument/2006/relationships/image" Target="../media/image89.wmf"/></Relationships>
</file>

<file path=ppt/slides/_rels/slide3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34.gif"/><Relationship Id="rId2" Type="http://schemas.openxmlformats.org/officeDocument/2006/relationships/slideLayout" Target="../slideLayouts/slideLayout12.xml"/><Relationship Id="rId1" Type="http://schemas.openxmlformats.org/officeDocument/2006/relationships/audio" Target="../media/audio4.wav"/><Relationship Id="rId6" Type="http://schemas.openxmlformats.org/officeDocument/2006/relationships/image" Target="../media/image28.gif"/><Relationship Id="rId5" Type="http://schemas.openxmlformats.org/officeDocument/2006/relationships/image" Target="../media/image103.wmf"/><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5.gif"/><Relationship Id="rId7" Type="http://schemas.openxmlformats.org/officeDocument/2006/relationships/image" Target="../media/image109.gif"/><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wmf"/></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113.jpeg"/><Relationship Id="rId7" Type="http://schemas.openxmlformats.org/officeDocument/2006/relationships/image" Target="../media/image117.gif"/><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 Id="rId9" Type="http://schemas.openxmlformats.org/officeDocument/2006/relationships/image" Target="../media/image118.jpeg"/></Relationships>
</file>

<file path=ppt/slides/_rels/slide4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wmf"/></Relationships>
</file>

<file path=ppt/slides/_rels/slide90.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7.jpeg"/><Relationship Id="rId2" Type="http://schemas.openxmlformats.org/officeDocument/2006/relationships/image" Target="../media/image153.gif"/><Relationship Id="rId1" Type="http://schemas.openxmlformats.org/officeDocument/2006/relationships/slideLayout" Target="../slideLayouts/slideLayout2.xml"/><Relationship Id="rId6" Type="http://schemas.openxmlformats.org/officeDocument/2006/relationships/image" Target="../media/image156.jpeg"/><Relationship Id="rId5" Type="http://schemas.openxmlformats.org/officeDocument/2006/relationships/image" Target="../media/image155.gif"/><Relationship Id="rId4" Type="http://schemas.openxmlformats.org/officeDocument/2006/relationships/image" Target="../media/image29.gif"/></Relationships>
</file>

<file path=ppt/slides/_rels/slide92.xml.rels><?xml version="1.0" encoding="UTF-8" standalone="yes"?>
<Relationships xmlns="http://schemas.openxmlformats.org/package/2006/relationships"><Relationship Id="rId3" Type="http://schemas.openxmlformats.org/officeDocument/2006/relationships/hyperlink" Target="mailto:iso-automotive@sentral-sistem.com" TargetMode="External"/><Relationship Id="rId2" Type="http://schemas.openxmlformats.org/officeDocument/2006/relationships/hyperlink" Target="mailto:hse-community@sentral-sistem.com" TargetMode="External"/><Relationship Id="rId1" Type="http://schemas.openxmlformats.org/officeDocument/2006/relationships/slideLayout" Target="../slideLayouts/slideLayout2.xml"/><Relationship Id="rId5" Type="http://schemas.openxmlformats.org/officeDocument/2006/relationships/hyperlink" Target="http://www.sentral-sistem.com/" TargetMode="External"/><Relationship Id="rId4" Type="http://schemas.openxmlformats.org/officeDocument/2006/relationships/hyperlink" Target="mailto:improvement@sentral-siste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82353"/>
                <a:invGamma/>
              </a:schemeClr>
            </a:gs>
          </a:gsLst>
          <a:lin ang="5400000" scaled="1"/>
        </a:gra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AAEDF0C-5CC7-40A6-8129-39C0FF5B41EE}" type="slidenum">
              <a:rPr lang="en-US"/>
              <a:pPr/>
              <a:t>1</a:t>
            </a:fld>
            <a:endParaRPr lang="en-US"/>
          </a:p>
        </p:txBody>
      </p:sp>
      <p:sp>
        <p:nvSpPr>
          <p:cNvPr id="927750" name="WordArt 6"/>
          <p:cNvSpPr>
            <a:spLocks noChangeArrowheads="1" noChangeShapeType="1" noTextEdit="1"/>
          </p:cNvSpPr>
          <p:nvPr/>
        </p:nvSpPr>
        <p:spPr bwMode="auto">
          <a:xfrm>
            <a:off x="1677988" y="5732463"/>
            <a:ext cx="6207125" cy="288925"/>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EMERGENCY PREPAREDNESS &amp; RESPONSE</a:t>
            </a:r>
          </a:p>
        </p:txBody>
      </p:sp>
      <p:sp>
        <p:nvSpPr>
          <p:cNvPr id="927751" name="WordArt 7"/>
          <p:cNvSpPr>
            <a:spLocks noChangeArrowheads="1" noChangeShapeType="1" noTextEdit="1"/>
          </p:cNvSpPr>
          <p:nvPr/>
        </p:nvSpPr>
        <p:spPr bwMode="auto">
          <a:xfrm>
            <a:off x="2020888" y="836613"/>
            <a:ext cx="6007100" cy="360362"/>
          </a:xfrm>
          <a:prstGeom prst="rect">
            <a:avLst/>
          </a:prstGeom>
        </p:spPr>
        <p:txBody>
          <a:bodyPr wrap="none" fromWordArt="1">
            <a:prstTxWarp prst="textPlain">
              <a:avLst>
                <a:gd name="adj" fmla="val 50000"/>
              </a:avLst>
            </a:prstTxWarp>
          </a:bodyPr>
          <a:lstStyle/>
          <a:p>
            <a:pPr algn="ctr"/>
            <a:r>
              <a:rPr lang="en-US" sz="3600" kern="10">
                <a:ln w="9525">
                  <a:noFill/>
                  <a:round/>
                  <a:headEnd/>
                  <a:tailEnd/>
                </a:ln>
                <a:effectLst>
                  <a:outerShdw dist="35921" dir="2700000" algn="ctr" rotWithShape="0">
                    <a:srgbClr val="C0C0C0">
                      <a:alpha val="80000"/>
                    </a:srgbClr>
                  </a:outerShdw>
                </a:effectLst>
                <a:latin typeface="Impact"/>
              </a:rPr>
              <a:t>KESIAGAAN &amp; TANGGAP DARURAT</a:t>
            </a:r>
          </a:p>
        </p:txBody>
      </p:sp>
      <p:pic>
        <p:nvPicPr>
          <p:cNvPr id="927777" name="Picture 33" descr="MENP035">
            <a:hlinkClick r:id="rId2" action="ppaction://hlinkfile"/>
          </p:cNvPr>
          <p:cNvPicPr>
            <a:picLocks noChangeAspect="1" noChangeArrowheads="1"/>
          </p:cNvPicPr>
          <p:nvPr/>
        </p:nvPicPr>
        <p:blipFill>
          <a:blip r:embed="rId3" cstate="print"/>
          <a:srcRect/>
          <a:stretch>
            <a:fillRect/>
          </a:stretch>
        </p:blipFill>
        <p:spPr bwMode="auto">
          <a:xfrm>
            <a:off x="1633538" y="1419225"/>
            <a:ext cx="5876925" cy="401955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1143000"/>
          </a:xfrm>
        </p:spPr>
        <p:txBody>
          <a:bodyPr/>
          <a:lstStyle/>
          <a:p>
            <a:r>
              <a:rPr lang="en-US" dirty="0"/>
              <a:t>Environment Emergency</a:t>
            </a:r>
          </a:p>
        </p:txBody>
      </p:sp>
      <p:sp>
        <p:nvSpPr>
          <p:cNvPr id="4" name="Slide Number Placeholder 3"/>
          <p:cNvSpPr>
            <a:spLocks noGrp="1"/>
          </p:cNvSpPr>
          <p:nvPr>
            <p:ph type="sldNum" sz="quarter" idx="11"/>
          </p:nvPr>
        </p:nvSpPr>
        <p:spPr/>
        <p:txBody>
          <a:bodyPr/>
          <a:lstStyle/>
          <a:p>
            <a:fld id="{EB55BE6D-74A5-481F-A705-6B19D5C7DB33}" type="slidenum">
              <a:rPr lang="en-US" smtClean="0"/>
              <a:pPr/>
              <a:t>10</a:t>
            </a:fld>
            <a:endParaRPr lang="en-US"/>
          </a:p>
        </p:txBody>
      </p:sp>
      <p:pic>
        <p:nvPicPr>
          <p:cNvPr id="1058818" name="Picture 2"/>
          <p:cNvPicPr>
            <a:picLocks noGrp="1" noChangeAspect="1" noChangeArrowheads="1"/>
          </p:cNvPicPr>
          <p:nvPr>
            <p:ph idx="1"/>
          </p:nvPr>
        </p:nvPicPr>
        <p:blipFill>
          <a:blip r:embed="rId2" cstate="print"/>
          <a:srcRect/>
          <a:stretch>
            <a:fillRect/>
          </a:stretch>
        </p:blipFill>
        <p:spPr bwMode="auto">
          <a:xfrm>
            <a:off x="523848" y="1571612"/>
            <a:ext cx="2488206" cy="1643074"/>
          </a:xfrm>
          <a:prstGeom prst="rect">
            <a:avLst/>
          </a:prstGeom>
          <a:noFill/>
          <a:ln w="9525" cap="flat" cmpd="sng">
            <a:noFill/>
            <a:prstDash val="solid"/>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3452806" y="1571612"/>
            <a:ext cx="2571750" cy="17716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3452806" y="3786190"/>
            <a:ext cx="2666021" cy="1928826"/>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6353175" y="1604950"/>
            <a:ext cx="2466975" cy="1752612"/>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6596079" y="3857628"/>
            <a:ext cx="2357421" cy="1778782"/>
          </a:xfrm>
          <a:prstGeom prst="rect">
            <a:avLst/>
          </a:prstGeom>
          <a:noFill/>
          <a:ln w="9525">
            <a:noFill/>
            <a:miter lim="800000"/>
            <a:headEnd/>
            <a:tailEnd/>
          </a:ln>
          <a:effectLst/>
        </p:spPr>
      </p:pic>
      <p:sp>
        <p:nvSpPr>
          <p:cNvPr id="11" name="Rectangle 10"/>
          <p:cNvSpPr/>
          <p:nvPr/>
        </p:nvSpPr>
        <p:spPr bwMode="auto">
          <a:xfrm>
            <a:off x="538136" y="3267074"/>
            <a:ext cx="2357454"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Tumpahan</a:t>
            </a:r>
            <a:r>
              <a:rPr kumimoji="0" lang="en-US" sz="1800" b="0" i="0" u="none" strike="noStrike" cap="none" normalizeH="0" baseline="0" dirty="0">
                <a:ln>
                  <a:noFill/>
                </a:ln>
                <a:solidFill>
                  <a:schemeClr val="tx1"/>
                </a:solidFill>
                <a:effectLst/>
                <a:latin typeface="Arial" charset="0"/>
              </a:rPr>
              <a:t> </a:t>
            </a:r>
            <a:r>
              <a:rPr kumimoji="0" lang="en-US" sz="1800" b="0" i="0" u="none" strike="noStrike" cap="none" normalizeH="0" baseline="0" dirty="0" err="1">
                <a:ln>
                  <a:noFill/>
                </a:ln>
                <a:solidFill>
                  <a:schemeClr val="tx1"/>
                </a:solidFill>
                <a:effectLst/>
                <a:latin typeface="Arial" charset="0"/>
              </a:rPr>
              <a:t>minyak</a:t>
            </a:r>
            <a:endParaRPr kumimoji="0" lang="en-US" sz="1800" b="0" i="0" u="none" strike="noStrike" cap="none" normalizeH="0" baseline="0" dirty="0">
              <a:ln>
                <a:noFill/>
              </a:ln>
              <a:solidFill>
                <a:schemeClr val="tx1"/>
              </a:solidFill>
              <a:effectLst/>
              <a:latin typeface="Arial" charset="0"/>
            </a:endParaRPr>
          </a:p>
        </p:txBody>
      </p:sp>
      <p:sp>
        <p:nvSpPr>
          <p:cNvPr id="12" name="Rectangle 11"/>
          <p:cNvSpPr/>
          <p:nvPr/>
        </p:nvSpPr>
        <p:spPr bwMode="auto">
          <a:xfrm>
            <a:off x="3452806" y="3357562"/>
            <a:ext cx="2357454"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err="1"/>
              <a:t>Pembuangan</a:t>
            </a:r>
            <a:r>
              <a:rPr lang="en-US" dirty="0"/>
              <a:t> Air </a:t>
            </a:r>
            <a:r>
              <a:rPr lang="en-US" dirty="0" err="1"/>
              <a:t>Limbah</a:t>
            </a:r>
            <a:endParaRPr kumimoji="0" lang="en-US" sz="1800" b="0" i="0" u="none" strike="noStrike" cap="none" normalizeH="0" baseline="0" dirty="0">
              <a:ln>
                <a:noFill/>
              </a:ln>
              <a:solidFill>
                <a:schemeClr val="tx1"/>
              </a:solidFill>
              <a:effectLst/>
              <a:latin typeface="Arial" charset="0"/>
            </a:endParaRPr>
          </a:p>
        </p:txBody>
      </p:sp>
      <p:sp>
        <p:nvSpPr>
          <p:cNvPr id="13" name="Rectangle 12"/>
          <p:cNvSpPr/>
          <p:nvPr/>
        </p:nvSpPr>
        <p:spPr bwMode="auto">
          <a:xfrm>
            <a:off x="6310326" y="3357562"/>
            <a:ext cx="2357454"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Air</a:t>
            </a:r>
            <a:r>
              <a:rPr kumimoji="0" lang="en-US" sz="1800" b="0" i="0" u="none" strike="noStrike" cap="none" normalizeH="0" dirty="0">
                <a:ln>
                  <a:noFill/>
                </a:ln>
                <a:solidFill>
                  <a:schemeClr val="tx1"/>
                </a:solidFill>
                <a:effectLst/>
                <a:latin typeface="Arial" charset="0"/>
              </a:rPr>
              <a:t> </a:t>
            </a:r>
            <a:r>
              <a:rPr kumimoji="0" lang="en-US" sz="1800" b="0" i="0" u="none" strike="noStrike" cap="none" normalizeH="0" dirty="0" err="1">
                <a:ln>
                  <a:noFill/>
                </a:ln>
                <a:solidFill>
                  <a:schemeClr val="tx1"/>
                </a:solidFill>
                <a:effectLst/>
                <a:latin typeface="Arial" charset="0"/>
              </a:rPr>
              <a:t>sungai</a:t>
            </a:r>
            <a:r>
              <a:rPr kumimoji="0" lang="en-US" sz="1800" b="0" i="0" u="none" strike="noStrike" cap="none" normalizeH="0" dirty="0">
                <a:ln>
                  <a:noFill/>
                </a:ln>
                <a:solidFill>
                  <a:schemeClr val="tx1"/>
                </a:solidFill>
                <a:effectLst/>
                <a:latin typeface="Arial" charset="0"/>
              </a:rPr>
              <a:t> </a:t>
            </a:r>
            <a:r>
              <a:rPr kumimoji="0" lang="en-US" sz="1800" b="0" i="0" u="none" strike="noStrike" cap="none" normalizeH="0" dirty="0" err="1">
                <a:ln>
                  <a:noFill/>
                </a:ln>
                <a:solidFill>
                  <a:schemeClr val="tx1"/>
                </a:solidFill>
                <a:effectLst/>
                <a:latin typeface="Arial" charset="0"/>
              </a:rPr>
              <a:t>terkontaminasi</a:t>
            </a:r>
            <a:endParaRPr kumimoji="0" lang="en-US" sz="1800" b="0" i="0" u="none" strike="noStrike" cap="none" normalizeH="0" baseline="0" dirty="0">
              <a:ln>
                <a:noFill/>
              </a:ln>
              <a:solidFill>
                <a:schemeClr val="tx1"/>
              </a:solidFill>
              <a:effectLst/>
              <a:latin typeface="Arial" charset="0"/>
            </a:endParaRPr>
          </a:p>
        </p:txBody>
      </p:sp>
      <p:sp>
        <p:nvSpPr>
          <p:cNvPr id="14" name="Rectangle 13"/>
          <p:cNvSpPr/>
          <p:nvPr/>
        </p:nvSpPr>
        <p:spPr bwMode="auto">
          <a:xfrm>
            <a:off x="4238624" y="5715016"/>
            <a:ext cx="114300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err="1"/>
              <a:t>Banjir</a:t>
            </a:r>
            <a:endParaRPr kumimoji="0" lang="en-US" sz="1800" b="0" i="0" u="none" strike="noStrike" cap="none" normalizeH="0" baseline="0" dirty="0">
              <a:ln>
                <a:noFill/>
              </a:ln>
              <a:solidFill>
                <a:schemeClr val="tx1"/>
              </a:solidFill>
              <a:effectLst/>
              <a:latin typeface="Arial" charset="0"/>
            </a:endParaRPr>
          </a:p>
        </p:txBody>
      </p:sp>
      <p:sp>
        <p:nvSpPr>
          <p:cNvPr id="15" name="Rectangle 14"/>
          <p:cNvSpPr/>
          <p:nvPr/>
        </p:nvSpPr>
        <p:spPr bwMode="auto">
          <a:xfrm>
            <a:off x="6524640" y="5715016"/>
            <a:ext cx="2357454" cy="2857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Bencana</a:t>
            </a:r>
            <a:r>
              <a:rPr kumimoji="0" lang="en-US" sz="1800" b="0" i="0" u="none" strike="noStrike" cap="none" normalizeH="0" dirty="0">
                <a:ln>
                  <a:noFill/>
                </a:ln>
                <a:solidFill>
                  <a:schemeClr val="tx1"/>
                </a:solidFill>
                <a:effectLst/>
                <a:latin typeface="Arial" charset="0"/>
              </a:rPr>
              <a:t> Lumpur </a:t>
            </a:r>
            <a:r>
              <a:rPr kumimoji="0" lang="en-US" sz="1800" b="0" i="0" u="none" strike="noStrike" cap="none" normalizeH="0" dirty="0" err="1">
                <a:ln>
                  <a:noFill/>
                </a:ln>
                <a:solidFill>
                  <a:schemeClr val="tx1"/>
                </a:solidFill>
                <a:effectLst/>
                <a:latin typeface="Arial" charset="0"/>
              </a:rPr>
              <a:t>Bumi</a:t>
            </a:r>
            <a:endParaRPr kumimoji="0" lang="en-US" sz="1800" b="0" i="0" u="none" strike="noStrike" cap="none" normalizeH="0" baseline="0" dirty="0">
              <a:ln>
                <a:noFill/>
              </a:ln>
              <a:solidFill>
                <a:schemeClr val="tx1"/>
              </a:solidFill>
              <a:effectLst/>
              <a:latin typeface="Arial" charset="0"/>
            </a:endParaRPr>
          </a:p>
        </p:txBody>
      </p:sp>
      <p:sp>
        <p:nvSpPr>
          <p:cNvPr id="17" name="Rectangle 16"/>
          <p:cNvSpPr/>
          <p:nvPr/>
        </p:nvSpPr>
        <p:spPr bwMode="auto">
          <a:xfrm>
            <a:off x="809600" y="5643578"/>
            <a:ext cx="1143008" cy="35719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14400" tIns="7200" rIns="14400" bIns="72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Pencemaran</a:t>
            </a:r>
            <a:r>
              <a:rPr kumimoji="0" lang="en-US" sz="1800" b="0" i="0" u="none" strike="noStrike" cap="none" normalizeH="0" dirty="0">
                <a:ln>
                  <a:noFill/>
                </a:ln>
                <a:solidFill>
                  <a:schemeClr val="tx1"/>
                </a:solidFill>
                <a:effectLst/>
                <a:latin typeface="Arial" charset="0"/>
              </a:rPr>
              <a:t> </a:t>
            </a:r>
            <a:r>
              <a:rPr kumimoji="0" lang="en-US" sz="1800" b="0" i="0" u="none" strike="noStrike" cap="none" normalizeH="0" dirty="0" err="1">
                <a:ln>
                  <a:noFill/>
                </a:ln>
                <a:solidFill>
                  <a:schemeClr val="tx1"/>
                </a:solidFill>
                <a:effectLst/>
                <a:latin typeface="Arial" charset="0"/>
              </a:rPr>
              <a:t>Udara</a:t>
            </a:r>
            <a:endParaRPr kumimoji="0" lang="en-US" sz="1800" b="0" i="0" u="none" strike="noStrike" cap="none" normalizeH="0" baseline="0" dirty="0">
              <a:ln>
                <a:noFill/>
              </a:ln>
              <a:solidFill>
                <a:schemeClr val="tx1"/>
              </a:solidFill>
              <a:effectLst/>
              <a:latin typeface="Arial" charset="0"/>
            </a:endParaRPr>
          </a:p>
        </p:txBody>
      </p:sp>
      <p:pic>
        <p:nvPicPr>
          <p:cNvPr id="1031" name="Picture 7"/>
          <p:cNvPicPr>
            <a:picLocks noChangeAspect="1" noChangeArrowheads="1"/>
          </p:cNvPicPr>
          <p:nvPr/>
        </p:nvPicPr>
        <p:blipFill>
          <a:blip r:embed="rId7" cstate="print"/>
          <a:srcRect/>
          <a:stretch>
            <a:fillRect/>
          </a:stretch>
        </p:blipFill>
        <p:spPr bwMode="auto">
          <a:xfrm>
            <a:off x="452411" y="3786191"/>
            <a:ext cx="2714644" cy="185738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F4D391C5-0C88-4100-8090-0717CB7388CC}" type="slidenum">
              <a:rPr lang="en-US"/>
              <a:pPr/>
              <a:t>11</a:t>
            </a:fld>
            <a:endParaRPr lang="en-US"/>
          </a:p>
        </p:txBody>
      </p:sp>
      <p:pic>
        <p:nvPicPr>
          <p:cNvPr id="151559" name="Picture 7" descr="CA2JOD23"/>
          <p:cNvPicPr>
            <a:picLocks noGrp="1" noChangeAspect="1" noChangeArrowheads="1"/>
          </p:cNvPicPr>
          <p:nvPr>
            <p:ph sz="quarter" idx="2"/>
          </p:nvPr>
        </p:nvPicPr>
        <p:blipFill>
          <a:blip r:embed="rId3" cstate="print"/>
          <a:srcRect/>
          <a:stretch>
            <a:fillRect/>
          </a:stretch>
        </p:blipFill>
        <p:spPr bwMode="auto">
          <a:xfrm>
            <a:off x="7235825" y="703263"/>
            <a:ext cx="1800225" cy="1357312"/>
          </a:xfrm>
          <a:noFill/>
          <a:ln>
            <a:miter lim="800000"/>
            <a:headEnd/>
            <a:tailEnd/>
          </a:ln>
        </p:spPr>
      </p:pic>
      <p:sp>
        <p:nvSpPr>
          <p:cNvPr id="151562" name="Rectangle 10"/>
          <p:cNvSpPr>
            <a:spLocks noChangeArrowheads="1"/>
          </p:cNvSpPr>
          <p:nvPr/>
        </p:nvSpPr>
        <p:spPr bwMode="auto">
          <a:xfrm>
            <a:off x="250825" y="2132013"/>
            <a:ext cx="8893175" cy="4105275"/>
          </a:xfrm>
          <a:prstGeom prst="rect">
            <a:avLst/>
          </a:prstGeom>
          <a:noFill/>
          <a:ln w="9525">
            <a:noFill/>
            <a:miter lim="800000"/>
            <a:headEnd/>
            <a:tailEnd/>
          </a:ln>
          <a:effectLst/>
        </p:spPr>
        <p:txBody>
          <a:bodyPr/>
          <a:lstStyle/>
          <a:p>
            <a:pPr marL="342900" indent="-342900">
              <a:lnSpc>
                <a:spcPct val="90000"/>
              </a:lnSpc>
              <a:spcBef>
                <a:spcPct val="20000"/>
              </a:spcBef>
            </a:pPr>
            <a:r>
              <a:rPr lang="en-US" sz="2000" b="1" dirty="0">
                <a:latin typeface="Century Schoolbook" pitchFamily="18" charset="0"/>
              </a:rPr>
              <a:t>	</a:t>
            </a:r>
            <a:r>
              <a:rPr lang="en-US" sz="2800" b="1" dirty="0">
                <a:latin typeface="Century Schoolbook" pitchFamily="18" charset="0"/>
              </a:rPr>
              <a:t>“</a:t>
            </a:r>
            <a:r>
              <a:rPr lang="en-US" sz="2800" b="1" dirty="0" err="1">
                <a:latin typeface="Century Schoolbook" pitchFamily="18" charset="0"/>
              </a:rPr>
              <a:t>Keadaan</a:t>
            </a:r>
            <a:r>
              <a:rPr lang="en-US" sz="2800" b="1" dirty="0">
                <a:latin typeface="Century Schoolbook" pitchFamily="18" charset="0"/>
              </a:rPr>
              <a:t>, </a:t>
            </a:r>
            <a:r>
              <a:rPr lang="en-US" sz="2800" b="1" dirty="0" err="1">
                <a:latin typeface="Century Schoolbook" pitchFamily="18" charset="0"/>
              </a:rPr>
              <a:t>situasi</a:t>
            </a:r>
            <a:r>
              <a:rPr lang="en-US" sz="2800" b="1" dirty="0">
                <a:latin typeface="Century Schoolbook" pitchFamily="18" charset="0"/>
              </a:rPr>
              <a:t> yang </a:t>
            </a:r>
            <a:r>
              <a:rPr lang="en-US" sz="2800" b="1" dirty="0" err="1">
                <a:latin typeface="Century Schoolbook" pitchFamily="18" charset="0"/>
              </a:rPr>
              <a:t>ditimbulkan</a:t>
            </a:r>
            <a:r>
              <a:rPr lang="en-US" sz="2800" b="1" dirty="0">
                <a:latin typeface="Century Schoolbook" pitchFamily="18" charset="0"/>
              </a:rPr>
              <a:t> </a:t>
            </a:r>
            <a:r>
              <a:rPr lang="en-US" sz="2800" b="1" dirty="0" err="1">
                <a:latin typeface="Century Schoolbook" pitchFamily="18" charset="0"/>
              </a:rPr>
              <a:t>oleh</a:t>
            </a:r>
            <a:r>
              <a:rPr lang="en-US" sz="2800" b="1" dirty="0">
                <a:latin typeface="Century Schoolbook" pitchFamily="18" charset="0"/>
              </a:rPr>
              <a:t> </a:t>
            </a:r>
            <a:r>
              <a:rPr lang="en-US" sz="2800" b="1" dirty="0" err="1">
                <a:latin typeface="Century Schoolbook" pitchFamily="18" charset="0"/>
              </a:rPr>
              <a:t>suatu</a:t>
            </a:r>
            <a:r>
              <a:rPr lang="en-US" sz="2800" b="1" dirty="0">
                <a:latin typeface="Century Schoolbook" pitchFamily="18" charset="0"/>
              </a:rPr>
              <a:t> </a:t>
            </a:r>
            <a:r>
              <a:rPr lang="en-US" sz="2800" b="1" dirty="0" err="1">
                <a:latin typeface="Century Schoolbook" pitchFamily="18" charset="0"/>
              </a:rPr>
              <a:t>kejadian</a:t>
            </a:r>
            <a:r>
              <a:rPr lang="en-US" sz="2800" b="1" dirty="0">
                <a:latin typeface="Century Schoolbook" pitchFamily="18" charset="0"/>
              </a:rPr>
              <a:t> </a:t>
            </a:r>
            <a:r>
              <a:rPr lang="en-US" sz="2800" b="1" dirty="0" err="1">
                <a:latin typeface="Century Schoolbook" pitchFamily="18" charset="0"/>
              </a:rPr>
              <a:t>di</a:t>
            </a:r>
            <a:r>
              <a:rPr lang="en-US" sz="2800" b="1" dirty="0">
                <a:latin typeface="Century Schoolbook" pitchFamily="18" charset="0"/>
              </a:rPr>
              <a:t> </a:t>
            </a:r>
            <a:r>
              <a:rPr lang="en-US" sz="2800" b="1" dirty="0" err="1">
                <a:latin typeface="Century Schoolbook" pitchFamily="18" charset="0"/>
              </a:rPr>
              <a:t>sengaja</a:t>
            </a:r>
            <a:r>
              <a:rPr lang="en-US" sz="2800" b="1" dirty="0">
                <a:latin typeface="Century Schoolbook" pitchFamily="18" charset="0"/>
              </a:rPr>
              <a:t> </a:t>
            </a:r>
            <a:r>
              <a:rPr lang="en-US" sz="2800" b="1" dirty="0" err="1">
                <a:latin typeface="Century Schoolbook" pitchFamily="18" charset="0"/>
              </a:rPr>
              <a:t>atau</a:t>
            </a:r>
            <a:r>
              <a:rPr lang="en-US" sz="2800" b="1" dirty="0">
                <a:latin typeface="Century Schoolbook" pitchFamily="18" charset="0"/>
              </a:rPr>
              <a:t> </a:t>
            </a:r>
            <a:r>
              <a:rPr lang="en-US" sz="2800" b="1" dirty="0" err="1">
                <a:latin typeface="Century Schoolbook" pitchFamily="18" charset="0"/>
              </a:rPr>
              <a:t>tidak</a:t>
            </a:r>
            <a:r>
              <a:rPr lang="en-US" sz="2800" b="1" dirty="0">
                <a:latin typeface="Century Schoolbook" pitchFamily="18" charset="0"/>
              </a:rPr>
              <a:t> yang </a:t>
            </a:r>
            <a:r>
              <a:rPr lang="en-US" sz="2800" b="1" dirty="0" err="1">
                <a:latin typeface="Century Schoolbook" pitchFamily="18" charset="0"/>
              </a:rPr>
              <a:t>berasal</a:t>
            </a:r>
            <a:r>
              <a:rPr lang="en-US" sz="2800" b="1" dirty="0">
                <a:latin typeface="Century Schoolbook" pitchFamily="18" charset="0"/>
              </a:rPr>
              <a:t> </a:t>
            </a:r>
            <a:r>
              <a:rPr lang="en-US" sz="2800" b="1" dirty="0" err="1">
                <a:latin typeface="Century Schoolbook" pitchFamily="18" charset="0"/>
              </a:rPr>
              <a:t>dari</a:t>
            </a:r>
            <a:r>
              <a:rPr lang="en-US" sz="2800" b="1" dirty="0">
                <a:latin typeface="Century Schoolbook" pitchFamily="18" charset="0"/>
              </a:rPr>
              <a:t> </a:t>
            </a:r>
            <a:r>
              <a:rPr lang="en-US" sz="2800" b="1" dirty="0" err="1">
                <a:latin typeface="Century Schoolbook" pitchFamily="18" charset="0"/>
              </a:rPr>
              <a:t>alam</a:t>
            </a:r>
            <a:r>
              <a:rPr lang="en-US" sz="2800" b="1" dirty="0">
                <a:latin typeface="Century Schoolbook" pitchFamily="18" charset="0"/>
              </a:rPr>
              <a:t>, </a:t>
            </a:r>
            <a:r>
              <a:rPr lang="en-US" sz="2800" b="1" dirty="0" err="1">
                <a:latin typeface="Century Schoolbook" pitchFamily="18" charset="0"/>
              </a:rPr>
              <a:t>peralatan</a:t>
            </a:r>
            <a:r>
              <a:rPr lang="en-US" sz="2800" b="1" dirty="0">
                <a:latin typeface="Century Schoolbook" pitchFamily="18" charset="0"/>
              </a:rPr>
              <a:t> </a:t>
            </a:r>
            <a:r>
              <a:rPr lang="en-US" sz="2800" b="1" dirty="0" err="1">
                <a:latin typeface="Century Schoolbook" pitchFamily="18" charset="0"/>
              </a:rPr>
              <a:t>kerja</a:t>
            </a:r>
            <a:r>
              <a:rPr lang="en-US" sz="2800" b="1" dirty="0">
                <a:latin typeface="Century Schoolbook" pitchFamily="18" charset="0"/>
              </a:rPr>
              <a:t>, </a:t>
            </a:r>
            <a:r>
              <a:rPr lang="en-US" sz="2800" b="1" dirty="0" err="1">
                <a:latin typeface="Century Schoolbook" pitchFamily="18" charset="0"/>
              </a:rPr>
              <a:t>lingkungan</a:t>
            </a:r>
            <a:r>
              <a:rPr lang="en-US" sz="2800" b="1" dirty="0">
                <a:latin typeface="Century Schoolbook" pitchFamily="18" charset="0"/>
              </a:rPr>
              <a:t> </a:t>
            </a:r>
            <a:r>
              <a:rPr lang="en-US" sz="2800" b="1" dirty="0" err="1">
                <a:latin typeface="Century Schoolbook" pitchFamily="18" charset="0"/>
              </a:rPr>
              <a:t>kerja</a:t>
            </a:r>
            <a:r>
              <a:rPr lang="en-US" sz="2800" b="1" dirty="0">
                <a:latin typeface="Century Schoolbook" pitchFamily="18" charset="0"/>
              </a:rPr>
              <a:t>, </a:t>
            </a:r>
            <a:r>
              <a:rPr lang="en-US" sz="2800" b="1" dirty="0" err="1">
                <a:latin typeface="Century Schoolbook" pitchFamily="18" charset="0"/>
              </a:rPr>
              <a:t>manusia</a:t>
            </a:r>
            <a:r>
              <a:rPr lang="en-US" sz="2800" b="1" dirty="0">
                <a:latin typeface="Century Schoolbook" pitchFamily="18" charset="0"/>
              </a:rPr>
              <a:t>, </a:t>
            </a:r>
            <a:r>
              <a:rPr lang="en-US" sz="2800" b="1" dirty="0" err="1">
                <a:latin typeface="Century Schoolbook" pitchFamily="18" charset="0"/>
              </a:rPr>
              <a:t>atau</a:t>
            </a:r>
            <a:r>
              <a:rPr lang="en-US" sz="2800" b="1" dirty="0">
                <a:latin typeface="Century Schoolbook" pitchFamily="18" charset="0"/>
              </a:rPr>
              <a:t> </a:t>
            </a:r>
            <a:r>
              <a:rPr lang="en-US" sz="2800" b="1" dirty="0" err="1">
                <a:latin typeface="Century Schoolbook" pitchFamily="18" charset="0"/>
              </a:rPr>
              <a:t>proses</a:t>
            </a:r>
            <a:r>
              <a:rPr lang="en-US" sz="2800" b="1" dirty="0">
                <a:latin typeface="Century Schoolbook" pitchFamily="18" charset="0"/>
              </a:rPr>
              <a:t> yang </a:t>
            </a:r>
            <a:r>
              <a:rPr lang="en-US" sz="2800" b="1" dirty="0" err="1">
                <a:latin typeface="Century Schoolbook" pitchFamily="18" charset="0"/>
              </a:rPr>
              <a:t>menyebabkan</a:t>
            </a:r>
            <a:r>
              <a:rPr lang="en-US" sz="2800" b="1" dirty="0">
                <a:latin typeface="Century Schoolbook" pitchFamily="18" charset="0"/>
              </a:rPr>
              <a:t> </a:t>
            </a:r>
            <a:r>
              <a:rPr lang="en-US" sz="2800" b="1" dirty="0" err="1">
                <a:latin typeface="Century Schoolbook" pitchFamily="18" charset="0"/>
              </a:rPr>
              <a:t>kerusakan</a:t>
            </a:r>
            <a:r>
              <a:rPr lang="en-US" sz="2800" b="1" dirty="0">
                <a:latin typeface="Century Schoolbook" pitchFamily="18" charset="0"/>
              </a:rPr>
              <a:t> </a:t>
            </a:r>
            <a:r>
              <a:rPr lang="en-US" sz="2800" b="1" dirty="0" err="1">
                <a:latin typeface="Century Schoolbook" pitchFamily="18" charset="0"/>
              </a:rPr>
              <a:t>sebagian</a:t>
            </a:r>
            <a:r>
              <a:rPr lang="en-US" sz="2800" b="1" dirty="0">
                <a:latin typeface="Century Schoolbook" pitchFamily="18" charset="0"/>
              </a:rPr>
              <a:t> </a:t>
            </a:r>
            <a:r>
              <a:rPr lang="en-US" sz="2800" b="1" dirty="0" err="1">
                <a:latin typeface="Century Schoolbook" pitchFamily="18" charset="0"/>
              </a:rPr>
              <a:t>atau</a:t>
            </a:r>
            <a:r>
              <a:rPr lang="en-US" sz="2800" b="1" dirty="0">
                <a:latin typeface="Century Schoolbook" pitchFamily="18" charset="0"/>
              </a:rPr>
              <a:t> </a:t>
            </a:r>
            <a:r>
              <a:rPr lang="en-US" sz="2800" b="1" dirty="0" err="1">
                <a:latin typeface="Century Schoolbook" pitchFamily="18" charset="0"/>
              </a:rPr>
              <a:t>seluruhnya</a:t>
            </a:r>
            <a:r>
              <a:rPr lang="en-US" sz="2800" b="1" dirty="0">
                <a:latin typeface="Century Schoolbook" pitchFamily="18" charset="0"/>
              </a:rPr>
              <a:t> </a:t>
            </a:r>
            <a:r>
              <a:rPr lang="en-US" sz="2800" b="1" dirty="0" err="1">
                <a:latin typeface="Century Schoolbook" pitchFamily="18" charset="0"/>
              </a:rPr>
              <a:t>infrastruktur</a:t>
            </a:r>
            <a:r>
              <a:rPr lang="en-US" sz="2800" b="1" dirty="0">
                <a:latin typeface="Century Schoolbook" pitchFamily="18" charset="0"/>
              </a:rPr>
              <a:t> </a:t>
            </a:r>
            <a:r>
              <a:rPr lang="en-US" sz="2800" b="1" dirty="0" err="1">
                <a:latin typeface="Century Schoolbook" pitchFamily="18" charset="0"/>
              </a:rPr>
              <a:t>bangunan</a:t>
            </a:r>
            <a:r>
              <a:rPr lang="en-US" sz="2800" b="1" dirty="0">
                <a:latin typeface="Century Schoolbook" pitchFamily="18" charset="0"/>
              </a:rPr>
              <a:t>, </a:t>
            </a:r>
            <a:r>
              <a:rPr lang="en-US" sz="2800" b="1" dirty="0" err="1">
                <a:latin typeface="Century Schoolbook" pitchFamily="18" charset="0"/>
              </a:rPr>
              <a:t>peralatan</a:t>
            </a:r>
            <a:r>
              <a:rPr lang="en-US" sz="2800" b="1" dirty="0">
                <a:latin typeface="Century Schoolbook" pitchFamily="18" charset="0"/>
              </a:rPr>
              <a:t> </a:t>
            </a:r>
            <a:r>
              <a:rPr lang="en-US" sz="2800" b="1" dirty="0" err="1">
                <a:latin typeface="Century Schoolbook" pitchFamily="18" charset="0"/>
              </a:rPr>
              <a:t>proses</a:t>
            </a:r>
            <a:r>
              <a:rPr lang="en-US" sz="2800" b="1" dirty="0">
                <a:latin typeface="Century Schoolbook" pitchFamily="18" charset="0"/>
              </a:rPr>
              <a:t> </a:t>
            </a:r>
            <a:r>
              <a:rPr lang="en-US" sz="2800" b="1" dirty="0" err="1">
                <a:latin typeface="Century Schoolbook" pitchFamily="18" charset="0"/>
              </a:rPr>
              <a:t>dan</a:t>
            </a:r>
            <a:r>
              <a:rPr lang="en-US" sz="2800" b="1" dirty="0">
                <a:latin typeface="Century Schoolbook" pitchFamily="18" charset="0"/>
              </a:rPr>
              <a:t> </a:t>
            </a:r>
            <a:r>
              <a:rPr lang="en-US" sz="2800" b="1" dirty="0" err="1">
                <a:latin typeface="Century Schoolbook" pitchFamily="18" charset="0"/>
              </a:rPr>
              <a:t>lainnya</a:t>
            </a:r>
            <a:r>
              <a:rPr lang="en-US" sz="2800" b="1" dirty="0">
                <a:latin typeface="Century Schoolbook" pitchFamily="18" charset="0"/>
              </a:rPr>
              <a:t> </a:t>
            </a:r>
            <a:r>
              <a:rPr lang="en-US" sz="2800" b="1" dirty="0" err="1">
                <a:latin typeface="Century Schoolbook" pitchFamily="18" charset="0"/>
              </a:rPr>
              <a:t>serta</a:t>
            </a:r>
            <a:r>
              <a:rPr lang="en-US" sz="2800" b="1" dirty="0">
                <a:latin typeface="Century Schoolbook" pitchFamily="18" charset="0"/>
              </a:rPr>
              <a:t> </a:t>
            </a:r>
            <a:r>
              <a:rPr lang="en-US" sz="2800" b="1" dirty="0" err="1">
                <a:latin typeface="Century Schoolbook" pitchFamily="18" charset="0"/>
              </a:rPr>
              <a:t>berdampak</a:t>
            </a:r>
            <a:r>
              <a:rPr lang="en-US" sz="2800" b="1" dirty="0">
                <a:latin typeface="Century Schoolbook" pitchFamily="18" charset="0"/>
              </a:rPr>
              <a:t> </a:t>
            </a:r>
            <a:r>
              <a:rPr lang="en-US" sz="2800" b="1" dirty="0" err="1">
                <a:latin typeface="Century Schoolbook" pitchFamily="18" charset="0"/>
              </a:rPr>
              <a:t>pada</a:t>
            </a:r>
            <a:r>
              <a:rPr lang="en-US" sz="2800" b="1" dirty="0">
                <a:latin typeface="Century Schoolbook" pitchFamily="18" charset="0"/>
              </a:rPr>
              <a:t> </a:t>
            </a:r>
            <a:r>
              <a:rPr lang="en-US" sz="2800" b="1" dirty="0" err="1">
                <a:latin typeface="Century Schoolbook" pitchFamily="18" charset="0"/>
              </a:rPr>
              <a:t>kerusakan</a:t>
            </a:r>
            <a:r>
              <a:rPr lang="en-US" sz="2800" b="1" dirty="0">
                <a:latin typeface="Century Schoolbook" pitchFamily="18" charset="0"/>
              </a:rPr>
              <a:t> </a:t>
            </a:r>
            <a:r>
              <a:rPr lang="en-US" sz="2800" b="1" dirty="0" err="1">
                <a:latin typeface="Century Schoolbook" pitchFamily="18" charset="0"/>
              </a:rPr>
              <a:t>lingkungan</a:t>
            </a:r>
            <a:r>
              <a:rPr lang="en-US" sz="2800" b="1" dirty="0">
                <a:latin typeface="Century Schoolbook" pitchFamily="18" charset="0"/>
              </a:rPr>
              <a:t> </a:t>
            </a:r>
            <a:r>
              <a:rPr lang="en-US" sz="2800" b="1" dirty="0" err="1">
                <a:latin typeface="Century Schoolbook" pitchFamily="18" charset="0"/>
              </a:rPr>
              <a:t>dan</a:t>
            </a:r>
            <a:r>
              <a:rPr lang="en-US" sz="2800" b="1" dirty="0">
                <a:latin typeface="Century Schoolbook" pitchFamily="18" charset="0"/>
              </a:rPr>
              <a:t> </a:t>
            </a:r>
            <a:r>
              <a:rPr lang="en-US" sz="2800" b="1" dirty="0" err="1">
                <a:latin typeface="Century Schoolbook" pitchFamily="18" charset="0"/>
              </a:rPr>
              <a:t>atau</a:t>
            </a:r>
            <a:r>
              <a:rPr lang="en-US" sz="2800" b="1" dirty="0">
                <a:latin typeface="Century Schoolbook" pitchFamily="18" charset="0"/>
              </a:rPr>
              <a:t> </a:t>
            </a:r>
            <a:r>
              <a:rPr lang="en-US" sz="2800" b="1" dirty="0" err="1">
                <a:latin typeface="Century Schoolbook" pitchFamily="18" charset="0"/>
              </a:rPr>
              <a:t>beresiko</a:t>
            </a:r>
            <a:r>
              <a:rPr lang="en-US" sz="2800" b="1" dirty="0">
                <a:latin typeface="Century Schoolbook" pitchFamily="18" charset="0"/>
              </a:rPr>
              <a:t> </a:t>
            </a:r>
            <a:r>
              <a:rPr lang="en-US" sz="2800" b="1" dirty="0" err="1">
                <a:latin typeface="Century Schoolbook" pitchFamily="18" charset="0"/>
              </a:rPr>
              <a:t>bagi</a:t>
            </a:r>
            <a:r>
              <a:rPr lang="en-US" sz="2800" b="1" dirty="0">
                <a:latin typeface="Century Schoolbook" pitchFamily="18" charset="0"/>
              </a:rPr>
              <a:t> </a:t>
            </a:r>
            <a:r>
              <a:rPr lang="en-US" sz="2800" b="1" dirty="0" err="1">
                <a:latin typeface="Century Schoolbook" pitchFamily="18" charset="0"/>
              </a:rPr>
              <a:t>keselamatan</a:t>
            </a:r>
            <a:r>
              <a:rPr lang="en-US" sz="2800" b="1" dirty="0">
                <a:latin typeface="Century Schoolbook" pitchFamily="18" charset="0"/>
              </a:rPr>
              <a:t> </a:t>
            </a:r>
            <a:r>
              <a:rPr lang="en-US" sz="2800" b="1" dirty="0" err="1">
                <a:latin typeface="Century Schoolbook" pitchFamily="18" charset="0"/>
              </a:rPr>
              <a:t>serta</a:t>
            </a:r>
            <a:r>
              <a:rPr lang="en-US" sz="2800" b="1" dirty="0">
                <a:latin typeface="Century Schoolbook" pitchFamily="18" charset="0"/>
              </a:rPr>
              <a:t> </a:t>
            </a:r>
            <a:r>
              <a:rPr lang="en-US" sz="2800" b="1" dirty="0" err="1">
                <a:latin typeface="Century Schoolbook" pitchFamily="18" charset="0"/>
              </a:rPr>
              <a:t>kesehatan</a:t>
            </a:r>
            <a:r>
              <a:rPr lang="en-US" sz="2800" b="1" dirty="0">
                <a:latin typeface="Century Schoolbook" pitchFamily="18" charset="0"/>
              </a:rPr>
              <a:t> </a:t>
            </a:r>
            <a:r>
              <a:rPr lang="en-US" sz="2800" b="1" dirty="0" err="1">
                <a:latin typeface="Century Schoolbook" pitchFamily="18" charset="0"/>
              </a:rPr>
              <a:t>kerja</a:t>
            </a:r>
            <a:r>
              <a:rPr lang="en-US" sz="2800" b="1" dirty="0">
                <a:latin typeface="Century Schoolbook" pitchFamily="18" charset="0"/>
              </a:rPr>
              <a:t>”.</a:t>
            </a:r>
          </a:p>
        </p:txBody>
      </p:sp>
      <p:sp>
        <p:nvSpPr>
          <p:cNvPr id="151570" name="WordArt 18"/>
          <p:cNvSpPr>
            <a:spLocks noChangeArrowheads="1" noChangeShapeType="1" noTextEdit="1"/>
          </p:cNvSpPr>
          <p:nvPr/>
        </p:nvSpPr>
        <p:spPr bwMode="auto">
          <a:xfrm>
            <a:off x="684213" y="763588"/>
            <a:ext cx="3600450" cy="504825"/>
          </a:xfrm>
          <a:prstGeom prst="rect">
            <a:avLst/>
          </a:prstGeom>
        </p:spPr>
        <p:txBody>
          <a:bodyPr wrap="none" fromWordArt="1">
            <a:prstTxWarp prst="textPlain">
              <a:avLst>
                <a:gd name="adj" fmla="val 50000"/>
              </a:avLst>
            </a:prstTxWarp>
          </a:bodyPr>
          <a:lstStyle/>
          <a:p>
            <a:pPr algn="ctr"/>
            <a:r>
              <a:rPr lang="en-US" sz="3600" kern="10" dirty="0">
                <a:ln w="9525">
                  <a:noFill/>
                  <a:round/>
                  <a:headEnd/>
                  <a:tailEnd/>
                </a:ln>
                <a:effectLst>
                  <a:outerShdw dist="35921" dir="2700000" algn="ctr" rotWithShape="0">
                    <a:srgbClr val="C0C0C0">
                      <a:alpha val="80000"/>
                    </a:srgbClr>
                  </a:outerShdw>
                </a:effectLst>
                <a:latin typeface="Impact"/>
              </a:rPr>
              <a:t>EMERGENCY</a:t>
            </a:r>
          </a:p>
        </p:txBody>
      </p:sp>
      <p:pic>
        <p:nvPicPr>
          <p:cNvPr id="151576" name="Picture 24" descr="flame14"/>
          <p:cNvPicPr>
            <a:picLocks noChangeAspect="1" noChangeArrowheads="1" noCrop="1"/>
          </p:cNvPicPr>
          <p:nvPr/>
        </p:nvPicPr>
        <p:blipFill>
          <a:blip r:embed="rId4" cstate="print"/>
          <a:srcRect/>
          <a:stretch>
            <a:fillRect/>
          </a:stretch>
        </p:blipFill>
        <p:spPr bwMode="auto">
          <a:xfrm>
            <a:off x="7783513" y="5373688"/>
            <a:ext cx="1360487" cy="1484312"/>
          </a:xfrm>
          <a:prstGeom prst="rect">
            <a:avLst/>
          </a:prstGeom>
          <a:noFill/>
          <a:ln w="9525">
            <a:noFill/>
            <a:miter lim="800000"/>
            <a:headEnd/>
            <a:tailEnd/>
          </a:ln>
        </p:spPr>
      </p:pic>
      <p:pic>
        <p:nvPicPr>
          <p:cNvPr id="151577" name="Picture 25" descr="flame14"/>
          <p:cNvPicPr>
            <a:picLocks noChangeAspect="1" noChangeArrowheads="1" noCrop="1"/>
          </p:cNvPicPr>
          <p:nvPr/>
        </p:nvPicPr>
        <p:blipFill>
          <a:blip r:embed="rId4" cstate="print"/>
          <a:srcRect/>
          <a:stretch>
            <a:fillRect/>
          </a:stretch>
        </p:blipFill>
        <p:spPr bwMode="auto">
          <a:xfrm>
            <a:off x="4572000" y="836613"/>
            <a:ext cx="1360488" cy="14843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checker dir="vert"/>
    <p:sndAc>
      <p:stSnd>
        <p:snd r:embed="rId2" name="camera.wav"/>
      </p:stSnd>
    </p:sndAc>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 name="Rectangle 31"/>
          <p:cNvSpPr/>
          <p:nvPr/>
        </p:nvSpPr>
        <p:spPr>
          <a:xfrm>
            <a:off x="240397" y="704430"/>
            <a:ext cx="8689648" cy="660437"/>
          </a:xfrm>
          <a:prstGeom prst="rect">
            <a:avLst/>
          </a:prstGeom>
          <a:ln w="19050">
            <a:solidFill>
              <a:srgbClr val="800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siaga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tanggap</a:t>
            </a:r>
            <a:r>
              <a:rPr lang="en-US" sz="1846" dirty="0">
                <a:latin typeface="Arial Narrow" pitchFamily="34" charset="0"/>
              </a:rPr>
              <a:t> </a:t>
            </a:r>
            <a:r>
              <a:rPr lang="en-US" sz="1846" dirty="0" err="1">
                <a:latin typeface="Arial Narrow" pitchFamily="34" charset="0"/>
              </a:rPr>
              <a:t>terhadap</a:t>
            </a:r>
            <a:r>
              <a:rPr lang="en-US" sz="1846" dirty="0">
                <a:latin typeface="Arial Narrow" pitchFamily="34" charset="0"/>
              </a:rPr>
              <a:t> </a:t>
            </a:r>
            <a:r>
              <a:rPr lang="en-US" sz="1846" dirty="0" err="1">
                <a:latin typeface="Arial Narrow" pitchFamily="34" charset="0"/>
              </a:rPr>
              <a:t>potensi</a:t>
            </a:r>
            <a:r>
              <a:rPr lang="en-US" sz="1846" dirty="0">
                <a:latin typeface="Arial Narrow" pitchFamily="34" charset="0"/>
              </a:rPr>
              <a:t> </a:t>
            </a:r>
            <a:r>
              <a:rPr lang="en-US" sz="1846" dirty="0" err="1">
                <a:latin typeface="Arial Narrow" pitchFamily="34" charset="0"/>
              </a:rPr>
              <a:t>situasi</a:t>
            </a:r>
            <a:r>
              <a:rPr lang="en-US" sz="1846" dirty="0">
                <a:latin typeface="Arial Narrow" pitchFamily="34" charset="0"/>
              </a:rPr>
              <a:t> </a:t>
            </a:r>
            <a:r>
              <a:rPr lang="en-US" sz="1846" dirty="0" err="1">
                <a:latin typeface="Arial Narrow" pitchFamily="34" charset="0"/>
              </a:rPr>
              <a:t>darurat</a:t>
            </a:r>
            <a:r>
              <a:rPr lang="en-US" sz="1846" dirty="0">
                <a:latin typeface="Arial Narrow" pitchFamily="34" charset="0"/>
              </a:rPr>
              <a:t> yang </a:t>
            </a:r>
            <a:r>
              <a:rPr lang="en-US" sz="1846" dirty="0" err="1">
                <a:latin typeface="Arial Narrow" pitchFamily="34" charset="0"/>
              </a:rPr>
              <a:t>teridentifikasi</a:t>
            </a:r>
            <a:r>
              <a:rPr lang="en-US" sz="1846" dirty="0">
                <a:latin typeface="Arial Narrow" pitchFamily="34" charset="0"/>
              </a:rPr>
              <a:t>.</a:t>
            </a:r>
          </a:p>
        </p:txBody>
      </p:sp>
      <p:graphicFrame>
        <p:nvGraphicFramePr>
          <p:cNvPr id="5" name="Diagram 4"/>
          <p:cNvGraphicFramePr/>
          <p:nvPr>
            <p:extLst>
              <p:ext uri="{D42A27DB-BD31-4B8C-83A1-F6EECF244321}">
                <p14:modId xmlns:p14="http://schemas.microsoft.com/office/powerpoint/2010/main" val="2527141723"/>
              </p:ext>
            </p:extLst>
          </p:nvPr>
        </p:nvGraphicFramePr>
        <p:xfrm>
          <a:off x="123647" y="1491659"/>
          <a:ext cx="8804140" cy="507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Kesiagaan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Tanggap</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Darurat</a:t>
            </a:r>
            <a:r>
              <a:rPr lang="en-US" sz="2800" dirty="0">
                <a:solidFill>
                  <a:schemeClr val="tx1"/>
                </a:solidFill>
                <a:latin typeface="Impact" panose="020B0806030902050204" pitchFamily="34" charset="0"/>
                <a:cs typeface="Arial" panose="020B0604020202020204" pitchFamily="34" charset="0"/>
              </a:rPr>
              <a:t> </a:t>
            </a:r>
          </a:p>
        </p:txBody>
      </p:sp>
      <p:sp>
        <p:nvSpPr>
          <p:cNvPr id="3" name="Slide Number Placeholder 2">
            <a:extLst>
              <a:ext uri="{FF2B5EF4-FFF2-40B4-BE49-F238E27FC236}">
                <a16:creationId xmlns:a16="http://schemas.microsoft.com/office/drawing/2014/main" id="{087EECDC-10E7-42E5-9473-5C0B836D2AFB}"/>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E3D3CF9-A8F0-446F-8AA4-23D2A19D86A0}" type="slidenum">
              <a:rPr lang="en-US" smtClean="0"/>
              <a:pPr>
                <a:defRPr/>
              </a:pPr>
              <a:t>12</a:t>
            </a:fld>
            <a:endParaRPr lang="en-US"/>
          </a:p>
        </p:txBody>
      </p:sp>
      <p:sp>
        <p:nvSpPr>
          <p:cNvPr id="2" name="Footer Placeholder 1">
            <a:extLst>
              <a:ext uri="{FF2B5EF4-FFF2-40B4-BE49-F238E27FC236}">
                <a16:creationId xmlns:a16="http://schemas.microsoft.com/office/drawing/2014/main" id="{B0DED6BB-6DEF-491F-98C7-2CEFD70A9391}"/>
              </a:ext>
            </a:extLst>
          </p:cNvPr>
          <p:cNvSpPr>
            <a:spLocks noGrp="1"/>
          </p:cNvSpPr>
          <p:nvPr>
            <p:ph type="ftr" sz="quarter" idx="11"/>
          </p:nvPr>
        </p:nvSpPr>
        <p:spPr/>
        <p:txBody>
          <a:bodyPr/>
          <a:lstStyle/>
          <a:p>
            <a:pPr>
              <a:defRPr/>
            </a:pPr>
            <a:r>
              <a:rPr lang="en-US">
                <a:solidFill>
                  <a:prstClr val="black">
                    <a:tint val="75000"/>
                  </a:prstClr>
                </a:solidFill>
              </a:rPr>
              <a:t>Emergency 1/Rev.01  ©Copyright. Sentral Sistem. Jun 11</a:t>
            </a:r>
            <a:endParaRPr lang="en-US" dirty="0">
              <a:solidFill>
                <a:prstClr val="black">
                  <a:tint val="75000"/>
                </a:prstClr>
              </a:solidFill>
            </a:endParaRPr>
          </a:p>
        </p:txBody>
      </p:sp>
    </p:spTree>
    <p:extLst>
      <p:ext uri="{BB962C8B-B14F-4D97-AF65-F5344CB8AC3E}">
        <p14:creationId xmlns:p14="http://schemas.microsoft.com/office/powerpoint/2010/main" val="3360835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66"/>
            </a:gs>
            <a:gs pos="50000">
              <a:schemeClr val="bg1"/>
            </a:gs>
            <a:gs pos="100000">
              <a:srgbClr val="000066"/>
            </a:gs>
          </a:gsLst>
          <a:lin ang="5400000" scaled="1"/>
        </a:gradFill>
        <a:effectLst/>
      </p:bgPr>
    </p:bg>
    <p:spTree>
      <p:nvGrpSpPr>
        <p:cNvPr id="1" name=""/>
        <p:cNvGrpSpPr/>
        <p:nvPr/>
      </p:nvGrpSpPr>
      <p:grpSpPr>
        <a:xfrm>
          <a:off x="0" y="0"/>
          <a:ext cx="0" cy="0"/>
          <a:chOff x="0" y="0"/>
          <a:chExt cx="0" cy="0"/>
        </a:xfrm>
      </p:grpSpPr>
      <p:sp>
        <p:nvSpPr>
          <p:cNvPr id="13" name="Slide Number Placeholder 4"/>
          <p:cNvSpPr>
            <a:spLocks noGrp="1"/>
          </p:cNvSpPr>
          <p:nvPr>
            <p:ph type="sldNum" sz="quarter" idx="11"/>
          </p:nvPr>
        </p:nvSpPr>
        <p:spPr/>
        <p:txBody>
          <a:bodyPr/>
          <a:lstStyle/>
          <a:p>
            <a:fld id="{0E0F9A0D-AEDC-473E-AF45-C5094B63FB96}" type="slidenum">
              <a:rPr lang="en-US"/>
              <a:pPr/>
              <a:t>13</a:t>
            </a:fld>
            <a:endParaRPr lang="en-US"/>
          </a:p>
        </p:txBody>
      </p:sp>
      <p:sp>
        <p:nvSpPr>
          <p:cNvPr id="1005572" name="WordArt 4"/>
          <p:cNvSpPr>
            <a:spLocks noChangeArrowheads="1" noChangeShapeType="1" noTextEdit="1"/>
          </p:cNvSpPr>
          <p:nvPr/>
        </p:nvSpPr>
        <p:spPr bwMode="auto">
          <a:xfrm>
            <a:off x="755650" y="2565400"/>
            <a:ext cx="2466975" cy="1584325"/>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a:t>
            </a:r>
          </a:p>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Response</a:t>
            </a:r>
          </a:p>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Management</a:t>
            </a:r>
          </a:p>
        </p:txBody>
      </p:sp>
      <p:sp>
        <p:nvSpPr>
          <p:cNvPr id="1005573" name="WordArt 5"/>
          <p:cNvSpPr>
            <a:spLocks noChangeArrowheads="1" noChangeShapeType="1" noTextEdit="1"/>
          </p:cNvSpPr>
          <p:nvPr/>
        </p:nvSpPr>
        <p:spPr bwMode="auto">
          <a:xfrm>
            <a:off x="4356100" y="1125538"/>
            <a:ext cx="3994150" cy="358775"/>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000066"/>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Preparedness</a:t>
            </a:r>
          </a:p>
        </p:txBody>
      </p:sp>
      <p:sp>
        <p:nvSpPr>
          <p:cNvPr id="1005574" name="WordArt 6"/>
          <p:cNvSpPr>
            <a:spLocks noChangeArrowheads="1" noChangeShapeType="1" noTextEdit="1"/>
          </p:cNvSpPr>
          <p:nvPr/>
        </p:nvSpPr>
        <p:spPr bwMode="auto">
          <a:xfrm>
            <a:off x="4356100" y="2852738"/>
            <a:ext cx="3816350" cy="360362"/>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Response</a:t>
            </a:r>
          </a:p>
        </p:txBody>
      </p:sp>
      <p:sp>
        <p:nvSpPr>
          <p:cNvPr id="1005575" name="WordArt 7"/>
          <p:cNvSpPr>
            <a:spLocks noChangeArrowheads="1" noChangeShapeType="1" noTextEdit="1"/>
          </p:cNvSpPr>
          <p:nvPr/>
        </p:nvSpPr>
        <p:spPr bwMode="auto">
          <a:xfrm>
            <a:off x="4356100" y="4797425"/>
            <a:ext cx="3382963" cy="360363"/>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000066"/>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Action</a:t>
            </a:r>
          </a:p>
        </p:txBody>
      </p:sp>
      <p:sp>
        <p:nvSpPr>
          <p:cNvPr id="1005576" name="Text Box 8"/>
          <p:cNvSpPr txBox="1">
            <a:spLocks noChangeArrowheads="1"/>
          </p:cNvSpPr>
          <p:nvPr/>
        </p:nvSpPr>
        <p:spPr bwMode="auto">
          <a:xfrm>
            <a:off x="4356100" y="1628775"/>
            <a:ext cx="3816350"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Bodoni MT Black" pitchFamily="18" charset="0"/>
              </a:rPr>
              <a:t>Kesiagaan Keadaan Darurat</a:t>
            </a:r>
          </a:p>
        </p:txBody>
      </p:sp>
      <p:sp>
        <p:nvSpPr>
          <p:cNvPr id="1005577" name="Text Box 9"/>
          <p:cNvSpPr txBox="1">
            <a:spLocks noChangeArrowheads="1"/>
          </p:cNvSpPr>
          <p:nvPr/>
        </p:nvSpPr>
        <p:spPr bwMode="auto">
          <a:xfrm>
            <a:off x="4356100" y="3284538"/>
            <a:ext cx="3816350"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Bodoni MT Black" pitchFamily="18" charset="0"/>
              </a:rPr>
              <a:t>Tanggap Darurat</a:t>
            </a:r>
          </a:p>
        </p:txBody>
      </p:sp>
      <p:sp>
        <p:nvSpPr>
          <p:cNvPr id="1005578" name="Text Box 10"/>
          <p:cNvSpPr txBox="1">
            <a:spLocks noChangeArrowheads="1"/>
          </p:cNvSpPr>
          <p:nvPr/>
        </p:nvSpPr>
        <p:spPr bwMode="auto">
          <a:xfrm>
            <a:off x="4427538" y="5229225"/>
            <a:ext cx="3816350"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Bodoni MT Black" pitchFamily="18" charset="0"/>
              </a:rPr>
              <a:t>Tindakan Keadaan Darurat</a:t>
            </a:r>
          </a:p>
        </p:txBody>
      </p:sp>
      <p:pic>
        <p:nvPicPr>
          <p:cNvPr id="1005579" name="Picture 11" descr="forward"/>
          <p:cNvPicPr>
            <a:picLocks noChangeAspect="1" noChangeArrowheads="1" noCrop="1"/>
          </p:cNvPicPr>
          <p:nvPr/>
        </p:nvPicPr>
        <p:blipFill>
          <a:blip r:embed="rId2" cstate="print"/>
          <a:srcRect/>
          <a:stretch>
            <a:fillRect/>
          </a:stretch>
        </p:blipFill>
        <p:spPr bwMode="auto">
          <a:xfrm>
            <a:off x="3348038" y="3213100"/>
            <a:ext cx="647700" cy="409575"/>
          </a:xfrm>
          <a:prstGeom prst="rect">
            <a:avLst/>
          </a:prstGeom>
          <a:noFill/>
          <a:ln w="9525">
            <a:noFill/>
            <a:miter lim="800000"/>
            <a:headEnd/>
            <a:tailEnd/>
          </a:ln>
        </p:spPr>
      </p:pic>
      <p:pic>
        <p:nvPicPr>
          <p:cNvPr id="1005580" name="Picture 12" descr="forward"/>
          <p:cNvPicPr>
            <a:picLocks noChangeAspect="1" noChangeArrowheads="1" noCrop="1"/>
          </p:cNvPicPr>
          <p:nvPr/>
        </p:nvPicPr>
        <p:blipFill>
          <a:blip r:embed="rId2" cstate="print"/>
          <a:srcRect/>
          <a:stretch>
            <a:fillRect/>
          </a:stretch>
        </p:blipFill>
        <p:spPr bwMode="auto">
          <a:xfrm rot="5400000">
            <a:off x="5772151" y="2133600"/>
            <a:ext cx="647700" cy="409575"/>
          </a:xfrm>
          <a:prstGeom prst="rect">
            <a:avLst/>
          </a:prstGeom>
          <a:noFill/>
          <a:ln w="9525">
            <a:noFill/>
            <a:miter lim="800000"/>
            <a:headEnd/>
            <a:tailEnd/>
          </a:ln>
        </p:spPr>
      </p:pic>
      <p:pic>
        <p:nvPicPr>
          <p:cNvPr id="1005581" name="Picture 13" descr="forward"/>
          <p:cNvPicPr>
            <a:picLocks noChangeAspect="1" noChangeArrowheads="1" noCrop="1"/>
          </p:cNvPicPr>
          <p:nvPr/>
        </p:nvPicPr>
        <p:blipFill>
          <a:blip r:embed="rId2" cstate="print"/>
          <a:srcRect/>
          <a:stretch>
            <a:fillRect/>
          </a:stretch>
        </p:blipFill>
        <p:spPr bwMode="auto">
          <a:xfrm rot="5400000">
            <a:off x="5772151" y="3979862"/>
            <a:ext cx="647700" cy="4095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66"/>
            </a:gs>
            <a:gs pos="50000">
              <a:schemeClr val="bg1"/>
            </a:gs>
            <a:gs pos="100000">
              <a:srgbClr val="000066"/>
            </a:gs>
          </a:gsLst>
          <a:lin ang="5400000" scaled="1"/>
        </a:gradFill>
        <a:effectLst/>
      </p:bgPr>
    </p:bg>
    <p:spTree>
      <p:nvGrpSpPr>
        <p:cNvPr id="1" name=""/>
        <p:cNvGrpSpPr/>
        <p:nvPr/>
      </p:nvGrpSpPr>
      <p:grpSpPr>
        <a:xfrm>
          <a:off x="0" y="0"/>
          <a:ext cx="0" cy="0"/>
          <a:chOff x="0" y="0"/>
          <a:chExt cx="0" cy="0"/>
        </a:xfrm>
      </p:grpSpPr>
      <p:sp>
        <p:nvSpPr>
          <p:cNvPr id="17" name="Slide Number Placeholder 4"/>
          <p:cNvSpPr>
            <a:spLocks noGrp="1"/>
          </p:cNvSpPr>
          <p:nvPr>
            <p:ph type="sldNum" sz="quarter" idx="11"/>
          </p:nvPr>
        </p:nvSpPr>
        <p:spPr/>
        <p:txBody>
          <a:bodyPr/>
          <a:lstStyle/>
          <a:p>
            <a:fld id="{EEE890BE-188F-4EAD-8D99-275C290ED642}" type="slidenum">
              <a:rPr lang="en-US"/>
              <a:pPr/>
              <a:t>14</a:t>
            </a:fld>
            <a:endParaRPr lang="en-US"/>
          </a:p>
        </p:txBody>
      </p:sp>
      <p:grpSp>
        <p:nvGrpSpPr>
          <p:cNvPr id="1006596" name="Group 4"/>
          <p:cNvGrpSpPr>
            <a:grpSpLocks/>
          </p:cNvGrpSpPr>
          <p:nvPr/>
        </p:nvGrpSpPr>
        <p:grpSpPr bwMode="auto">
          <a:xfrm>
            <a:off x="755650" y="2133600"/>
            <a:ext cx="4248150" cy="2511425"/>
            <a:chOff x="476" y="709"/>
            <a:chExt cx="4784" cy="2770"/>
          </a:xfrm>
        </p:grpSpPr>
        <p:sp>
          <p:nvSpPr>
            <p:cNvPr id="1006597" name="WordArt 5"/>
            <p:cNvSpPr>
              <a:spLocks noChangeArrowheads="1" noChangeShapeType="1" noTextEdit="1"/>
            </p:cNvSpPr>
            <p:nvPr/>
          </p:nvSpPr>
          <p:spPr bwMode="auto">
            <a:xfrm>
              <a:off x="476" y="1616"/>
              <a:ext cx="1554" cy="998"/>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a:t>
              </a:r>
            </a:p>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Response</a:t>
              </a:r>
            </a:p>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Management</a:t>
              </a:r>
            </a:p>
          </p:txBody>
        </p:sp>
        <p:sp>
          <p:nvSpPr>
            <p:cNvPr id="1006598" name="WordArt 6"/>
            <p:cNvSpPr>
              <a:spLocks noChangeArrowheads="1" noChangeShapeType="1" noTextEdit="1"/>
            </p:cNvSpPr>
            <p:nvPr/>
          </p:nvSpPr>
          <p:spPr bwMode="auto">
            <a:xfrm>
              <a:off x="2744" y="709"/>
              <a:ext cx="2516" cy="226"/>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000066"/>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Preparedness</a:t>
              </a:r>
            </a:p>
          </p:txBody>
        </p:sp>
        <p:sp>
          <p:nvSpPr>
            <p:cNvPr id="1006599" name="WordArt 7"/>
            <p:cNvSpPr>
              <a:spLocks noChangeArrowheads="1" noChangeShapeType="1" noTextEdit="1"/>
            </p:cNvSpPr>
            <p:nvPr/>
          </p:nvSpPr>
          <p:spPr bwMode="auto">
            <a:xfrm>
              <a:off x="2744" y="1797"/>
              <a:ext cx="2404" cy="227"/>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chemeClr val="accent2"/>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Response</a:t>
              </a:r>
            </a:p>
          </p:txBody>
        </p:sp>
        <p:sp>
          <p:nvSpPr>
            <p:cNvPr id="1006600" name="WordArt 8"/>
            <p:cNvSpPr>
              <a:spLocks noChangeArrowheads="1" noChangeShapeType="1" noTextEdit="1"/>
            </p:cNvSpPr>
            <p:nvPr/>
          </p:nvSpPr>
          <p:spPr bwMode="auto">
            <a:xfrm>
              <a:off x="2744" y="3022"/>
              <a:ext cx="2131" cy="227"/>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000066"/>
                      </a:gs>
                      <a:gs pos="100000">
                        <a:schemeClr val="tx1"/>
                      </a:gs>
                    </a:gsLst>
                    <a:path path="rect">
                      <a:fillToRect l="50000" t="50000" r="50000" b="50000"/>
                    </a:path>
                  </a:gradFill>
                  <a:effectLst>
                    <a:outerShdw dist="35921" dir="2700000" algn="ctr" rotWithShape="0">
                      <a:srgbClr val="C0C0C0">
                        <a:alpha val="80000"/>
                      </a:srgbClr>
                    </a:outerShdw>
                  </a:effectLst>
                  <a:latin typeface="Impact"/>
                </a:rPr>
                <a:t>Emergency Action</a:t>
              </a:r>
            </a:p>
          </p:txBody>
        </p:sp>
        <p:sp>
          <p:nvSpPr>
            <p:cNvPr id="1006601" name="Text Box 9"/>
            <p:cNvSpPr txBox="1">
              <a:spLocks noChangeArrowheads="1"/>
            </p:cNvSpPr>
            <p:nvPr/>
          </p:nvSpPr>
          <p:spPr bwMode="auto">
            <a:xfrm>
              <a:off x="2745" y="1026"/>
              <a:ext cx="2402" cy="185"/>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i="1">
                  <a:latin typeface="Bodoni MT Black" pitchFamily="18" charset="0"/>
                </a:rPr>
                <a:t>Kesiagaan Keadaan Darurat</a:t>
              </a:r>
            </a:p>
          </p:txBody>
        </p:sp>
        <p:sp>
          <p:nvSpPr>
            <p:cNvPr id="1006602" name="Text Box 10"/>
            <p:cNvSpPr txBox="1">
              <a:spLocks noChangeArrowheads="1"/>
            </p:cNvSpPr>
            <p:nvPr/>
          </p:nvSpPr>
          <p:spPr bwMode="auto">
            <a:xfrm>
              <a:off x="2745" y="2069"/>
              <a:ext cx="2402" cy="186"/>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i="1">
                  <a:latin typeface="Bodoni MT Black" pitchFamily="18" charset="0"/>
                </a:rPr>
                <a:t>Tanggap Darurat</a:t>
              </a:r>
            </a:p>
          </p:txBody>
        </p:sp>
        <p:sp>
          <p:nvSpPr>
            <p:cNvPr id="1006603" name="Text Box 11"/>
            <p:cNvSpPr txBox="1">
              <a:spLocks noChangeArrowheads="1"/>
            </p:cNvSpPr>
            <p:nvPr/>
          </p:nvSpPr>
          <p:spPr bwMode="auto">
            <a:xfrm>
              <a:off x="2789" y="3293"/>
              <a:ext cx="2405" cy="186"/>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i="1">
                  <a:latin typeface="Bodoni MT Black" pitchFamily="18" charset="0"/>
                </a:rPr>
                <a:t>Tindakan Keadaan Darurat</a:t>
              </a:r>
            </a:p>
          </p:txBody>
        </p:sp>
        <p:pic>
          <p:nvPicPr>
            <p:cNvPr id="1006604" name="Picture 12" descr="forward"/>
            <p:cNvPicPr>
              <a:picLocks noChangeAspect="1" noChangeArrowheads="1" noCrop="1"/>
            </p:cNvPicPr>
            <p:nvPr/>
          </p:nvPicPr>
          <p:blipFill>
            <a:blip r:embed="rId2" cstate="print"/>
            <a:srcRect/>
            <a:stretch>
              <a:fillRect/>
            </a:stretch>
          </p:blipFill>
          <p:spPr bwMode="auto">
            <a:xfrm>
              <a:off x="2109" y="2024"/>
              <a:ext cx="408" cy="258"/>
            </a:xfrm>
            <a:prstGeom prst="rect">
              <a:avLst/>
            </a:prstGeom>
            <a:noFill/>
            <a:ln w="9525">
              <a:noFill/>
              <a:miter lim="800000"/>
              <a:headEnd/>
              <a:tailEnd/>
            </a:ln>
          </p:spPr>
        </p:pic>
        <p:pic>
          <p:nvPicPr>
            <p:cNvPr id="1006605" name="Picture 13" descr="forward"/>
            <p:cNvPicPr>
              <a:picLocks noChangeAspect="1" noChangeArrowheads="1" noCrop="1"/>
            </p:cNvPicPr>
            <p:nvPr/>
          </p:nvPicPr>
          <p:blipFill>
            <a:blip r:embed="rId2" cstate="print"/>
            <a:srcRect/>
            <a:stretch>
              <a:fillRect/>
            </a:stretch>
          </p:blipFill>
          <p:spPr bwMode="auto">
            <a:xfrm rot="5400000">
              <a:off x="3636" y="1344"/>
              <a:ext cx="408" cy="258"/>
            </a:xfrm>
            <a:prstGeom prst="rect">
              <a:avLst/>
            </a:prstGeom>
            <a:noFill/>
            <a:ln w="9525">
              <a:noFill/>
              <a:miter lim="800000"/>
              <a:headEnd/>
              <a:tailEnd/>
            </a:ln>
          </p:spPr>
        </p:pic>
        <p:pic>
          <p:nvPicPr>
            <p:cNvPr id="1006606" name="Picture 14" descr="forward"/>
            <p:cNvPicPr>
              <a:picLocks noChangeAspect="1" noChangeArrowheads="1" noCrop="1"/>
            </p:cNvPicPr>
            <p:nvPr/>
          </p:nvPicPr>
          <p:blipFill>
            <a:blip r:embed="rId2" cstate="print"/>
            <a:srcRect/>
            <a:stretch>
              <a:fillRect/>
            </a:stretch>
          </p:blipFill>
          <p:spPr bwMode="auto">
            <a:xfrm rot="5400000">
              <a:off x="3636" y="2507"/>
              <a:ext cx="408" cy="258"/>
            </a:xfrm>
            <a:prstGeom prst="rect">
              <a:avLst/>
            </a:prstGeom>
            <a:noFill/>
            <a:ln w="9525">
              <a:noFill/>
              <a:miter lim="800000"/>
              <a:headEnd/>
              <a:tailEnd/>
            </a:ln>
          </p:spPr>
        </p:pic>
      </p:grpSp>
      <p:sp>
        <p:nvSpPr>
          <p:cNvPr id="1006607" name="AutoShape 15"/>
          <p:cNvSpPr>
            <a:spLocks/>
          </p:cNvSpPr>
          <p:nvPr/>
        </p:nvSpPr>
        <p:spPr bwMode="auto">
          <a:xfrm>
            <a:off x="6303963" y="938213"/>
            <a:ext cx="2228850" cy="906462"/>
          </a:xfrm>
          <a:prstGeom prst="borderCallout2">
            <a:avLst>
              <a:gd name="adj1" fmla="val 12611"/>
              <a:gd name="adj2" fmla="val -3417"/>
              <a:gd name="adj3" fmla="val 12611"/>
              <a:gd name="adj4" fmla="val -28560"/>
              <a:gd name="adj5" fmla="val 139755"/>
              <a:gd name="adj6" fmla="val -54699"/>
            </a:avLst>
          </a:prstGeom>
          <a:solidFill>
            <a:srgbClr val="6666FF"/>
          </a:solidFill>
          <a:ln w="9525">
            <a:solidFill>
              <a:schemeClr val="tx1"/>
            </a:solidFill>
            <a:miter lim="800000"/>
            <a:headEnd/>
            <a:tailEnd/>
          </a:ln>
          <a:effectLst/>
        </p:spPr>
        <p:txBody>
          <a:bodyPr lIns="14400" tIns="7200" rIns="14400" bIns="7200" anchor="ctr"/>
          <a:lstStyle/>
          <a:p>
            <a:pPr algn="ctr"/>
            <a:r>
              <a:rPr lang="en-US" sz="1000" b="1">
                <a:solidFill>
                  <a:schemeClr val="bg1"/>
                </a:solidFill>
                <a:latin typeface="Century Schoolbook" pitchFamily="18" charset="0"/>
              </a:rPr>
              <a:t>Ketersediaan Fasilitas Penanggulangan Keadaan Darurat sesuai Skala Dampak </a:t>
            </a:r>
            <a:r>
              <a:rPr lang="en-US" sz="1000" b="1">
                <a:solidFill>
                  <a:schemeClr val="bg1"/>
                </a:solidFill>
                <a:latin typeface="Century Schoolbook" pitchFamily="18" charset="0"/>
                <a:sym typeface="Wingdings" pitchFamily="2" charset="2"/>
              </a:rPr>
              <a:t> Inspeksi Kelayakan  Siap Operasional</a:t>
            </a:r>
            <a:endParaRPr lang="en-US" sz="1000" b="1">
              <a:solidFill>
                <a:schemeClr val="bg1"/>
              </a:solidFill>
              <a:latin typeface="Century Schoolbook" pitchFamily="18" charset="0"/>
            </a:endParaRPr>
          </a:p>
        </p:txBody>
      </p:sp>
      <p:sp>
        <p:nvSpPr>
          <p:cNvPr id="1006608" name="AutoShape 16"/>
          <p:cNvSpPr>
            <a:spLocks/>
          </p:cNvSpPr>
          <p:nvPr/>
        </p:nvSpPr>
        <p:spPr bwMode="auto">
          <a:xfrm>
            <a:off x="6300788" y="2852738"/>
            <a:ext cx="2228850" cy="906462"/>
          </a:xfrm>
          <a:prstGeom prst="borderCallout2">
            <a:avLst>
              <a:gd name="adj1" fmla="val 12611"/>
              <a:gd name="adj2" fmla="val -3417"/>
              <a:gd name="adj3" fmla="val 12611"/>
              <a:gd name="adj4" fmla="val -29917"/>
              <a:gd name="adj5" fmla="val 40106"/>
              <a:gd name="adj6" fmla="val -57551"/>
            </a:avLst>
          </a:prstGeom>
          <a:solidFill>
            <a:srgbClr val="6666FF"/>
          </a:solidFill>
          <a:ln w="9525">
            <a:solidFill>
              <a:schemeClr val="tx1"/>
            </a:solidFill>
            <a:miter lim="800000"/>
            <a:headEnd/>
            <a:tailEnd/>
          </a:ln>
          <a:effectLst/>
        </p:spPr>
        <p:txBody>
          <a:bodyPr lIns="14400" tIns="7200" rIns="14400" bIns="7200" anchor="ctr"/>
          <a:lstStyle/>
          <a:p>
            <a:pPr algn="ctr"/>
            <a:r>
              <a:rPr lang="en-US" sz="1000" b="1">
                <a:solidFill>
                  <a:schemeClr val="bg1"/>
                </a:solidFill>
                <a:latin typeface="Century Schoolbook" pitchFamily="18" charset="0"/>
              </a:rPr>
              <a:t>Melakukan Tanggap/Respon untuk berkoordinasi, evakuasi dan siap menanggulangi keadaan darurat</a:t>
            </a:r>
          </a:p>
        </p:txBody>
      </p:sp>
      <p:sp>
        <p:nvSpPr>
          <p:cNvPr id="1006609" name="AutoShape 17"/>
          <p:cNvSpPr>
            <a:spLocks/>
          </p:cNvSpPr>
          <p:nvPr/>
        </p:nvSpPr>
        <p:spPr bwMode="auto">
          <a:xfrm>
            <a:off x="6300788" y="4508500"/>
            <a:ext cx="2228850" cy="1050925"/>
          </a:xfrm>
          <a:prstGeom prst="borderCallout2">
            <a:avLst>
              <a:gd name="adj1" fmla="val 10875"/>
              <a:gd name="adj2" fmla="val -3417"/>
              <a:gd name="adj3" fmla="val 10875"/>
              <a:gd name="adj4" fmla="val -35472"/>
              <a:gd name="adj5" fmla="val -17222"/>
              <a:gd name="adj6" fmla="val -68944"/>
            </a:avLst>
          </a:prstGeom>
          <a:solidFill>
            <a:srgbClr val="6666FF"/>
          </a:solidFill>
          <a:ln w="9525">
            <a:solidFill>
              <a:schemeClr val="tx1"/>
            </a:solidFill>
            <a:miter lim="800000"/>
            <a:headEnd/>
            <a:tailEnd/>
          </a:ln>
          <a:effectLst/>
        </p:spPr>
        <p:txBody>
          <a:bodyPr lIns="14400" tIns="7200" rIns="14400" bIns="7200" anchor="ctr"/>
          <a:lstStyle/>
          <a:p>
            <a:pPr algn="ctr"/>
            <a:r>
              <a:rPr lang="en-US" sz="1000" b="1">
                <a:solidFill>
                  <a:schemeClr val="bg1"/>
                </a:solidFill>
                <a:latin typeface="Century Schoolbook" pitchFamily="18" charset="0"/>
              </a:rPr>
              <a:t>Melakukan tindakan pengendalian, penanggulangan keadaan darurat untuk minimalisasi resiko dan dampak hingga pada tahap menghilangkan potensi darurat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tx1"/>
            </a:gs>
            <a:gs pos="50000">
              <a:srgbClr val="FFCC00"/>
            </a:gs>
            <a:gs pos="100000">
              <a:schemeClr val="tx1"/>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08E40BB-70F1-4285-886B-2075EBBC1954}" type="slidenum">
              <a:rPr lang="en-US"/>
              <a:pPr/>
              <a:t>15</a:t>
            </a:fld>
            <a:endParaRPr lang="en-US"/>
          </a:p>
        </p:txBody>
      </p:sp>
      <p:sp>
        <p:nvSpPr>
          <p:cNvPr id="1007620" name="WordArt 4"/>
          <p:cNvSpPr>
            <a:spLocks noChangeArrowheads="1" noChangeShapeType="1" noTextEdit="1"/>
          </p:cNvSpPr>
          <p:nvPr/>
        </p:nvSpPr>
        <p:spPr bwMode="auto">
          <a:xfrm>
            <a:off x="1524000" y="981075"/>
            <a:ext cx="6096000" cy="357188"/>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000066"/>
                </a:solidFill>
                <a:effectLst>
                  <a:outerShdw dist="35921" dir="2700000" algn="ctr" rotWithShape="0">
                    <a:srgbClr val="C0C0C0">
                      <a:alpha val="80000"/>
                    </a:srgbClr>
                  </a:outerShdw>
                </a:effectLst>
                <a:latin typeface="Impact"/>
              </a:rPr>
              <a:t>Prioritas dalam Keadaan Darurat</a:t>
            </a:r>
          </a:p>
        </p:txBody>
      </p:sp>
      <p:sp>
        <p:nvSpPr>
          <p:cNvPr id="1007621" name="Text Box 5"/>
          <p:cNvSpPr txBox="1">
            <a:spLocks noChangeArrowheads="1"/>
          </p:cNvSpPr>
          <p:nvPr/>
        </p:nvSpPr>
        <p:spPr bwMode="auto">
          <a:xfrm>
            <a:off x="1042988" y="1844675"/>
            <a:ext cx="7705725" cy="4125913"/>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600" b="1">
                <a:latin typeface="Bodoni MT Black" pitchFamily="18" charset="0"/>
              </a:rPr>
              <a:t>Prioritas Pertama</a:t>
            </a:r>
            <a:r>
              <a:rPr lang="en-US" sz="1400" b="1">
                <a:latin typeface="Century Schoolbook" pitchFamily="18" charset="0"/>
              </a:rPr>
              <a:t> : </a:t>
            </a:r>
            <a:r>
              <a:rPr lang="en-US" sz="1600" b="1" i="1" u="sng">
                <a:solidFill>
                  <a:srgbClr val="000066"/>
                </a:solidFill>
                <a:latin typeface="Century Schoolbook" pitchFamily="18" charset="0"/>
              </a:rPr>
              <a:t>Keselamatan Manusia</a:t>
            </a:r>
          </a:p>
          <a:p>
            <a:pPr marL="342900" indent="-342900">
              <a:spcBef>
                <a:spcPct val="50000"/>
              </a:spcBef>
            </a:pPr>
            <a:r>
              <a:rPr lang="en-US" sz="1400" b="1">
                <a:latin typeface="Century Schoolbook" pitchFamily="18" charset="0"/>
              </a:rPr>
              <a:t>	Mencakup karyawan, supplier, kontraktor, vendor, tamu atau masyakarat sekitar.</a:t>
            </a:r>
          </a:p>
          <a:p>
            <a:pPr marL="342900" indent="-342900">
              <a:spcBef>
                <a:spcPct val="50000"/>
              </a:spcBef>
            </a:pPr>
            <a:r>
              <a:rPr lang="en-US" sz="1400" b="1">
                <a:latin typeface="Century Schoolbook" pitchFamily="18" charset="0"/>
              </a:rPr>
              <a:t>	Evakuasi manusia menjadi sangat prioritas untuk menghindari terjadinya korban cidera atau kematian.</a:t>
            </a:r>
          </a:p>
          <a:p>
            <a:pPr marL="342900" indent="-342900">
              <a:spcBef>
                <a:spcPct val="50000"/>
              </a:spcBef>
            </a:pPr>
            <a:r>
              <a:rPr lang="en-US" sz="1400" b="1">
                <a:latin typeface="Century Schoolbook" pitchFamily="18" charset="0"/>
              </a:rPr>
              <a:t>2.    </a:t>
            </a:r>
            <a:r>
              <a:rPr lang="en-US" sz="1600" b="1">
                <a:latin typeface="Bodoni MT Black" pitchFamily="18" charset="0"/>
              </a:rPr>
              <a:t>Prioritas Kedua</a:t>
            </a:r>
            <a:r>
              <a:rPr lang="en-US" sz="1400" b="1">
                <a:latin typeface="Century Schoolbook" pitchFamily="18" charset="0"/>
              </a:rPr>
              <a:t> : </a:t>
            </a:r>
            <a:r>
              <a:rPr lang="en-US" sz="1400" b="1" i="1" u="sng">
                <a:solidFill>
                  <a:srgbClr val="000066"/>
                </a:solidFill>
                <a:latin typeface="Century Schoolbook" pitchFamily="18" charset="0"/>
              </a:rPr>
              <a:t>Perlindungan Infrastruktur/Properti</a:t>
            </a:r>
          </a:p>
          <a:p>
            <a:pPr marL="342900" indent="-342900">
              <a:spcBef>
                <a:spcPct val="50000"/>
              </a:spcBef>
            </a:pPr>
            <a:r>
              <a:rPr lang="en-US" sz="1400" b="1">
                <a:latin typeface="Century Schoolbook" pitchFamily="18" charset="0"/>
              </a:rPr>
              <a:t>	Mencakup seluruh infrastruktur bangunan, plant dan operasional</a:t>
            </a:r>
          </a:p>
          <a:p>
            <a:pPr marL="342900" indent="-342900">
              <a:spcBef>
                <a:spcPct val="50000"/>
              </a:spcBef>
            </a:pPr>
            <a:r>
              <a:rPr lang="en-US" sz="1400" b="1">
                <a:latin typeface="Century Schoolbook" pitchFamily="18" charset="0"/>
              </a:rPr>
              <a:t>	Tindakan pencegahan dengan mengisolasi area, shutdown system, relokasi dan diantaranya.</a:t>
            </a:r>
          </a:p>
          <a:p>
            <a:pPr marL="342900" indent="-342900">
              <a:spcBef>
                <a:spcPct val="50000"/>
              </a:spcBef>
              <a:buFontTx/>
              <a:buAutoNum type="arabicPeriod" startAt="3"/>
            </a:pPr>
            <a:r>
              <a:rPr lang="en-US" sz="1600" b="1">
                <a:latin typeface="Bodoni MT Black" pitchFamily="18" charset="0"/>
              </a:rPr>
              <a:t>Prioritas Ketiga</a:t>
            </a:r>
            <a:r>
              <a:rPr lang="en-US" sz="1400" b="1">
                <a:latin typeface="Century Schoolbook" pitchFamily="18" charset="0"/>
              </a:rPr>
              <a:t> : </a:t>
            </a:r>
            <a:r>
              <a:rPr lang="en-US" sz="1400" b="1" i="1" u="sng">
                <a:solidFill>
                  <a:srgbClr val="000066"/>
                </a:solidFill>
                <a:latin typeface="Century Schoolbook" pitchFamily="18" charset="0"/>
              </a:rPr>
              <a:t>Pengamanan lokasi darurat dan Tindakan Penyelamatan</a:t>
            </a:r>
          </a:p>
          <a:p>
            <a:pPr marL="342900" indent="-342900">
              <a:spcBef>
                <a:spcPct val="50000"/>
              </a:spcBef>
            </a:pPr>
            <a:r>
              <a:rPr lang="en-US" sz="1400" b="1">
                <a:latin typeface="Century Schoolbook" pitchFamily="18" charset="0"/>
              </a:rPr>
              <a:t>	Mencakup pengamanan lokasi kejadian agar tidak menimbulkan insiden lanjutan</a:t>
            </a:r>
          </a:p>
          <a:p>
            <a:pPr marL="342900" indent="-342900">
              <a:spcBef>
                <a:spcPct val="50000"/>
              </a:spcBef>
            </a:pPr>
            <a:r>
              <a:rPr lang="en-US" sz="1400" b="1">
                <a:latin typeface="Century Schoolbook" pitchFamily="18" charset="0"/>
              </a:rPr>
              <a:t>4.   </a:t>
            </a:r>
            <a:r>
              <a:rPr lang="en-US" sz="1600" b="1">
                <a:latin typeface="Bodoni MT Black" pitchFamily="18" charset="0"/>
              </a:rPr>
              <a:t>Prioritas Keempat</a:t>
            </a:r>
            <a:r>
              <a:rPr lang="en-US" sz="1400" b="1">
                <a:latin typeface="Century Schoolbook" pitchFamily="18" charset="0"/>
              </a:rPr>
              <a:t> : </a:t>
            </a:r>
            <a:r>
              <a:rPr lang="en-US" sz="1400" b="1" i="1" u="sng">
                <a:solidFill>
                  <a:srgbClr val="000066"/>
                </a:solidFill>
                <a:latin typeface="Century Schoolbook" pitchFamily="18" charset="0"/>
              </a:rPr>
              <a:t>Pemulihan kondisi operasional menuju normal</a:t>
            </a:r>
          </a:p>
          <a:p>
            <a:pPr marL="342900" indent="-342900">
              <a:spcBef>
                <a:spcPct val="50000"/>
              </a:spcBef>
            </a:pPr>
            <a:endParaRPr lang="en-US" sz="1400" b="1">
              <a:latin typeface="Century Schoolbook"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1" name="Slide Number Placeholder 5"/>
          <p:cNvSpPr>
            <a:spLocks noGrp="1"/>
          </p:cNvSpPr>
          <p:nvPr>
            <p:ph type="sldNum" sz="quarter" idx="11"/>
          </p:nvPr>
        </p:nvSpPr>
        <p:spPr/>
        <p:txBody>
          <a:bodyPr/>
          <a:lstStyle/>
          <a:p>
            <a:fld id="{F12845C9-D9CF-4F9D-AA55-40BDFEE0D2CF}" type="slidenum">
              <a:rPr lang="en-US"/>
              <a:pPr/>
              <a:t>16</a:t>
            </a:fld>
            <a:endParaRPr lang="en-US"/>
          </a:p>
        </p:txBody>
      </p:sp>
      <p:sp>
        <p:nvSpPr>
          <p:cNvPr id="187400" name="WordArt 8"/>
          <p:cNvSpPr>
            <a:spLocks noChangeArrowheads="1" noChangeShapeType="1" noTextEdit="1"/>
          </p:cNvSpPr>
          <p:nvPr/>
        </p:nvSpPr>
        <p:spPr bwMode="auto">
          <a:xfrm>
            <a:off x="1765300" y="620713"/>
            <a:ext cx="5111750" cy="287337"/>
          </a:xfrm>
          <a:prstGeom prst="rect">
            <a:avLst/>
          </a:prstGeom>
        </p:spPr>
        <p:txBody>
          <a:bodyPr wrap="none" fromWordArt="1">
            <a:prstTxWarp prst="textPlain">
              <a:avLst>
                <a:gd name="adj" fmla="val 50000"/>
              </a:avLst>
            </a:prstTxWarp>
          </a:bodyPr>
          <a:lstStyle/>
          <a:p>
            <a:pPr algn="ctr"/>
            <a:r>
              <a:rPr lang="en-US" sz="3600" kern="10">
                <a:ln w="9525">
                  <a:noFill/>
                  <a:round/>
                  <a:headEnd/>
                  <a:tailEnd/>
                </a:ln>
                <a:latin typeface="Impact"/>
              </a:rPr>
              <a:t>Manajemen Tanggap Darurat</a:t>
            </a:r>
          </a:p>
        </p:txBody>
      </p:sp>
      <p:sp>
        <p:nvSpPr>
          <p:cNvPr id="187402" name="WordArt 10"/>
          <p:cNvSpPr>
            <a:spLocks noChangeArrowheads="1" noChangeShapeType="1" noTextEdit="1"/>
          </p:cNvSpPr>
          <p:nvPr/>
        </p:nvSpPr>
        <p:spPr bwMode="auto">
          <a:xfrm>
            <a:off x="669925" y="1196975"/>
            <a:ext cx="4406900" cy="287338"/>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1. Emergency Response Plan</a:t>
            </a:r>
          </a:p>
        </p:txBody>
      </p:sp>
      <p:sp>
        <p:nvSpPr>
          <p:cNvPr id="187405" name="WordArt 13"/>
          <p:cNvSpPr>
            <a:spLocks noChangeArrowheads="1" noChangeShapeType="1" noTextEdit="1"/>
          </p:cNvSpPr>
          <p:nvPr/>
        </p:nvSpPr>
        <p:spPr bwMode="auto">
          <a:xfrm>
            <a:off x="611188" y="3284538"/>
            <a:ext cx="4968875" cy="2889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2. Emergency Response Operation</a:t>
            </a:r>
          </a:p>
        </p:txBody>
      </p:sp>
      <p:sp>
        <p:nvSpPr>
          <p:cNvPr id="187453" name="Text Box 61"/>
          <p:cNvSpPr txBox="1">
            <a:spLocks noChangeArrowheads="1"/>
          </p:cNvSpPr>
          <p:nvPr/>
        </p:nvSpPr>
        <p:spPr bwMode="auto">
          <a:xfrm>
            <a:off x="1042988" y="1557338"/>
            <a:ext cx="8066087" cy="1558925"/>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sz="2000" b="1">
                <a:latin typeface="Imprint MT Shadow" pitchFamily="82" charset="0"/>
              </a:rPr>
              <a:t>1.1. </a:t>
            </a:r>
            <a:r>
              <a:rPr lang="en-US" b="1">
                <a:latin typeface="Imprint MT Shadow" pitchFamily="82" charset="0"/>
              </a:rPr>
              <a:t>Identifikasi Keadaan Darurat (Pada semua aktivitas, produk &amp; Jasa)</a:t>
            </a:r>
          </a:p>
          <a:p>
            <a:pPr marL="342900" indent="-342900">
              <a:spcBef>
                <a:spcPct val="50000"/>
              </a:spcBef>
            </a:pPr>
            <a:r>
              <a:rPr lang="en-US" b="1">
                <a:latin typeface="Imprint MT Shadow" pitchFamily="82" charset="0"/>
              </a:rPr>
              <a:t>1.2. Identifikasi Sumber Daya (Manusia, Infrastruktur, Teknologi, Keuangan)</a:t>
            </a:r>
          </a:p>
          <a:p>
            <a:pPr marL="342900" indent="-342900">
              <a:spcBef>
                <a:spcPct val="50000"/>
              </a:spcBef>
            </a:pPr>
            <a:r>
              <a:rPr lang="en-US" b="1">
                <a:latin typeface="Imprint MT Shadow" pitchFamily="82" charset="0"/>
              </a:rPr>
              <a:t>1.3. Identifikasi Persyaratan Standar Keadaan Darurat</a:t>
            </a:r>
          </a:p>
          <a:p>
            <a:pPr marL="342900" indent="-342900">
              <a:spcBef>
                <a:spcPct val="50000"/>
              </a:spcBef>
            </a:pPr>
            <a:r>
              <a:rPr lang="en-US" b="1">
                <a:latin typeface="Imprint MT Shadow" pitchFamily="82" charset="0"/>
              </a:rPr>
              <a:t>1.4. Program Pengelolaan Keadaan Darurat</a:t>
            </a:r>
          </a:p>
        </p:txBody>
      </p:sp>
      <p:sp>
        <p:nvSpPr>
          <p:cNvPr id="187454" name="Text Box 62"/>
          <p:cNvSpPr txBox="1">
            <a:spLocks noChangeArrowheads="1"/>
          </p:cNvSpPr>
          <p:nvPr/>
        </p:nvSpPr>
        <p:spPr bwMode="auto">
          <a:xfrm>
            <a:off x="1114425" y="3716338"/>
            <a:ext cx="8353425" cy="2767012"/>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b="1" dirty="0">
                <a:latin typeface="Imprint MT Shadow" pitchFamily="82" charset="0"/>
              </a:rPr>
              <a:t>2.1. </a:t>
            </a:r>
            <a:r>
              <a:rPr lang="en-US" b="1" dirty="0" err="1">
                <a:latin typeface="Imprint MT Shadow" pitchFamily="82" charset="0"/>
              </a:rPr>
              <a:t>Peran</a:t>
            </a:r>
            <a:r>
              <a:rPr lang="en-US" b="1" dirty="0">
                <a:latin typeface="Imprint MT Shadow" pitchFamily="82" charset="0"/>
              </a:rPr>
              <a:t> </a:t>
            </a:r>
            <a:r>
              <a:rPr lang="en-US" b="1" dirty="0" err="1">
                <a:latin typeface="Imprint MT Shadow" pitchFamily="82" charset="0"/>
              </a:rPr>
              <a:t>Tanggung</a:t>
            </a:r>
            <a:r>
              <a:rPr lang="en-US" b="1" dirty="0">
                <a:latin typeface="Imprint MT Shadow" pitchFamily="82" charset="0"/>
              </a:rPr>
              <a:t> </a:t>
            </a:r>
            <a:r>
              <a:rPr lang="en-US" b="1" dirty="0" err="1">
                <a:latin typeface="Imprint MT Shadow" pitchFamily="82" charset="0"/>
              </a:rPr>
              <a:t>Jawab</a:t>
            </a:r>
            <a:r>
              <a:rPr lang="en-US" b="1" dirty="0">
                <a:latin typeface="Imprint MT Shadow" pitchFamily="82" charset="0"/>
              </a:rPr>
              <a:t> </a:t>
            </a:r>
            <a:r>
              <a:rPr lang="en-US" b="1" dirty="0" err="1">
                <a:latin typeface="Imprint MT Shadow" pitchFamily="82" charset="0"/>
              </a:rPr>
              <a:t>dan</a:t>
            </a:r>
            <a:r>
              <a:rPr lang="en-US" b="1" dirty="0">
                <a:latin typeface="Imprint MT Shadow" pitchFamily="82" charset="0"/>
              </a:rPr>
              <a:t> </a:t>
            </a:r>
            <a:r>
              <a:rPr lang="en-US" b="1" dirty="0" err="1">
                <a:latin typeface="Imprint MT Shadow" pitchFamily="82" charset="0"/>
              </a:rPr>
              <a:t>Wewenang</a:t>
            </a:r>
            <a:endParaRPr lang="en-US" b="1" dirty="0">
              <a:latin typeface="Imprint MT Shadow" pitchFamily="82" charset="0"/>
            </a:endParaRPr>
          </a:p>
          <a:p>
            <a:pPr marL="342900" indent="-342900">
              <a:spcBef>
                <a:spcPct val="50000"/>
              </a:spcBef>
            </a:pPr>
            <a:r>
              <a:rPr lang="en-US" b="1" dirty="0">
                <a:latin typeface="Imprint MT Shadow" pitchFamily="82" charset="0"/>
              </a:rPr>
              <a:t>2.2. </a:t>
            </a:r>
            <a:r>
              <a:rPr lang="en-US" b="1" dirty="0" err="1">
                <a:latin typeface="Imprint MT Shadow" pitchFamily="82" charset="0"/>
              </a:rPr>
              <a:t>Kompetensi</a:t>
            </a:r>
            <a:r>
              <a:rPr lang="en-US" b="1" dirty="0">
                <a:latin typeface="Imprint MT Shadow" pitchFamily="82" charset="0"/>
              </a:rPr>
              <a:t> </a:t>
            </a:r>
            <a:r>
              <a:rPr lang="en-US" b="1" dirty="0" err="1">
                <a:latin typeface="Imprint MT Shadow" pitchFamily="82" charset="0"/>
              </a:rPr>
              <a:t>Pelatihan</a:t>
            </a:r>
            <a:r>
              <a:rPr lang="en-US" b="1" dirty="0">
                <a:latin typeface="Imprint MT Shadow" pitchFamily="82" charset="0"/>
              </a:rPr>
              <a:t> </a:t>
            </a:r>
            <a:r>
              <a:rPr lang="en-US" b="1" dirty="0" err="1">
                <a:latin typeface="Imprint MT Shadow" pitchFamily="82" charset="0"/>
              </a:rPr>
              <a:t>dan</a:t>
            </a:r>
            <a:r>
              <a:rPr lang="en-US" b="1" dirty="0">
                <a:latin typeface="Imprint MT Shadow" pitchFamily="82" charset="0"/>
              </a:rPr>
              <a:t> Awareness</a:t>
            </a:r>
          </a:p>
          <a:p>
            <a:pPr marL="342900" indent="-342900">
              <a:spcBef>
                <a:spcPct val="50000"/>
              </a:spcBef>
            </a:pPr>
            <a:r>
              <a:rPr lang="en-US" b="1" dirty="0">
                <a:latin typeface="Imprint MT Shadow" pitchFamily="82" charset="0"/>
              </a:rPr>
              <a:t>2.3. </a:t>
            </a:r>
            <a:r>
              <a:rPr lang="en-US" b="1" dirty="0" err="1">
                <a:latin typeface="Imprint MT Shadow" pitchFamily="82" charset="0"/>
              </a:rPr>
              <a:t>Komunikasi</a:t>
            </a:r>
            <a:r>
              <a:rPr lang="en-US" b="1" dirty="0">
                <a:latin typeface="Imprint MT Shadow" pitchFamily="82" charset="0"/>
              </a:rPr>
              <a:t> </a:t>
            </a:r>
            <a:r>
              <a:rPr lang="en-US" b="1" dirty="0" err="1">
                <a:latin typeface="Imprint MT Shadow" pitchFamily="82" charset="0"/>
              </a:rPr>
              <a:t>Tanggap</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a:p>
            <a:pPr marL="342900" indent="-342900">
              <a:spcBef>
                <a:spcPct val="50000"/>
              </a:spcBef>
            </a:pPr>
            <a:r>
              <a:rPr lang="en-US" b="1" dirty="0">
                <a:latin typeface="Imprint MT Shadow" pitchFamily="82" charset="0"/>
              </a:rPr>
              <a:t>2.4. </a:t>
            </a:r>
            <a:r>
              <a:rPr lang="en-US" b="1" dirty="0" err="1">
                <a:latin typeface="Imprint MT Shadow" pitchFamily="82" charset="0"/>
              </a:rPr>
              <a:t>Pengendalian</a:t>
            </a:r>
            <a:r>
              <a:rPr lang="en-US" b="1" dirty="0">
                <a:latin typeface="Imprint MT Shadow" pitchFamily="82" charset="0"/>
              </a:rPr>
              <a:t> </a:t>
            </a:r>
            <a:r>
              <a:rPr lang="en-US" b="1" dirty="0" err="1">
                <a:latin typeface="Imprint MT Shadow" pitchFamily="82" charset="0"/>
              </a:rPr>
              <a:t>Dokumen</a:t>
            </a:r>
            <a:r>
              <a:rPr lang="en-US" b="1" dirty="0">
                <a:latin typeface="Imprint MT Shadow" pitchFamily="82" charset="0"/>
              </a:rPr>
              <a:t> </a:t>
            </a:r>
            <a:r>
              <a:rPr lang="en-US" b="1" dirty="0" err="1">
                <a:latin typeface="Imprint MT Shadow" pitchFamily="82" charset="0"/>
              </a:rPr>
              <a:t>Tanggap</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a:p>
            <a:pPr marL="342900" indent="-342900">
              <a:spcBef>
                <a:spcPct val="50000"/>
              </a:spcBef>
            </a:pPr>
            <a:r>
              <a:rPr lang="en-US" b="1" dirty="0">
                <a:latin typeface="Imprint MT Shadow" pitchFamily="82" charset="0"/>
              </a:rPr>
              <a:t>2.5. </a:t>
            </a:r>
            <a:r>
              <a:rPr lang="en-US" b="1" dirty="0" err="1">
                <a:latin typeface="Imprint MT Shadow" pitchFamily="82" charset="0"/>
              </a:rPr>
              <a:t>Pengendalian</a:t>
            </a:r>
            <a:r>
              <a:rPr lang="en-US" b="1" dirty="0">
                <a:latin typeface="Imprint MT Shadow" pitchFamily="82" charset="0"/>
              </a:rPr>
              <a:t> </a:t>
            </a:r>
            <a:r>
              <a:rPr lang="en-US" b="1" dirty="0" err="1">
                <a:latin typeface="Imprint MT Shadow" pitchFamily="82" charset="0"/>
              </a:rPr>
              <a:t>Operasional</a:t>
            </a:r>
            <a:r>
              <a:rPr lang="en-US" b="1" dirty="0">
                <a:latin typeface="Imprint MT Shadow" pitchFamily="82" charset="0"/>
              </a:rPr>
              <a:t> </a:t>
            </a:r>
            <a:r>
              <a:rPr lang="en-US" b="1" dirty="0" err="1">
                <a:latin typeface="Imprint MT Shadow" pitchFamily="82" charset="0"/>
              </a:rPr>
              <a:t>Keadaan</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a:p>
            <a:pPr marL="342900" indent="-342900">
              <a:spcBef>
                <a:spcPct val="50000"/>
              </a:spcBef>
            </a:pPr>
            <a:r>
              <a:rPr lang="en-US" b="1" dirty="0">
                <a:latin typeface="Imprint MT Shadow" pitchFamily="82" charset="0"/>
              </a:rPr>
              <a:t>2.6. Emergency Contingency Preparedness &amp; Response</a:t>
            </a:r>
          </a:p>
          <a:p>
            <a:pPr marL="342900" indent="-342900">
              <a:spcBef>
                <a:spcPct val="50000"/>
              </a:spcBef>
            </a:pPr>
            <a:r>
              <a:rPr lang="en-US" b="1" dirty="0">
                <a:latin typeface="Imprint MT Shadow" pitchFamily="82" charset="0"/>
              </a:rPr>
              <a:t>	</a:t>
            </a:r>
            <a:r>
              <a:rPr lang="en-US" sz="1600" b="1" i="1" dirty="0">
                <a:latin typeface="Imprint MT Shadow" pitchFamily="82" charset="0"/>
              </a:rPr>
              <a:t>(</a:t>
            </a:r>
            <a:r>
              <a:rPr lang="en-US" sz="1600" b="1" i="1" dirty="0" err="1">
                <a:latin typeface="Imprint MT Shadow" pitchFamily="82" charset="0"/>
              </a:rPr>
              <a:t>Kesiagaan</a:t>
            </a:r>
            <a:r>
              <a:rPr lang="en-US" sz="1600" b="1" i="1" dirty="0">
                <a:latin typeface="Imprint MT Shadow" pitchFamily="82" charset="0"/>
              </a:rPr>
              <a:t> &amp; </a:t>
            </a:r>
            <a:r>
              <a:rPr lang="en-US" sz="1600" b="1" i="1" dirty="0" err="1">
                <a:latin typeface="Imprint MT Shadow" pitchFamily="82" charset="0"/>
              </a:rPr>
              <a:t>Tanggap</a:t>
            </a:r>
            <a:r>
              <a:rPr lang="en-US" sz="1600" b="1" i="1" dirty="0">
                <a:latin typeface="Imprint MT Shadow" pitchFamily="82" charset="0"/>
              </a:rPr>
              <a:t> </a:t>
            </a:r>
            <a:r>
              <a:rPr lang="en-US" sz="1600" b="1" i="1" dirty="0" err="1">
                <a:latin typeface="Imprint MT Shadow" pitchFamily="82" charset="0"/>
              </a:rPr>
              <a:t>Kemungkinan</a:t>
            </a:r>
            <a:r>
              <a:rPr lang="en-US" sz="1600" b="1" i="1" dirty="0">
                <a:latin typeface="Imprint MT Shadow" pitchFamily="82" charset="0"/>
              </a:rPr>
              <a:t> Lain </a:t>
            </a:r>
            <a:r>
              <a:rPr lang="en-US" sz="1600" b="1" i="1" dirty="0" err="1">
                <a:latin typeface="Imprint MT Shadow" pitchFamily="82" charset="0"/>
              </a:rPr>
              <a:t>Darurat</a:t>
            </a:r>
            <a:r>
              <a:rPr lang="en-US" sz="1600" b="1" i="1" dirty="0">
                <a:latin typeface="Imprint MT Shadow" pitchFamily="82" charset="0"/>
              </a:rPr>
              <a:t>)</a:t>
            </a:r>
          </a:p>
        </p:txBody>
      </p:sp>
      <p:grpSp>
        <p:nvGrpSpPr>
          <p:cNvPr id="187456" name="Group 64"/>
          <p:cNvGrpSpPr>
            <a:grpSpLocks/>
          </p:cNvGrpSpPr>
          <p:nvPr/>
        </p:nvGrpSpPr>
        <p:grpSpPr bwMode="auto">
          <a:xfrm>
            <a:off x="6297613" y="3716338"/>
            <a:ext cx="2522537" cy="2663825"/>
            <a:chOff x="1851" y="1223"/>
            <a:chExt cx="2109" cy="2148"/>
          </a:xfrm>
        </p:grpSpPr>
        <p:grpSp>
          <p:nvGrpSpPr>
            <p:cNvPr id="187457" name="Group 65"/>
            <p:cNvGrpSpPr>
              <a:grpSpLocks/>
            </p:cNvGrpSpPr>
            <p:nvPr/>
          </p:nvGrpSpPr>
          <p:grpSpPr bwMode="auto">
            <a:xfrm>
              <a:off x="1851" y="1223"/>
              <a:ext cx="2109" cy="2148"/>
              <a:chOff x="775" y="372"/>
              <a:chExt cx="3339" cy="3378"/>
            </a:xfrm>
          </p:grpSpPr>
          <p:sp>
            <p:nvSpPr>
              <p:cNvPr id="187458" name="AutoShape 66"/>
              <p:cNvSpPr>
                <a:spLocks noChangeArrowheads="1"/>
              </p:cNvSpPr>
              <p:nvPr/>
            </p:nvSpPr>
            <p:spPr bwMode="auto">
              <a:xfrm rot="-12792773">
                <a:off x="933" y="704"/>
                <a:ext cx="3181" cy="2912"/>
              </a:xfrm>
              <a:custGeom>
                <a:avLst/>
                <a:gdLst>
                  <a:gd name="G0" fmla="+- 5784 0 0"/>
                  <a:gd name="G1" fmla="+- -8490148 0 0"/>
                  <a:gd name="G2" fmla="+- 0 0 -8490148"/>
                  <a:gd name="T0" fmla="*/ 0 256 1"/>
                  <a:gd name="T1" fmla="*/ 180 256 1"/>
                  <a:gd name="G3" fmla="+- -8490148 T0 T1"/>
                  <a:gd name="T2" fmla="*/ 0 256 1"/>
                  <a:gd name="T3" fmla="*/ 90 256 1"/>
                  <a:gd name="G4" fmla="+- -8490148 T2 T3"/>
                  <a:gd name="G5" fmla="*/ G4 2 1"/>
                  <a:gd name="T4" fmla="*/ 90 256 1"/>
                  <a:gd name="T5" fmla="*/ 0 256 1"/>
                  <a:gd name="G6" fmla="+- -8490148 T4 T5"/>
                  <a:gd name="G7" fmla="*/ G6 2 1"/>
                  <a:gd name="G8" fmla="abs -849014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84"/>
                  <a:gd name="G18" fmla="*/ 5784 1 2"/>
                  <a:gd name="G19" fmla="+- G18 5400 0"/>
                  <a:gd name="G20" fmla="cos G19 -8490148"/>
                  <a:gd name="G21" fmla="sin G19 -8490148"/>
                  <a:gd name="G22" fmla="+- G20 10800 0"/>
                  <a:gd name="G23" fmla="+- G21 10800 0"/>
                  <a:gd name="G24" fmla="+- 10800 0 G20"/>
                  <a:gd name="G25" fmla="+- 5784 10800 0"/>
                  <a:gd name="G26" fmla="?: G9 G17 G25"/>
                  <a:gd name="G27" fmla="?: G9 0 21600"/>
                  <a:gd name="G28" fmla="cos 10800 -8490148"/>
                  <a:gd name="G29" fmla="sin 10800 -8490148"/>
                  <a:gd name="G30" fmla="sin 5784 -8490148"/>
                  <a:gd name="G31" fmla="+- G28 10800 0"/>
                  <a:gd name="G32" fmla="+- G29 10800 0"/>
                  <a:gd name="G33" fmla="+- G30 10800 0"/>
                  <a:gd name="G34" fmla="?: G4 0 G31"/>
                  <a:gd name="G35" fmla="?: -8490148 G34 0"/>
                  <a:gd name="G36" fmla="?: G6 G35 G31"/>
                  <a:gd name="G37" fmla="+- 21600 0 G36"/>
                  <a:gd name="G38" fmla="?: G4 0 G33"/>
                  <a:gd name="G39" fmla="?: -8490148 G38 G32"/>
                  <a:gd name="G40" fmla="?: G6 G39 0"/>
                  <a:gd name="G41" fmla="?: G4 G32 21600"/>
                  <a:gd name="G42" fmla="?: G6 G41 G33"/>
                  <a:gd name="T12" fmla="*/ 10800 w 21600"/>
                  <a:gd name="T13" fmla="*/ 0 h 21600"/>
                  <a:gd name="T14" fmla="*/ 5520 w 21600"/>
                  <a:gd name="T15" fmla="*/ 4406 h 21600"/>
                  <a:gd name="T16" fmla="*/ 10800 w 21600"/>
                  <a:gd name="T17" fmla="*/ 5016 h 21600"/>
                  <a:gd name="T18" fmla="*/ 16080 w 21600"/>
                  <a:gd name="T19" fmla="*/ 44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117" y="6340"/>
                    </a:moveTo>
                    <a:cubicBezTo>
                      <a:pt x="8153" y="5484"/>
                      <a:pt x="9455" y="5015"/>
                      <a:pt x="10800" y="5016"/>
                    </a:cubicBezTo>
                    <a:cubicBezTo>
                      <a:pt x="12144" y="5016"/>
                      <a:pt x="13446" y="5484"/>
                      <a:pt x="14482" y="6340"/>
                    </a:cubicBezTo>
                    <a:lnTo>
                      <a:pt x="17676" y="2472"/>
                    </a:lnTo>
                    <a:cubicBezTo>
                      <a:pt x="15741" y="874"/>
                      <a:pt x="13309" y="-1"/>
                      <a:pt x="10799" y="0"/>
                    </a:cubicBezTo>
                    <a:cubicBezTo>
                      <a:pt x="8290" y="0"/>
                      <a:pt x="5858" y="874"/>
                      <a:pt x="3923" y="2472"/>
                    </a:cubicBezTo>
                    <a:close/>
                  </a:path>
                </a:pathLst>
              </a:custGeom>
              <a:gradFill rotWithShape="0">
                <a:gsLst>
                  <a:gs pos="0">
                    <a:schemeClr val="bg1"/>
                  </a:gs>
                  <a:gs pos="100000">
                    <a:schemeClr val="accent2"/>
                  </a:gs>
                </a:gsLst>
                <a:lin ang="2700000" scaled="1"/>
              </a:gradFill>
              <a:ln w="9525">
                <a:noFill/>
                <a:miter lim="800000"/>
                <a:headEnd/>
                <a:tailEnd/>
              </a:ln>
              <a:effectLst/>
            </p:spPr>
            <p:txBody>
              <a:bodyPr wrap="none" anchor="ctr"/>
              <a:lstStyle/>
              <a:p>
                <a:endParaRPr lang="en-US"/>
              </a:p>
            </p:txBody>
          </p:sp>
          <p:sp>
            <p:nvSpPr>
              <p:cNvPr id="187459" name="AutoShape 67"/>
              <p:cNvSpPr>
                <a:spLocks noChangeArrowheads="1"/>
              </p:cNvSpPr>
              <p:nvPr/>
            </p:nvSpPr>
            <p:spPr bwMode="auto">
              <a:xfrm rot="3287216">
                <a:off x="883" y="451"/>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chemeClr val="bg1"/>
                  </a:gs>
                  <a:gs pos="100000">
                    <a:schemeClr val="accent1"/>
                  </a:gs>
                </a:gsLst>
                <a:lin ang="18900000" scaled="1"/>
              </a:gradFill>
              <a:ln w="9525">
                <a:noFill/>
                <a:miter lim="800000"/>
                <a:headEnd/>
                <a:tailEnd/>
              </a:ln>
              <a:effectLst/>
            </p:spPr>
            <p:txBody>
              <a:bodyPr wrap="none" anchor="ctr"/>
              <a:lstStyle/>
              <a:p>
                <a:endParaRPr lang="en-US"/>
              </a:p>
            </p:txBody>
          </p:sp>
          <p:sp>
            <p:nvSpPr>
              <p:cNvPr id="187460" name="AutoShape 68"/>
              <p:cNvSpPr>
                <a:spLocks noChangeArrowheads="1"/>
              </p:cNvSpPr>
              <p:nvPr/>
            </p:nvSpPr>
            <p:spPr bwMode="auto">
              <a:xfrm rot="13709326" flipH="1">
                <a:off x="727" y="704"/>
                <a:ext cx="3181" cy="2912"/>
              </a:xfrm>
              <a:custGeom>
                <a:avLst/>
                <a:gdLst>
                  <a:gd name="G0" fmla="+- 5949 0 0"/>
                  <a:gd name="G1" fmla="+- -8566823 0 0"/>
                  <a:gd name="G2" fmla="+- 0 0 -8566823"/>
                  <a:gd name="T0" fmla="*/ 0 256 1"/>
                  <a:gd name="T1" fmla="*/ 180 256 1"/>
                  <a:gd name="G3" fmla="+- -8566823 T0 T1"/>
                  <a:gd name="T2" fmla="*/ 0 256 1"/>
                  <a:gd name="T3" fmla="*/ 90 256 1"/>
                  <a:gd name="G4" fmla="+- -8566823 T2 T3"/>
                  <a:gd name="G5" fmla="*/ G4 2 1"/>
                  <a:gd name="T4" fmla="*/ 90 256 1"/>
                  <a:gd name="T5" fmla="*/ 0 256 1"/>
                  <a:gd name="G6" fmla="+- -8566823 T4 T5"/>
                  <a:gd name="G7" fmla="*/ G6 2 1"/>
                  <a:gd name="G8" fmla="abs -85668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949"/>
                  <a:gd name="G18" fmla="*/ 5949 1 2"/>
                  <a:gd name="G19" fmla="+- G18 5400 0"/>
                  <a:gd name="G20" fmla="cos G19 -8566823"/>
                  <a:gd name="G21" fmla="sin G19 -8566823"/>
                  <a:gd name="G22" fmla="+- G20 10800 0"/>
                  <a:gd name="G23" fmla="+- G21 10800 0"/>
                  <a:gd name="G24" fmla="+- 10800 0 G20"/>
                  <a:gd name="G25" fmla="+- 5949 10800 0"/>
                  <a:gd name="G26" fmla="?: G9 G17 G25"/>
                  <a:gd name="G27" fmla="?: G9 0 21600"/>
                  <a:gd name="G28" fmla="cos 10800 -8566823"/>
                  <a:gd name="G29" fmla="sin 10800 -8566823"/>
                  <a:gd name="G30" fmla="sin 5949 -8566823"/>
                  <a:gd name="G31" fmla="+- G28 10800 0"/>
                  <a:gd name="G32" fmla="+- G29 10800 0"/>
                  <a:gd name="G33" fmla="+- G30 10800 0"/>
                  <a:gd name="G34" fmla="?: G4 0 G31"/>
                  <a:gd name="G35" fmla="?: -8566823 G34 0"/>
                  <a:gd name="G36" fmla="?: G6 G35 G31"/>
                  <a:gd name="G37" fmla="+- 21600 0 G36"/>
                  <a:gd name="G38" fmla="?: G4 0 G33"/>
                  <a:gd name="G39" fmla="?: -8566823 G38 G32"/>
                  <a:gd name="G40" fmla="?: G6 G39 0"/>
                  <a:gd name="G41" fmla="?: G4 G32 21600"/>
                  <a:gd name="G42" fmla="?: G6 G41 G33"/>
                  <a:gd name="T12" fmla="*/ 10800 w 21600"/>
                  <a:gd name="T13" fmla="*/ 0 h 21600"/>
                  <a:gd name="T14" fmla="*/ 5336 w 21600"/>
                  <a:gd name="T15" fmla="*/ 4452 h 21600"/>
                  <a:gd name="T16" fmla="*/ 10800 w 21600"/>
                  <a:gd name="T17" fmla="*/ 4851 h 21600"/>
                  <a:gd name="T18" fmla="*/ 16264 w 21600"/>
                  <a:gd name="T19" fmla="*/ 44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919" y="6291"/>
                    </a:moveTo>
                    <a:cubicBezTo>
                      <a:pt x="7998" y="5362"/>
                      <a:pt x="9375" y="4850"/>
                      <a:pt x="10800" y="4851"/>
                    </a:cubicBezTo>
                    <a:cubicBezTo>
                      <a:pt x="12224" y="4851"/>
                      <a:pt x="13601" y="5362"/>
                      <a:pt x="14680" y="6291"/>
                    </a:cubicBezTo>
                    <a:lnTo>
                      <a:pt x="17845" y="2614"/>
                    </a:lnTo>
                    <a:cubicBezTo>
                      <a:pt x="15885" y="927"/>
                      <a:pt x="13385" y="-1"/>
                      <a:pt x="10799" y="0"/>
                    </a:cubicBezTo>
                    <a:cubicBezTo>
                      <a:pt x="8214" y="0"/>
                      <a:pt x="5714" y="927"/>
                      <a:pt x="3754" y="2614"/>
                    </a:cubicBezTo>
                    <a:close/>
                  </a:path>
                </a:pathLst>
              </a:custGeom>
              <a:gradFill rotWithShape="0">
                <a:gsLst>
                  <a:gs pos="0">
                    <a:srgbClr val="FF6699"/>
                  </a:gs>
                  <a:gs pos="100000">
                    <a:schemeClr val="bg1"/>
                  </a:gs>
                </a:gsLst>
                <a:lin ang="18900000" scaled="1"/>
              </a:gradFill>
              <a:ln w="9525">
                <a:noFill/>
                <a:miter lim="800000"/>
                <a:headEnd/>
                <a:tailEnd/>
              </a:ln>
              <a:effectLst/>
            </p:spPr>
            <p:txBody>
              <a:bodyPr wrap="none" anchor="ctr"/>
              <a:lstStyle/>
              <a:p>
                <a:endParaRPr lang="en-US"/>
              </a:p>
            </p:txBody>
          </p:sp>
          <p:sp>
            <p:nvSpPr>
              <p:cNvPr id="187461" name="AutoShape 69"/>
              <p:cNvSpPr>
                <a:spLocks noChangeArrowheads="1"/>
              </p:cNvSpPr>
              <p:nvPr/>
            </p:nvSpPr>
            <p:spPr bwMode="auto">
              <a:xfrm rot="19041348" flipH="1">
                <a:off x="775" y="430"/>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rgbClr val="336699"/>
                  </a:gs>
                  <a:gs pos="100000">
                    <a:schemeClr val="bg1"/>
                  </a:gs>
                </a:gsLst>
                <a:lin ang="2700000" scaled="1"/>
              </a:gradFill>
              <a:ln w="9525">
                <a:noFill/>
                <a:miter lim="800000"/>
                <a:headEnd/>
                <a:tailEnd/>
              </a:ln>
              <a:effectLst/>
            </p:spPr>
            <p:txBody>
              <a:bodyPr wrap="none" anchor="ctr"/>
              <a:lstStyle/>
              <a:p>
                <a:endParaRPr lang="en-US"/>
              </a:p>
            </p:txBody>
          </p:sp>
          <p:sp>
            <p:nvSpPr>
              <p:cNvPr id="187462" name="WordArt 70"/>
              <p:cNvSpPr>
                <a:spLocks noChangeArrowheads="1" noChangeShapeType="1" noTextEdit="1"/>
              </p:cNvSpPr>
              <p:nvPr/>
            </p:nvSpPr>
            <p:spPr bwMode="auto">
              <a:xfrm rot="3031664">
                <a:off x="2742" y="1265"/>
                <a:ext cx="1073" cy="341"/>
              </a:xfrm>
              <a:prstGeom prst="rect">
                <a:avLst/>
              </a:prstGeom>
            </p:spPr>
            <p:txBody>
              <a:bodyPr spcFirstLastPara="1" wrap="none" fromWordArt="1">
                <a:prstTxWarp prst="textArchUp">
                  <a:avLst>
                    <a:gd name="adj" fmla="val 11215773"/>
                  </a:avLst>
                </a:prstTxWarp>
              </a:bodyPr>
              <a:lstStyle/>
              <a:p>
                <a:pPr algn="ctr"/>
                <a:r>
                  <a:rPr lang="en-US" sz="3600" kern="10">
                    <a:ln w="9525">
                      <a:solidFill>
                        <a:srgbClr val="000000"/>
                      </a:solidFill>
                      <a:round/>
                      <a:headEnd/>
                      <a:tailEnd/>
                    </a:ln>
                    <a:latin typeface="Arial Black"/>
                  </a:rPr>
                  <a:t>Plan</a:t>
                </a:r>
              </a:p>
            </p:txBody>
          </p:sp>
          <p:sp>
            <p:nvSpPr>
              <p:cNvPr id="187463" name="WordArt 71"/>
              <p:cNvSpPr>
                <a:spLocks noChangeArrowheads="1" noChangeShapeType="1" noTextEdit="1"/>
              </p:cNvSpPr>
              <p:nvPr/>
            </p:nvSpPr>
            <p:spPr bwMode="auto">
              <a:xfrm rot="-2358859">
                <a:off x="2852" y="2916"/>
                <a:ext cx="592" cy="204"/>
              </a:xfrm>
              <a:prstGeom prst="rect">
                <a:avLst/>
              </a:prstGeom>
            </p:spPr>
            <p:txBody>
              <a:bodyPr spcFirstLastPara="1" wrap="none" fromWordArt="1">
                <a:prstTxWarp prst="textArchDown">
                  <a:avLst>
                    <a:gd name="adj" fmla="val 335135"/>
                  </a:avLst>
                </a:prstTxWarp>
              </a:bodyPr>
              <a:lstStyle/>
              <a:p>
                <a:pPr algn="ctr"/>
                <a:r>
                  <a:rPr lang="en-US" sz="3600" kern="10">
                    <a:ln w="9525">
                      <a:solidFill>
                        <a:srgbClr val="000000"/>
                      </a:solidFill>
                      <a:round/>
                      <a:headEnd/>
                      <a:tailEnd/>
                    </a:ln>
                    <a:latin typeface="Arial Black"/>
                  </a:rPr>
                  <a:t>Do</a:t>
                </a:r>
              </a:p>
            </p:txBody>
          </p:sp>
          <p:sp>
            <p:nvSpPr>
              <p:cNvPr id="187464" name="WordArt 72"/>
              <p:cNvSpPr>
                <a:spLocks noChangeArrowheads="1" noChangeShapeType="1" noTextEdit="1"/>
              </p:cNvSpPr>
              <p:nvPr/>
            </p:nvSpPr>
            <p:spPr bwMode="auto">
              <a:xfrm rot="2891630">
                <a:off x="1067" y="2528"/>
                <a:ext cx="1124" cy="477"/>
              </a:xfrm>
              <a:prstGeom prst="rect">
                <a:avLst/>
              </a:prstGeom>
            </p:spPr>
            <p:txBody>
              <a:bodyPr spcFirstLastPara="1" wrap="none" fromWordArt="1">
                <a:prstTxWarp prst="textArchDown">
                  <a:avLst>
                    <a:gd name="adj" fmla="val 21595738"/>
                  </a:avLst>
                </a:prstTxWarp>
              </a:bodyPr>
              <a:lstStyle/>
              <a:p>
                <a:pPr algn="ctr"/>
                <a:r>
                  <a:rPr lang="en-US" sz="3600" kern="10">
                    <a:ln w="9525">
                      <a:solidFill>
                        <a:srgbClr val="000000"/>
                      </a:solidFill>
                      <a:round/>
                      <a:headEnd/>
                      <a:tailEnd/>
                    </a:ln>
                    <a:latin typeface="Arial Black"/>
                  </a:rPr>
                  <a:t>Check</a:t>
                </a:r>
              </a:p>
            </p:txBody>
          </p:sp>
          <p:sp>
            <p:nvSpPr>
              <p:cNvPr id="187465" name="WordArt 73"/>
              <p:cNvSpPr>
                <a:spLocks noChangeArrowheads="1" noChangeShapeType="1" noTextEdit="1"/>
              </p:cNvSpPr>
              <p:nvPr/>
            </p:nvSpPr>
            <p:spPr bwMode="auto">
              <a:xfrm rot="-2572893">
                <a:off x="1108" y="982"/>
                <a:ext cx="1364" cy="614"/>
              </a:xfrm>
              <a:prstGeom prst="rect">
                <a:avLst/>
              </a:prstGeom>
            </p:spPr>
            <p:txBody>
              <a:bodyPr spcFirstLastPara="1" wrap="none" fromWordArt="1">
                <a:prstTxWarp prst="textArchUp">
                  <a:avLst>
                    <a:gd name="adj" fmla="val 10800000"/>
                  </a:avLst>
                </a:prstTxWarp>
              </a:bodyPr>
              <a:lstStyle/>
              <a:p>
                <a:pPr algn="ctr"/>
                <a:r>
                  <a:rPr lang="en-US" sz="3600" kern="10">
                    <a:ln w="9525">
                      <a:solidFill>
                        <a:srgbClr val="000000"/>
                      </a:solidFill>
                      <a:round/>
                      <a:headEnd/>
                      <a:tailEnd/>
                    </a:ln>
                    <a:latin typeface="Arial Black"/>
                  </a:rPr>
                  <a:t>Action</a:t>
                </a:r>
              </a:p>
            </p:txBody>
          </p:sp>
        </p:grpSp>
        <p:pic>
          <p:nvPicPr>
            <p:cNvPr id="187466" name="Picture 74" descr=" "/>
            <p:cNvPicPr>
              <a:picLocks noChangeAspect="1" noChangeArrowheads="1"/>
            </p:cNvPicPr>
            <p:nvPr/>
          </p:nvPicPr>
          <p:blipFill>
            <a:blip r:embed="rId3" cstate="print"/>
            <a:srcRect/>
            <a:stretch>
              <a:fillRect/>
            </a:stretch>
          </p:blipFill>
          <p:spPr bwMode="auto">
            <a:xfrm>
              <a:off x="2263" y="1630"/>
              <a:ext cx="1233" cy="1268"/>
            </a:xfrm>
            <a:prstGeom prst="rect">
              <a:avLst/>
            </a:prstGeom>
            <a:noFill/>
          </p:spPr>
        </p:pic>
      </p:grpSp>
      <p:pic>
        <p:nvPicPr>
          <p:cNvPr id="187469" name="Picture 77" descr="equalizer"/>
          <p:cNvPicPr>
            <a:picLocks noGrp="1" noChangeAspect="1" noChangeArrowheads="1" noCrop="1"/>
          </p:cNvPicPr>
          <p:nvPr>
            <p:ph sz="quarter" idx="1"/>
          </p:nvPr>
        </p:nvPicPr>
        <p:blipFill>
          <a:blip r:embed="rId4" cstate="print"/>
          <a:srcRect/>
          <a:stretch>
            <a:fillRect/>
          </a:stretch>
        </p:blipFill>
        <p:spPr bwMode="auto">
          <a:xfrm>
            <a:off x="8137525" y="620713"/>
            <a:ext cx="768350" cy="863600"/>
          </a:xfrm>
          <a:noFill/>
        </p:spPr>
      </p:pic>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zoom dir="in"/>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187456"/>
                                        </p:tgtEl>
                                        <p:attrNameLst>
                                          <p:attrName>style.visibility</p:attrName>
                                        </p:attrNameLst>
                                      </p:cBhvr>
                                      <p:to>
                                        <p:strVal val="visible"/>
                                      </p:to>
                                    </p:set>
                                    <p:animEffect transition="in" filter="box(out)">
                                      <p:cBhvr>
                                        <p:cTn id="7" dur="2000"/>
                                        <p:tgtEl>
                                          <p:spTgt spid="187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tile tx="0" ty="0" sx="100000" sy="100000" flip="none" algn="tl"/>
        </a:blipFill>
        <a:effectLst/>
      </p:bgPr>
    </p:bg>
    <p:spTree>
      <p:nvGrpSpPr>
        <p:cNvPr id="1" name=""/>
        <p:cNvGrpSpPr/>
        <p:nvPr/>
      </p:nvGrpSpPr>
      <p:grpSpPr>
        <a:xfrm>
          <a:off x="0" y="0"/>
          <a:ext cx="0" cy="0"/>
          <a:chOff x="0" y="0"/>
          <a:chExt cx="0" cy="0"/>
        </a:xfrm>
      </p:grpSpPr>
      <p:sp>
        <p:nvSpPr>
          <p:cNvPr id="20" name="Slide Number Placeholder 3"/>
          <p:cNvSpPr>
            <a:spLocks noGrp="1"/>
          </p:cNvSpPr>
          <p:nvPr>
            <p:ph type="sldNum" sz="quarter" idx="11"/>
          </p:nvPr>
        </p:nvSpPr>
        <p:spPr/>
        <p:txBody>
          <a:bodyPr/>
          <a:lstStyle/>
          <a:p>
            <a:fld id="{1A8270CD-307F-4CD0-A668-714C54933267}" type="slidenum">
              <a:rPr lang="en-US"/>
              <a:pPr/>
              <a:t>17</a:t>
            </a:fld>
            <a:endParaRPr lang="en-US"/>
          </a:p>
        </p:txBody>
      </p:sp>
      <p:sp>
        <p:nvSpPr>
          <p:cNvPr id="203794" name="WordArt 18"/>
          <p:cNvSpPr>
            <a:spLocks noChangeArrowheads="1" noChangeShapeType="1" noTextEdit="1"/>
          </p:cNvSpPr>
          <p:nvPr/>
        </p:nvSpPr>
        <p:spPr bwMode="auto">
          <a:xfrm>
            <a:off x="827088" y="692150"/>
            <a:ext cx="4968875" cy="2889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FFCC00"/>
                </a:solidFill>
                <a:effectLst>
                  <a:outerShdw dist="35921" dir="2700000" algn="ctr" rotWithShape="0">
                    <a:srgbClr val="808080">
                      <a:alpha val="80000"/>
                    </a:srgbClr>
                  </a:outerShdw>
                </a:effectLst>
                <a:latin typeface="Arial Black"/>
              </a:rPr>
              <a:t>3. Emergency Response Evaluation</a:t>
            </a:r>
          </a:p>
        </p:txBody>
      </p:sp>
      <p:sp>
        <p:nvSpPr>
          <p:cNvPr id="203798" name="WordArt 22"/>
          <p:cNvSpPr>
            <a:spLocks noChangeArrowheads="1" noChangeShapeType="1" noTextEdit="1"/>
          </p:cNvSpPr>
          <p:nvPr/>
        </p:nvSpPr>
        <p:spPr bwMode="auto">
          <a:xfrm>
            <a:off x="827088" y="4076700"/>
            <a:ext cx="4249737" cy="2889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FFCC00"/>
                </a:solidFill>
                <a:effectLst>
                  <a:outerShdw dist="35921" dir="2700000" algn="ctr" rotWithShape="0">
                    <a:srgbClr val="808080">
                      <a:alpha val="80000"/>
                    </a:srgbClr>
                  </a:outerShdw>
                </a:effectLst>
                <a:latin typeface="Arial Black"/>
              </a:rPr>
              <a:t>4. Emergency Response Review</a:t>
            </a:r>
          </a:p>
        </p:txBody>
      </p:sp>
      <p:sp>
        <p:nvSpPr>
          <p:cNvPr id="203799" name="WordArt 23"/>
          <p:cNvSpPr>
            <a:spLocks noChangeArrowheads="1" noChangeShapeType="1" noTextEdit="1"/>
          </p:cNvSpPr>
          <p:nvPr/>
        </p:nvSpPr>
        <p:spPr bwMode="auto">
          <a:xfrm>
            <a:off x="1549400" y="5948363"/>
            <a:ext cx="6335713" cy="288925"/>
          </a:xfrm>
          <a:prstGeom prst="rect">
            <a:avLst/>
          </a:prstGeom>
        </p:spPr>
        <p:txBody>
          <a:bodyPr wrap="none" fromWordArt="1">
            <a:prstTxWarp prst="textFadeUp">
              <a:avLst>
                <a:gd name="adj" fmla="val 9991"/>
              </a:avLst>
            </a:prstTxWarp>
          </a:bodyPr>
          <a:lstStyle/>
          <a:p>
            <a:pPr algn="ctr"/>
            <a:r>
              <a:rPr lang="en-US" sz="3600" kern="10">
                <a:ln w="12700">
                  <a:noFill/>
                  <a:round/>
                  <a:headEnd/>
                  <a:tailEnd/>
                </a:ln>
                <a:gradFill rotWithShape="1">
                  <a:gsLst>
                    <a:gs pos="0">
                      <a:srgbClr val="FFCC00"/>
                    </a:gs>
                    <a:gs pos="100000">
                      <a:srgbClr val="666633"/>
                    </a:gs>
                  </a:gsLst>
                  <a:lin ang="5400000" scaled="1"/>
                </a:gradFill>
                <a:effectLst>
                  <a:outerShdw dist="35921" dir="2700000" sy="50000" rotWithShape="0">
                    <a:srgbClr val="875B0D">
                      <a:alpha val="70000"/>
                    </a:srgbClr>
                  </a:outerShdw>
                </a:effectLst>
                <a:latin typeface="Arial Black"/>
              </a:rPr>
              <a:t>EMERGENCY RESPONSE MANAGEMENT</a:t>
            </a:r>
          </a:p>
        </p:txBody>
      </p:sp>
      <p:grpSp>
        <p:nvGrpSpPr>
          <p:cNvPr id="203818" name="Group 42"/>
          <p:cNvGrpSpPr>
            <a:grpSpLocks/>
          </p:cNvGrpSpPr>
          <p:nvPr/>
        </p:nvGrpSpPr>
        <p:grpSpPr bwMode="auto">
          <a:xfrm>
            <a:off x="7092950" y="908050"/>
            <a:ext cx="1873250" cy="2016125"/>
            <a:chOff x="1851" y="1223"/>
            <a:chExt cx="2109" cy="2148"/>
          </a:xfrm>
        </p:grpSpPr>
        <p:grpSp>
          <p:nvGrpSpPr>
            <p:cNvPr id="203819" name="Group 43"/>
            <p:cNvGrpSpPr>
              <a:grpSpLocks/>
            </p:cNvGrpSpPr>
            <p:nvPr/>
          </p:nvGrpSpPr>
          <p:grpSpPr bwMode="auto">
            <a:xfrm>
              <a:off x="1851" y="1223"/>
              <a:ext cx="2109" cy="2148"/>
              <a:chOff x="775" y="372"/>
              <a:chExt cx="3339" cy="3378"/>
            </a:xfrm>
          </p:grpSpPr>
          <p:sp>
            <p:nvSpPr>
              <p:cNvPr id="203820" name="AutoShape 44"/>
              <p:cNvSpPr>
                <a:spLocks noChangeArrowheads="1"/>
              </p:cNvSpPr>
              <p:nvPr/>
            </p:nvSpPr>
            <p:spPr bwMode="auto">
              <a:xfrm rot="-12792773">
                <a:off x="933" y="704"/>
                <a:ext cx="3181" cy="2912"/>
              </a:xfrm>
              <a:custGeom>
                <a:avLst/>
                <a:gdLst>
                  <a:gd name="G0" fmla="+- 5784 0 0"/>
                  <a:gd name="G1" fmla="+- -8490148 0 0"/>
                  <a:gd name="G2" fmla="+- 0 0 -8490148"/>
                  <a:gd name="T0" fmla="*/ 0 256 1"/>
                  <a:gd name="T1" fmla="*/ 180 256 1"/>
                  <a:gd name="G3" fmla="+- -8490148 T0 T1"/>
                  <a:gd name="T2" fmla="*/ 0 256 1"/>
                  <a:gd name="T3" fmla="*/ 90 256 1"/>
                  <a:gd name="G4" fmla="+- -8490148 T2 T3"/>
                  <a:gd name="G5" fmla="*/ G4 2 1"/>
                  <a:gd name="T4" fmla="*/ 90 256 1"/>
                  <a:gd name="T5" fmla="*/ 0 256 1"/>
                  <a:gd name="G6" fmla="+- -8490148 T4 T5"/>
                  <a:gd name="G7" fmla="*/ G6 2 1"/>
                  <a:gd name="G8" fmla="abs -849014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84"/>
                  <a:gd name="G18" fmla="*/ 5784 1 2"/>
                  <a:gd name="G19" fmla="+- G18 5400 0"/>
                  <a:gd name="G20" fmla="cos G19 -8490148"/>
                  <a:gd name="G21" fmla="sin G19 -8490148"/>
                  <a:gd name="G22" fmla="+- G20 10800 0"/>
                  <a:gd name="G23" fmla="+- G21 10800 0"/>
                  <a:gd name="G24" fmla="+- 10800 0 G20"/>
                  <a:gd name="G25" fmla="+- 5784 10800 0"/>
                  <a:gd name="G26" fmla="?: G9 G17 G25"/>
                  <a:gd name="G27" fmla="?: G9 0 21600"/>
                  <a:gd name="G28" fmla="cos 10800 -8490148"/>
                  <a:gd name="G29" fmla="sin 10800 -8490148"/>
                  <a:gd name="G30" fmla="sin 5784 -8490148"/>
                  <a:gd name="G31" fmla="+- G28 10800 0"/>
                  <a:gd name="G32" fmla="+- G29 10800 0"/>
                  <a:gd name="G33" fmla="+- G30 10800 0"/>
                  <a:gd name="G34" fmla="?: G4 0 G31"/>
                  <a:gd name="G35" fmla="?: -8490148 G34 0"/>
                  <a:gd name="G36" fmla="?: G6 G35 G31"/>
                  <a:gd name="G37" fmla="+- 21600 0 G36"/>
                  <a:gd name="G38" fmla="?: G4 0 G33"/>
                  <a:gd name="G39" fmla="?: -8490148 G38 G32"/>
                  <a:gd name="G40" fmla="?: G6 G39 0"/>
                  <a:gd name="G41" fmla="?: G4 G32 21600"/>
                  <a:gd name="G42" fmla="?: G6 G41 G33"/>
                  <a:gd name="T12" fmla="*/ 10800 w 21600"/>
                  <a:gd name="T13" fmla="*/ 0 h 21600"/>
                  <a:gd name="T14" fmla="*/ 5520 w 21600"/>
                  <a:gd name="T15" fmla="*/ 4406 h 21600"/>
                  <a:gd name="T16" fmla="*/ 10800 w 21600"/>
                  <a:gd name="T17" fmla="*/ 5016 h 21600"/>
                  <a:gd name="T18" fmla="*/ 16080 w 21600"/>
                  <a:gd name="T19" fmla="*/ 44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117" y="6340"/>
                    </a:moveTo>
                    <a:cubicBezTo>
                      <a:pt x="8153" y="5484"/>
                      <a:pt x="9455" y="5015"/>
                      <a:pt x="10800" y="5016"/>
                    </a:cubicBezTo>
                    <a:cubicBezTo>
                      <a:pt x="12144" y="5016"/>
                      <a:pt x="13446" y="5484"/>
                      <a:pt x="14482" y="6340"/>
                    </a:cubicBezTo>
                    <a:lnTo>
                      <a:pt x="17676" y="2472"/>
                    </a:lnTo>
                    <a:cubicBezTo>
                      <a:pt x="15741" y="874"/>
                      <a:pt x="13309" y="-1"/>
                      <a:pt x="10799" y="0"/>
                    </a:cubicBezTo>
                    <a:cubicBezTo>
                      <a:pt x="8290" y="0"/>
                      <a:pt x="5858" y="874"/>
                      <a:pt x="3923" y="2472"/>
                    </a:cubicBezTo>
                    <a:close/>
                  </a:path>
                </a:pathLst>
              </a:custGeom>
              <a:gradFill rotWithShape="0">
                <a:gsLst>
                  <a:gs pos="0">
                    <a:schemeClr val="bg1"/>
                  </a:gs>
                  <a:gs pos="100000">
                    <a:schemeClr val="accent2"/>
                  </a:gs>
                </a:gsLst>
                <a:lin ang="2700000" scaled="1"/>
              </a:gradFill>
              <a:ln w="9525">
                <a:noFill/>
                <a:miter lim="800000"/>
                <a:headEnd/>
                <a:tailEnd/>
              </a:ln>
              <a:effectLst/>
            </p:spPr>
            <p:txBody>
              <a:bodyPr wrap="none" anchor="ctr"/>
              <a:lstStyle/>
              <a:p>
                <a:endParaRPr lang="en-US"/>
              </a:p>
            </p:txBody>
          </p:sp>
          <p:sp>
            <p:nvSpPr>
              <p:cNvPr id="203821" name="AutoShape 45"/>
              <p:cNvSpPr>
                <a:spLocks noChangeArrowheads="1"/>
              </p:cNvSpPr>
              <p:nvPr/>
            </p:nvSpPr>
            <p:spPr bwMode="auto">
              <a:xfrm rot="3287216">
                <a:off x="883" y="451"/>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chemeClr val="bg1"/>
                  </a:gs>
                  <a:gs pos="100000">
                    <a:schemeClr val="accent1"/>
                  </a:gs>
                </a:gsLst>
                <a:lin ang="18900000" scaled="1"/>
              </a:gradFill>
              <a:ln w="9525">
                <a:noFill/>
                <a:miter lim="800000"/>
                <a:headEnd/>
                <a:tailEnd/>
              </a:ln>
              <a:effectLst/>
            </p:spPr>
            <p:txBody>
              <a:bodyPr wrap="none" anchor="ctr"/>
              <a:lstStyle/>
              <a:p>
                <a:endParaRPr lang="en-US"/>
              </a:p>
            </p:txBody>
          </p:sp>
          <p:sp>
            <p:nvSpPr>
              <p:cNvPr id="203822" name="AutoShape 46"/>
              <p:cNvSpPr>
                <a:spLocks noChangeArrowheads="1"/>
              </p:cNvSpPr>
              <p:nvPr/>
            </p:nvSpPr>
            <p:spPr bwMode="auto">
              <a:xfrm rot="13709326" flipH="1">
                <a:off x="727" y="704"/>
                <a:ext cx="3181" cy="2912"/>
              </a:xfrm>
              <a:custGeom>
                <a:avLst/>
                <a:gdLst>
                  <a:gd name="G0" fmla="+- 5949 0 0"/>
                  <a:gd name="G1" fmla="+- -8566823 0 0"/>
                  <a:gd name="G2" fmla="+- 0 0 -8566823"/>
                  <a:gd name="T0" fmla="*/ 0 256 1"/>
                  <a:gd name="T1" fmla="*/ 180 256 1"/>
                  <a:gd name="G3" fmla="+- -8566823 T0 T1"/>
                  <a:gd name="T2" fmla="*/ 0 256 1"/>
                  <a:gd name="T3" fmla="*/ 90 256 1"/>
                  <a:gd name="G4" fmla="+- -8566823 T2 T3"/>
                  <a:gd name="G5" fmla="*/ G4 2 1"/>
                  <a:gd name="T4" fmla="*/ 90 256 1"/>
                  <a:gd name="T5" fmla="*/ 0 256 1"/>
                  <a:gd name="G6" fmla="+- -8566823 T4 T5"/>
                  <a:gd name="G7" fmla="*/ G6 2 1"/>
                  <a:gd name="G8" fmla="abs -85668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949"/>
                  <a:gd name="G18" fmla="*/ 5949 1 2"/>
                  <a:gd name="G19" fmla="+- G18 5400 0"/>
                  <a:gd name="G20" fmla="cos G19 -8566823"/>
                  <a:gd name="G21" fmla="sin G19 -8566823"/>
                  <a:gd name="G22" fmla="+- G20 10800 0"/>
                  <a:gd name="G23" fmla="+- G21 10800 0"/>
                  <a:gd name="G24" fmla="+- 10800 0 G20"/>
                  <a:gd name="G25" fmla="+- 5949 10800 0"/>
                  <a:gd name="G26" fmla="?: G9 G17 G25"/>
                  <a:gd name="G27" fmla="?: G9 0 21600"/>
                  <a:gd name="G28" fmla="cos 10800 -8566823"/>
                  <a:gd name="G29" fmla="sin 10800 -8566823"/>
                  <a:gd name="G30" fmla="sin 5949 -8566823"/>
                  <a:gd name="G31" fmla="+- G28 10800 0"/>
                  <a:gd name="G32" fmla="+- G29 10800 0"/>
                  <a:gd name="G33" fmla="+- G30 10800 0"/>
                  <a:gd name="G34" fmla="?: G4 0 G31"/>
                  <a:gd name="G35" fmla="?: -8566823 G34 0"/>
                  <a:gd name="G36" fmla="?: G6 G35 G31"/>
                  <a:gd name="G37" fmla="+- 21600 0 G36"/>
                  <a:gd name="G38" fmla="?: G4 0 G33"/>
                  <a:gd name="G39" fmla="?: -8566823 G38 G32"/>
                  <a:gd name="G40" fmla="?: G6 G39 0"/>
                  <a:gd name="G41" fmla="?: G4 G32 21600"/>
                  <a:gd name="G42" fmla="?: G6 G41 G33"/>
                  <a:gd name="T12" fmla="*/ 10800 w 21600"/>
                  <a:gd name="T13" fmla="*/ 0 h 21600"/>
                  <a:gd name="T14" fmla="*/ 5336 w 21600"/>
                  <a:gd name="T15" fmla="*/ 4452 h 21600"/>
                  <a:gd name="T16" fmla="*/ 10800 w 21600"/>
                  <a:gd name="T17" fmla="*/ 4851 h 21600"/>
                  <a:gd name="T18" fmla="*/ 16264 w 21600"/>
                  <a:gd name="T19" fmla="*/ 44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919" y="6291"/>
                    </a:moveTo>
                    <a:cubicBezTo>
                      <a:pt x="7998" y="5362"/>
                      <a:pt x="9375" y="4850"/>
                      <a:pt x="10800" y="4851"/>
                    </a:cubicBezTo>
                    <a:cubicBezTo>
                      <a:pt x="12224" y="4851"/>
                      <a:pt x="13601" y="5362"/>
                      <a:pt x="14680" y="6291"/>
                    </a:cubicBezTo>
                    <a:lnTo>
                      <a:pt x="17845" y="2614"/>
                    </a:lnTo>
                    <a:cubicBezTo>
                      <a:pt x="15885" y="927"/>
                      <a:pt x="13385" y="-1"/>
                      <a:pt x="10799" y="0"/>
                    </a:cubicBezTo>
                    <a:cubicBezTo>
                      <a:pt x="8214" y="0"/>
                      <a:pt x="5714" y="927"/>
                      <a:pt x="3754" y="2614"/>
                    </a:cubicBezTo>
                    <a:close/>
                  </a:path>
                </a:pathLst>
              </a:custGeom>
              <a:gradFill rotWithShape="0">
                <a:gsLst>
                  <a:gs pos="0">
                    <a:srgbClr val="FF6699"/>
                  </a:gs>
                  <a:gs pos="100000">
                    <a:schemeClr val="bg1"/>
                  </a:gs>
                </a:gsLst>
                <a:lin ang="18900000" scaled="1"/>
              </a:gradFill>
              <a:ln w="9525">
                <a:noFill/>
                <a:miter lim="800000"/>
                <a:headEnd/>
                <a:tailEnd/>
              </a:ln>
              <a:effectLst/>
            </p:spPr>
            <p:txBody>
              <a:bodyPr wrap="none" anchor="ctr"/>
              <a:lstStyle/>
              <a:p>
                <a:endParaRPr lang="en-US"/>
              </a:p>
            </p:txBody>
          </p:sp>
          <p:sp>
            <p:nvSpPr>
              <p:cNvPr id="203823" name="AutoShape 47"/>
              <p:cNvSpPr>
                <a:spLocks noChangeArrowheads="1"/>
              </p:cNvSpPr>
              <p:nvPr/>
            </p:nvSpPr>
            <p:spPr bwMode="auto">
              <a:xfrm rot="19041348" flipH="1">
                <a:off x="775" y="430"/>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rgbClr val="336699"/>
                  </a:gs>
                  <a:gs pos="100000">
                    <a:schemeClr val="bg1"/>
                  </a:gs>
                </a:gsLst>
                <a:lin ang="2700000" scaled="1"/>
              </a:gradFill>
              <a:ln w="9525">
                <a:noFill/>
                <a:miter lim="800000"/>
                <a:headEnd/>
                <a:tailEnd/>
              </a:ln>
              <a:effectLst/>
            </p:spPr>
            <p:txBody>
              <a:bodyPr wrap="none" anchor="ctr"/>
              <a:lstStyle/>
              <a:p>
                <a:endParaRPr lang="en-US"/>
              </a:p>
            </p:txBody>
          </p:sp>
          <p:sp>
            <p:nvSpPr>
              <p:cNvPr id="203824" name="WordArt 48"/>
              <p:cNvSpPr>
                <a:spLocks noChangeArrowheads="1" noChangeShapeType="1" noTextEdit="1"/>
              </p:cNvSpPr>
              <p:nvPr/>
            </p:nvSpPr>
            <p:spPr bwMode="auto">
              <a:xfrm rot="3031664">
                <a:off x="2742" y="1265"/>
                <a:ext cx="1073" cy="341"/>
              </a:xfrm>
              <a:prstGeom prst="rect">
                <a:avLst/>
              </a:prstGeom>
            </p:spPr>
            <p:txBody>
              <a:bodyPr spcFirstLastPara="1" wrap="none" fromWordArt="1">
                <a:prstTxWarp prst="textArchUp">
                  <a:avLst>
                    <a:gd name="adj" fmla="val 11215773"/>
                  </a:avLst>
                </a:prstTxWarp>
              </a:bodyPr>
              <a:lstStyle/>
              <a:p>
                <a:pPr algn="ctr"/>
                <a:r>
                  <a:rPr lang="en-US" sz="3600" kern="10">
                    <a:ln w="9525">
                      <a:solidFill>
                        <a:srgbClr val="000000"/>
                      </a:solidFill>
                      <a:round/>
                      <a:headEnd/>
                      <a:tailEnd/>
                    </a:ln>
                    <a:solidFill>
                      <a:srgbClr val="000000"/>
                    </a:solidFill>
                    <a:latin typeface="Arial Black"/>
                  </a:rPr>
                  <a:t>Plan</a:t>
                </a:r>
              </a:p>
            </p:txBody>
          </p:sp>
          <p:sp>
            <p:nvSpPr>
              <p:cNvPr id="203825" name="WordArt 49"/>
              <p:cNvSpPr>
                <a:spLocks noChangeArrowheads="1" noChangeShapeType="1" noTextEdit="1"/>
              </p:cNvSpPr>
              <p:nvPr/>
            </p:nvSpPr>
            <p:spPr bwMode="auto">
              <a:xfrm rot="-2358859">
                <a:off x="2852" y="2916"/>
                <a:ext cx="592" cy="204"/>
              </a:xfrm>
              <a:prstGeom prst="rect">
                <a:avLst/>
              </a:prstGeom>
            </p:spPr>
            <p:txBody>
              <a:bodyPr spcFirstLastPara="1" wrap="none" fromWordArt="1">
                <a:prstTxWarp prst="textArchDown">
                  <a:avLst>
                    <a:gd name="adj" fmla="val 335135"/>
                  </a:avLst>
                </a:prstTxWarp>
              </a:bodyPr>
              <a:lstStyle/>
              <a:p>
                <a:pPr algn="ctr"/>
                <a:r>
                  <a:rPr lang="en-US" sz="3600" kern="10">
                    <a:ln w="9525">
                      <a:solidFill>
                        <a:srgbClr val="000000"/>
                      </a:solidFill>
                      <a:round/>
                      <a:headEnd/>
                      <a:tailEnd/>
                    </a:ln>
                    <a:solidFill>
                      <a:srgbClr val="000000"/>
                    </a:solidFill>
                    <a:latin typeface="Arial Black"/>
                  </a:rPr>
                  <a:t>Do</a:t>
                </a:r>
              </a:p>
            </p:txBody>
          </p:sp>
          <p:sp>
            <p:nvSpPr>
              <p:cNvPr id="203826" name="WordArt 50"/>
              <p:cNvSpPr>
                <a:spLocks noChangeArrowheads="1" noChangeShapeType="1" noTextEdit="1"/>
              </p:cNvSpPr>
              <p:nvPr/>
            </p:nvSpPr>
            <p:spPr bwMode="auto">
              <a:xfrm rot="2891630">
                <a:off x="1067" y="2528"/>
                <a:ext cx="1124" cy="477"/>
              </a:xfrm>
              <a:prstGeom prst="rect">
                <a:avLst/>
              </a:prstGeom>
            </p:spPr>
            <p:txBody>
              <a:bodyPr spcFirstLastPara="1" wrap="none" fromWordArt="1">
                <a:prstTxWarp prst="textArchDown">
                  <a:avLst>
                    <a:gd name="adj" fmla="val 21595738"/>
                  </a:avLst>
                </a:prstTxWarp>
              </a:bodyPr>
              <a:lstStyle/>
              <a:p>
                <a:pPr algn="ctr"/>
                <a:r>
                  <a:rPr lang="en-US" sz="3600" kern="10">
                    <a:ln w="9525">
                      <a:solidFill>
                        <a:srgbClr val="000000"/>
                      </a:solidFill>
                      <a:round/>
                      <a:headEnd/>
                      <a:tailEnd/>
                    </a:ln>
                    <a:solidFill>
                      <a:srgbClr val="000000"/>
                    </a:solidFill>
                    <a:latin typeface="Arial Black"/>
                  </a:rPr>
                  <a:t>Check</a:t>
                </a:r>
              </a:p>
            </p:txBody>
          </p:sp>
          <p:sp>
            <p:nvSpPr>
              <p:cNvPr id="203827" name="WordArt 51"/>
              <p:cNvSpPr>
                <a:spLocks noChangeArrowheads="1" noChangeShapeType="1" noTextEdit="1"/>
              </p:cNvSpPr>
              <p:nvPr/>
            </p:nvSpPr>
            <p:spPr bwMode="auto">
              <a:xfrm rot="-2572893">
                <a:off x="1108" y="982"/>
                <a:ext cx="1364" cy="614"/>
              </a:xfrm>
              <a:prstGeom prst="rect">
                <a:avLst/>
              </a:prstGeom>
            </p:spPr>
            <p:txBody>
              <a:bodyPr spcFirstLastPara="1" wrap="none" fromWordArt="1">
                <a:prstTxWarp prst="textArchUp">
                  <a:avLst>
                    <a:gd name="adj" fmla="val 10800000"/>
                  </a:avLst>
                </a:prstTxWarp>
              </a:bodyPr>
              <a:lstStyle/>
              <a:p>
                <a:pPr algn="ctr"/>
                <a:r>
                  <a:rPr lang="en-US" sz="3600" kern="10">
                    <a:ln w="9525">
                      <a:solidFill>
                        <a:srgbClr val="000000"/>
                      </a:solidFill>
                      <a:round/>
                      <a:headEnd/>
                      <a:tailEnd/>
                    </a:ln>
                    <a:solidFill>
                      <a:srgbClr val="000000"/>
                    </a:solidFill>
                    <a:latin typeface="Arial Black"/>
                  </a:rPr>
                  <a:t>Action</a:t>
                </a:r>
              </a:p>
            </p:txBody>
          </p:sp>
        </p:grpSp>
        <p:pic>
          <p:nvPicPr>
            <p:cNvPr id="203828" name="Picture 52" descr=" "/>
            <p:cNvPicPr>
              <a:picLocks noChangeAspect="1" noChangeArrowheads="1"/>
            </p:cNvPicPr>
            <p:nvPr/>
          </p:nvPicPr>
          <p:blipFill>
            <a:blip r:embed="rId4" cstate="print"/>
            <a:srcRect/>
            <a:stretch>
              <a:fillRect/>
            </a:stretch>
          </p:blipFill>
          <p:spPr bwMode="auto">
            <a:xfrm>
              <a:off x="2263" y="1630"/>
              <a:ext cx="1233" cy="1268"/>
            </a:xfrm>
            <a:prstGeom prst="rect">
              <a:avLst/>
            </a:prstGeom>
            <a:noFill/>
          </p:spPr>
        </p:pic>
      </p:grpSp>
      <p:sp>
        <p:nvSpPr>
          <p:cNvPr id="203836" name="Text Box 60"/>
          <p:cNvSpPr txBox="1">
            <a:spLocks noChangeArrowheads="1"/>
          </p:cNvSpPr>
          <p:nvPr/>
        </p:nvSpPr>
        <p:spPr bwMode="auto">
          <a:xfrm>
            <a:off x="1331913" y="1182688"/>
            <a:ext cx="7812087" cy="2354262"/>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b="1" dirty="0">
                <a:latin typeface="Imprint MT Shadow" pitchFamily="82" charset="0"/>
              </a:rPr>
              <a:t>3.1. </a:t>
            </a:r>
            <a:r>
              <a:rPr lang="en-US" b="1" dirty="0" err="1">
                <a:latin typeface="Imprint MT Shadow" pitchFamily="82" charset="0"/>
              </a:rPr>
              <a:t>Inspeksi</a:t>
            </a:r>
            <a:r>
              <a:rPr lang="en-US" b="1" dirty="0">
                <a:latin typeface="Imprint MT Shadow" pitchFamily="82" charset="0"/>
              </a:rPr>
              <a:t> </a:t>
            </a:r>
            <a:r>
              <a:rPr lang="en-US" b="1" dirty="0" err="1">
                <a:latin typeface="Imprint MT Shadow" pitchFamily="82" charset="0"/>
              </a:rPr>
              <a:t>Fasilitas</a:t>
            </a:r>
            <a:r>
              <a:rPr lang="en-US" b="1" dirty="0">
                <a:latin typeface="Imprint MT Shadow" pitchFamily="82" charset="0"/>
              </a:rPr>
              <a:t> </a:t>
            </a:r>
            <a:r>
              <a:rPr lang="en-US" b="1" dirty="0" err="1">
                <a:latin typeface="Imprint MT Shadow" pitchFamily="82" charset="0"/>
              </a:rPr>
              <a:t>Tanggap</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a:p>
            <a:pPr marL="342900" indent="-342900">
              <a:spcBef>
                <a:spcPct val="50000"/>
              </a:spcBef>
            </a:pPr>
            <a:r>
              <a:rPr lang="en-US" b="1" dirty="0">
                <a:latin typeface="Imprint MT Shadow" pitchFamily="82" charset="0"/>
              </a:rPr>
              <a:t>3.2. Emergency Simulation Drills</a:t>
            </a:r>
          </a:p>
          <a:p>
            <a:pPr marL="342900" indent="-342900">
              <a:spcBef>
                <a:spcPct val="50000"/>
              </a:spcBef>
            </a:pPr>
            <a:r>
              <a:rPr lang="en-US" b="1" dirty="0">
                <a:latin typeface="Imprint MT Shadow" pitchFamily="82" charset="0"/>
              </a:rPr>
              <a:t>3.3. </a:t>
            </a:r>
            <a:r>
              <a:rPr lang="en-US" b="1" dirty="0" err="1">
                <a:latin typeface="Imprint MT Shadow" pitchFamily="82" charset="0"/>
              </a:rPr>
              <a:t>Analisa</a:t>
            </a:r>
            <a:r>
              <a:rPr lang="en-US" b="1" dirty="0">
                <a:latin typeface="Imprint MT Shadow" pitchFamily="82" charset="0"/>
              </a:rPr>
              <a:t> </a:t>
            </a:r>
            <a:r>
              <a:rPr lang="en-US" b="1" dirty="0" err="1">
                <a:latin typeface="Imprint MT Shadow" pitchFamily="82" charset="0"/>
              </a:rPr>
              <a:t>Kerusakan</a:t>
            </a:r>
            <a:r>
              <a:rPr lang="en-US" b="1" dirty="0">
                <a:latin typeface="Imprint MT Shadow" pitchFamily="82" charset="0"/>
              </a:rPr>
              <a:t> &amp; </a:t>
            </a:r>
            <a:r>
              <a:rPr lang="en-US" b="1" dirty="0" err="1">
                <a:latin typeface="Imprint MT Shadow" pitchFamily="82" charset="0"/>
              </a:rPr>
              <a:t>Ketidaksesuaian</a:t>
            </a:r>
            <a:endParaRPr lang="en-US" b="1" dirty="0">
              <a:latin typeface="Imprint MT Shadow" pitchFamily="82" charset="0"/>
            </a:endParaRPr>
          </a:p>
          <a:p>
            <a:pPr marL="342900" indent="-342900">
              <a:spcBef>
                <a:spcPct val="50000"/>
              </a:spcBef>
            </a:pPr>
            <a:r>
              <a:rPr lang="en-US" b="1" dirty="0">
                <a:latin typeface="Imprint MT Shadow" pitchFamily="82" charset="0"/>
              </a:rPr>
              <a:t>3.4. </a:t>
            </a:r>
            <a:r>
              <a:rPr lang="en-US" b="1" dirty="0" err="1">
                <a:latin typeface="Imprint MT Shadow" pitchFamily="82" charset="0"/>
              </a:rPr>
              <a:t>Investigasi</a:t>
            </a:r>
            <a:r>
              <a:rPr lang="en-US" b="1" dirty="0">
                <a:latin typeface="Imprint MT Shadow" pitchFamily="82" charset="0"/>
              </a:rPr>
              <a:t> </a:t>
            </a:r>
            <a:r>
              <a:rPr lang="en-US" b="1" dirty="0" err="1">
                <a:latin typeface="Imprint MT Shadow" pitchFamily="82" charset="0"/>
              </a:rPr>
              <a:t>Kejadian</a:t>
            </a:r>
            <a:r>
              <a:rPr lang="en-US" b="1" dirty="0">
                <a:latin typeface="Imprint MT Shadow" pitchFamily="82" charset="0"/>
              </a:rPr>
              <a:t> &amp; </a:t>
            </a:r>
            <a:r>
              <a:rPr lang="en-US" b="1" dirty="0" err="1">
                <a:latin typeface="Imprint MT Shadow" pitchFamily="82" charset="0"/>
              </a:rPr>
              <a:t>Kecelakaan</a:t>
            </a:r>
            <a:endParaRPr lang="en-US" b="1" dirty="0">
              <a:latin typeface="Imprint MT Shadow" pitchFamily="82" charset="0"/>
            </a:endParaRPr>
          </a:p>
          <a:p>
            <a:pPr marL="342900" indent="-342900">
              <a:spcBef>
                <a:spcPct val="50000"/>
              </a:spcBef>
            </a:pPr>
            <a:r>
              <a:rPr lang="en-US" b="1" dirty="0">
                <a:latin typeface="Imprint MT Shadow" pitchFamily="82" charset="0"/>
              </a:rPr>
              <a:t>3.5. </a:t>
            </a:r>
            <a:r>
              <a:rPr lang="en-US" b="1" dirty="0" err="1">
                <a:latin typeface="Imprint MT Shadow" pitchFamily="82" charset="0"/>
              </a:rPr>
              <a:t>Pengendalian</a:t>
            </a:r>
            <a:r>
              <a:rPr lang="en-US" b="1" dirty="0">
                <a:latin typeface="Imprint MT Shadow" pitchFamily="82" charset="0"/>
              </a:rPr>
              <a:t> Record</a:t>
            </a:r>
          </a:p>
          <a:p>
            <a:pPr marL="342900" indent="-342900">
              <a:spcBef>
                <a:spcPct val="50000"/>
              </a:spcBef>
            </a:pPr>
            <a:r>
              <a:rPr lang="en-US" b="1" dirty="0">
                <a:latin typeface="Imprint MT Shadow" pitchFamily="82" charset="0"/>
              </a:rPr>
              <a:t>3.6. Audit </a:t>
            </a:r>
            <a:r>
              <a:rPr lang="en-US" b="1" dirty="0" err="1">
                <a:latin typeface="Imprint MT Shadow" pitchFamily="82" charset="0"/>
              </a:rPr>
              <a:t>Sistem</a:t>
            </a:r>
            <a:r>
              <a:rPr lang="en-US" b="1" dirty="0">
                <a:latin typeface="Imprint MT Shadow" pitchFamily="82" charset="0"/>
              </a:rPr>
              <a:t> </a:t>
            </a:r>
            <a:r>
              <a:rPr lang="en-US" b="1" dirty="0" err="1">
                <a:latin typeface="Imprint MT Shadow" pitchFamily="82" charset="0"/>
              </a:rPr>
              <a:t>Tanggap</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p:txBody>
      </p:sp>
      <p:sp>
        <p:nvSpPr>
          <p:cNvPr id="203837" name="Text Box 61"/>
          <p:cNvSpPr txBox="1">
            <a:spLocks noChangeArrowheads="1"/>
          </p:cNvSpPr>
          <p:nvPr/>
        </p:nvSpPr>
        <p:spPr bwMode="auto">
          <a:xfrm>
            <a:off x="1258888" y="4667250"/>
            <a:ext cx="7885112" cy="703263"/>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b="1" dirty="0">
                <a:latin typeface="Imprint MT Shadow" pitchFamily="82" charset="0"/>
              </a:rPr>
              <a:t>4.1. </a:t>
            </a:r>
            <a:r>
              <a:rPr lang="en-US" b="1" dirty="0" err="1">
                <a:latin typeface="Imprint MT Shadow" pitchFamily="82" charset="0"/>
              </a:rPr>
              <a:t>Perbaikan</a:t>
            </a:r>
            <a:r>
              <a:rPr lang="en-US" b="1" dirty="0">
                <a:latin typeface="Imprint MT Shadow" pitchFamily="82" charset="0"/>
              </a:rPr>
              <a:t> </a:t>
            </a:r>
            <a:r>
              <a:rPr lang="en-US" b="1" dirty="0" err="1">
                <a:latin typeface="Imprint MT Shadow" pitchFamily="82" charset="0"/>
              </a:rPr>
              <a:t>Berkelanjutan</a:t>
            </a:r>
            <a:endParaRPr lang="en-US" b="1" dirty="0">
              <a:latin typeface="Imprint MT Shadow" pitchFamily="82" charset="0"/>
            </a:endParaRPr>
          </a:p>
          <a:p>
            <a:pPr marL="342900" indent="-342900">
              <a:spcBef>
                <a:spcPct val="50000"/>
              </a:spcBef>
            </a:pPr>
            <a:r>
              <a:rPr lang="en-US" b="1" dirty="0">
                <a:latin typeface="Imprint MT Shadow" pitchFamily="82" charset="0"/>
              </a:rPr>
              <a:t>4.2. </a:t>
            </a:r>
            <a:r>
              <a:rPr lang="en-US" b="1" dirty="0" err="1">
                <a:latin typeface="Imprint MT Shadow" pitchFamily="82" charset="0"/>
              </a:rPr>
              <a:t>Peningkatan</a:t>
            </a:r>
            <a:r>
              <a:rPr lang="en-US" b="1" dirty="0">
                <a:latin typeface="Imprint MT Shadow" pitchFamily="82" charset="0"/>
              </a:rPr>
              <a:t> </a:t>
            </a:r>
            <a:r>
              <a:rPr lang="en-US" b="1" dirty="0" err="1">
                <a:latin typeface="Imprint MT Shadow" pitchFamily="82" charset="0"/>
              </a:rPr>
              <a:t>Kinerja</a:t>
            </a:r>
            <a:r>
              <a:rPr lang="en-US" b="1" dirty="0">
                <a:latin typeface="Imprint MT Shadow" pitchFamily="82" charset="0"/>
              </a:rPr>
              <a:t> </a:t>
            </a:r>
            <a:r>
              <a:rPr lang="en-US" b="1" dirty="0" err="1">
                <a:latin typeface="Imprint MT Shadow" pitchFamily="82" charset="0"/>
              </a:rPr>
              <a:t>Manajemen</a:t>
            </a:r>
            <a:r>
              <a:rPr lang="en-US" b="1" dirty="0">
                <a:latin typeface="Imprint MT Shadow" pitchFamily="82" charset="0"/>
              </a:rPr>
              <a:t> </a:t>
            </a:r>
            <a:r>
              <a:rPr lang="en-US" b="1" dirty="0" err="1">
                <a:latin typeface="Imprint MT Shadow" pitchFamily="82" charset="0"/>
              </a:rPr>
              <a:t>Tanggap</a:t>
            </a:r>
            <a:r>
              <a:rPr lang="en-US" b="1" dirty="0">
                <a:latin typeface="Imprint MT Shadow" pitchFamily="82" charset="0"/>
              </a:rPr>
              <a:t> </a:t>
            </a:r>
            <a:r>
              <a:rPr lang="en-US" b="1" dirty="0" err="1">
                <a:latin typeface="Imprint MT Shadow" pitchFamily="82" charset="0"/>
              </a:rPr>
              <a:t>Darurat</a:t>
            </a:r>
            <a:endParaRPr lang="en-US" b="1" dirty="0">
              <a:latin typeface="Imprint MT Shadow" pitchFamily="82" charset="0"/>
            </a:endParaRPr>
          </a:p>
        </p:txBody>
      </p:sp>
      <p:pic>
        <p:nvPicPr>
          <p:cNvPr id="203839" name="Picture 63" descr="equalizer"/>
          <p:cNvPicPr>
            <a:picLocks noChangeAspect="1" noChangeArrowheads="1" noCrop="1"/>
          </p:cNvPicPr>
          <p:nvPr/>
        </p:nvPicPr>
        <p:blipFill>
          <a:blip r:embed="rId5" cstate="print"/>
          <a:srcRect/>
          <a:stretch>
            <a:fillRect/>
          </a:stretch>
        </p:blipFill>
        <p:spPr bwMode="auto">
          <a:xfrm>
            <a:off x="7988300" y="5013325"/>
            <a:ext cx="917575" cy="1031875"/>
          </a:xfrm>
          <a:prstGeom prst="rect">
            <a:avLst/>
          </a:prstGeom>
          <a:noFill/>
        </p:spPr>
      </p:pic>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zoom dir="in"/>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203818"/>
                                        </p:tgtEl>
                                        <p:attrNameLst>
                                          <p:attrName>style.visibility</p:attrName>
                                        </p:attrNameLst>
                                      </p:cBhvr>
                                      <p:to>
                                        <p:strVal val="visible"/>
                                      </p:to>
                                    </p:set>
                                    <p:animEffect transition="in" filter="box(out)">
                                      <p:cBhvr>
                                        <p:cTn id="7" dur="2000"/>
                                        <p:tgtEl>
                                          <p:spTgt spid="203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D747FF8E-EC3D-47CF-8E29-1CBF91620EEF}" type="slidenum">
              <a:rPr lang="en-US"/>
              <a:pPr/>
              <a:t>18</a:t>
            </a:fld>
            <a:endParaRPr lang="en-US"/>
          </a:p>
        </p:txBody>
      </p:sp>
      <p:sp>
        <p:nvSpPr>
          <p:cNvPr id="946180" name="WordArt 4"/>
          <p:cNvSpPr>
            <a:spLocks noChangeArrowheads="1" noChangeShapeType="1" noTextEdit="1"/>
          </p:cNvSpPr>
          <p:nvPr/>
        </p:nvSpPr>
        <p:spPr bwMode="auto">
          <a:xfrm>
            <a:off x="2273300" y="696913"/>
            <a:ext cx="4386263" cy="715962"/>
          </a:xfrm>
          <a:prstGeom prst="rect">
            <a:avLst/>
          </a:prstGeom>
        </p:spPr>
        <p:txBody>
          <a:bodyPr wrap="none" fromWordArt="1">
            <a:prstTxWarp prst="textPlain">
              <a:avLst>
                <a:gd name="adj" fmla="val 50000"/>
              </a:avLst>
            </a:prstTxWarp>
          </a:bodyPr>
          <a:lstStyle/>
          <a:p>
            <a:pPr algn="ctr"/>
            <a:r>
              <a:rPr lang="en-US" sz="3600" kern="10">
                <a:ln w="19050">
                  <a:solidFill>
                    <a:srgbClr val="99CCFF"/>
                  </a:solidFill>
                  <a:round/>
                  <a:headEnd/>
                  <a:tailEnd/>
                </a:ln>
                <a:solidFill>
                  <a:schemeClr val="bg1"/>
                </a:solidFill>
                <a:effectLst>
                  <a:outerShdw dist="35921" dir="2700000" algn="ctr" rotWithShape="0">
                    <a:srgbClr val="990000"/>
                  </a:outerShdw>
                </a:effectLst>
                <a:latin typeface="Impact"/>
              </a:rPr>
              <a:t>EMERGENCY RESPONSE</a:t>
            </a:r>
          </a:p>
          <a:p>
            <a:pPr algn="ctr"/>
            <a:r>
              <a:rPr lang="en-US" sz="3600" kern="10">
                <a:ln w="19050">
                  <a:solidFill>
                    <a:srgbClr val="99CCFF"/>
                  </a:solidFill>
                  <a:round/>
                  <a:headEnd/>
                  <a:tailEnd/>
                </a:ln>
                <a:solidFill>
                  <a:schemeClr val="bg1"/>
                </a:solidFill>
                <a:effectLst>
                  <a:outerShdw dist="35921" dir="2700000" algn="ctr" rotWithShape="0">
                    <a:srgbClr val="990000"/>
                  </a:outerShdw>
                </a:effectLst>
                <a:latin typeface="Impact"/>
              </a:rPr>
              <a:t>MANAGEMENT</a:t>
            </a:r>
          </a:p>
        </p:txBody>
      </p:sp>
      <p:sp>
        <p:nvSpPr>
          <p:cNvPr id="946181" name="Text Box 5"/>
          <p:cNvSpPr txBox="1">
            <a:spLocks noChangeArrowheads="1"/>
          </p:cNvSpPr>
          <p:nvPr/>
        </p:nvSpPr>
        <p:spPr bwMode="auto">
          <a:xfrm>
            <a:off x="7380288" y="5949950"/>
            <a:ext cx="1584325" cy="565150"/>
          </a:xfrm>
          <a:prstGeom prst="rect">
            <a:avLst/>
          </a:prstGeom>
          <a:noFill/>
          <a:ln w="9525">
            <a:noFill/>
            <a:miter lim="800000"/>
            <a:headEnd/>
            <a:tailEnd/>
          </a:ln>
          <a:effectLst/>
        </p:spPr>
        <p:txBody>
          <a:bodyPr lIns="14400" tIns="7200" rIns="14400" bIns="7200">
            <a:spAutoFit/>
          </a:bodyPr>
          <a:lstStyle/>
          <a:p>
            <a:pPr>
              <a:spcBef>
                <a:spcPct val="50000"/>
              </a:spcBef>
            </a:pPr>
            <a:r>
              <a:rPr lang="en-US" b="1" i="1">
                <a:solidFill>
                  <a:schemeClr val="bg1"/>
                </a:solidFill>
                <a:latin typeface="Viner Hand ITC" pitchFamily="66" charset="0"/>
              </a:rPr>
              <a:t>Emergency Crisis Center</a:t>
            </a:r>
          </a:p>
        </p:txBody>
      </p:sp>
      <p:pic>
        <p:nvPicPr>
          <p:cNvPr id="946182" name="Picture 6" descr="flame14"/>
          <p:cNvPicPr>
            <a:picLocks noChangeAspect="1" noChangeArrowheads="1" noCrop="1"/>
          </p:cNvPicPr>
          <p:nvPr/>
        </p:nvPicPr>
        <p:blipFill>
          <a:blip r:embed="rId3" cstate="print"/>
          <a:srcRect/>
          <a:stretch>
            <a:fillRect/>
          </a:stretch>
        </p:blipFill>
        <p:spPr bwMode="auto">
          <a:xfrm>
            <a:off x="0" y="3070225"/>
            <a:ext cx="2690813" cy="3787775"/>
          </a:xfrm>
          <a:prstGeom prst="rect">
            <a:avLst/>
          </a:prstGeom>
          <a:noFill/>
          <a:ln w="9525">
            <a:noFill/>
            <a:miter lim="800000"/>
            <a:headEnd/>
            <a:tailEnd/>
          </a:ln>
        </p:spPr>
      </p:pic>
      <p:pic>
        <p:nvPicPr>
          <p:cNvPr id="946183" name="Picture 7" descr="flame14"/>
          <p:cNvPicPr>
            <a:picLocks noChangeAspect="1" noChangeArrowheads="1" noCrop="1"/>
          </p:cNvPicPr>
          <p:nvPr/>
        </p:nvPicPr>
        <p:blipFill>
          <a:blip r:embed="rId3" cstate="print"/>
          <a:srcRect/>
          <a:stretch>
            <a:fillRect/>
          </a:stretch>
        </p:blipFill>
        <p:spPr bwMode="auto">
          <a:xfrm>
            <a:off x="3249613" y="1268413"/>
            <a:ext cx="1636712" cy="2305050"/>
          </a:xfrm>
          <a:prstGeom prst="rect">
            <a:avLst/>
          </a:prstGeom>
          <a:noFill/>
          <a:ln w="9525">
            <a:noFill/>
            <a:miter lim="800000"/>
            <a:headEnd/>
            <a:tailEnd/>
          </a:ln>
        </p:spPr>
      </p:pic>
      <p:pic>
        <p:nvPicPr>
          <p:cNvPr id="946184" name="Picture 8" descr="flame14"/>
          <p:cNvPicPr>
            <a:picLocks noChangeAspect="1" noChangeArrowheads="1" noCrop="1"/>
          </p:cNvPicPr>
          <p:nvPr/>
        </p:nvPicPr>
        <p:blipFill>
          <a:blip r:embed="rId3" cstate="print"/>
          <a:srcRect/>
          <a:stretch>
            <a:fillRect/>
          </a:stretch>
        </p:blipFill>
        <p:spPr bwMode="auto">
          <a:xfrm>
            <a:off x="4932363" y="260350"/>
            <a:ext cx="4275137" cy="6019800"/>
          </a:xfrm>
          <a:prstGeom prst="rect">
            <a:avLst/>
          </a:prstGeom>
          <a:noFill/>
          <a:ln w="9525">
            <a:noFill/>
            <a:miter lim="800000"/>
            <a:headEnd/>
            <a:tailEnd/>
          </a:ln>
        </p:spPr>
      </p:pic>
      <p:pic>
        <p:nvPicPr>
          <p:cNvPr id="946185" name="Picture 9" descr="flame5"/>
          <p:cNvPicPr>
            <a:picLocks noChangeAspect="1" noChangeArrowheads="1" noCrop="1"/>
          </p:cNvPicPr>
          <p:nvPr/>
        </p:nvPicPr>
        <p:blipFill>
          <a:blip r:embed="rId4" cstate="print"/>
          <a:srcRect/>
          <a:stretch>
            <a:fillRect/>
          </a:stretch>
        </p:blipFill>
        <p:spPr bwMode="auto">
          <a:xfrm>
            <a:off x="7667625" y="3068638"/>
            <a:ext cx="785813" cy="27082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23F0641-D4F9-45D9-A295-3CD54F657157}" type="slidenum">
              <a:rPr lang="en-US"/>
              <a:pPr/>
              <a:t>19</a:t>
            </a:fld>
            <a:endParaRPr lang="en-US"/>
          </a:p>
        </p:txBody>
      </p:sp>
      <p:sp>
        <p:nvSpPr>
          <p:cNvPr id="935940" name="Text Box 4"/>
          <p:cNvSpPr txBox="1">
            <a:spLocks noChangeArrowheads="1"/>
          </p:cNvSpPr>
          <p:nvPr/>
        </p:nvSpPr>
        <p:spPr bwMode="auto">
          <a:xfrm>
            <a:off x="1044575" y="2119313"/>
            <a:ext cx="7343775" cy="10223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3600" b="1">
                <a:latin typeface="Imprint MT Shadow" pitchFamily="82" charset="0"/>
              </a:rPr>
              <a:t>EMERGENCY RESPONSE PLAN</a:t>
            </a:r>
          </a:p>
          <a:p>
            <a:pPr algn="ctr">
              <a:spcBef>
                <a:spcPct val="50000"/>
              </a:spcBef>
            </a:pPr>
            <a:r>
              <a:rPr lang="en-US" sz="2000" b="1">
                <a:latin typeface="Calisto MT" pitchFamily="18" charset="0"/>
              </a:rPr>
              <a:t>(PERENCANAAN TANGGAP DARURAT)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87483D6-E67B-4BF4-BEC4-08BBCC972463}" type="slidenum">
              <a:rPr lang="en-US"/>
              <a:pPr/>
              <a:t>2</a:t>
            </a:fld>
            <a:endParaRPr lang="en-US"/>
          </a:p>
        </p:txBody>
      </p:sp>
      <p:sp>
        <p:nvSpPr>
          <p:cNvPr id="1057794" name="Rectangle 2"/>
          <p:cNvSpPr>
            <a:spLocks noGrp="1" noChangeArrowheads="1"/>
          </p:cNvSpPr>
          <p:nvPr>
            <p:ph type="title"/>
          </p:nvPr>
        </p:nvSpPr>
        <p:spPr bwMode="auto">
          <a:xfrm>
            <a:off x="785785" y="549275"/>
            <a:ext cx="7912127" cy="706438"/>
          </a:xfrm>
          <a:noFill/>
          <a:ln>
            <a:miter lim="800000"/>
            <a:headEnd/>
            <a:tailEnd/>
          </a:ln>
        </p:spPr>
        <p:txBody>
          <a:bodyPr vert="horz" wrap="square" lIns="91440" tIns="45720" rIns="91440" bIns="45720" numCol="1" anchor="t" anchorCtr="0" compatLnSpc="1">
            <a:prstTxWarp prst="textNoShape">
              <a:avLst/>
            </a:prstTxWarp>
          </a:bodyPr>
          <a:lstStyle/>
          <a:p>
            <a:pPr algn="l"/>
            <a:r>
              <a:rPr lang="en-US" sz="6000" dirty="0">
                <a:solidFill>
                  <a:srgbClr val="800000"/>
                </a:solidFill>
                <a:latin typeface="Alfredo's Dance" pitchFamily="2" charset="0"/>
              </a:rPr>
              <a:t>DAFTAR ISI</a:t>
            </a:r>
          </a:p>
        </p:txBody>
      </p:sp>
      <p:sp>
        <p:nvSpPr>
          <p:cNvPr id="1057797" name="Rectangle 5"/>
          <p:cNvSpPr>
            <a:spLocks noChangeArrowheads="1"/>
          </p:cNvSpPr>
          <p:nvPr/>
        </p:nvSpPr>
        <p:spPr bwMode="auto">
          <a:xfrm>
            <a:off x="928662" y="2000240"/>
            <a:ext cx="7269183" cy="4357718"/>
          </a:xfrm>
          <a:prstGeom prst="rect">
            <a:avLst/>
          </a:prstGeom>
          <a:noFill/>
          <a:ln w="9525">
            <a:solidFill>
              <a:schemeClr val="bg1"/>
            </a:solidFill>
            <a:miter lim="800000"/>
            <a:headEnd/>
            <a:tailEnd/>
          </a:ln>
          <a:effectLst/>
        </p:spPr>
        <p:txBody>
          <a:bodyPr lIns="14400" tIns="7200" rIns="14400" bIns="7200"/>
          <a:lstStyle/>
          <a:p>
            <a:pPr marL="342900" indent="-342900">
              <a:buAutoNum type="arabicPeriod"/>
              <a:tabLst>
                <a:tab pos="266700" algn="l"/>
              </a:tabLst>
            </a:pPr>
            <a:r>
              <a:rPr lang="en-US" sz="2000" dirty="0" err="1"/>
              <a:t>Kesiagaan</a:t>
            </a:r>
            <a:r>
              <a:rPr lang="en-US" sz="2000" dirty="0"/>
              <a:t> &amp; </a:t>
            </a:r>
            <a:r>
              <a:rPr lang="en-US" sz="2000" dirty="0" err="1"/>
              <a:t>Tanggap</a:t>
            </a:r>
            <a:r>
              <a:rPr lang="en-US" sz="2000" dirty="0"/>
              <a:t> </a:t>
            </a:r>
            <a:r>
              <a:rPr lang="en-US" sz="2000" dirty="0" err="1"/>
              <a:t>Darurat</a:t>
            </a:r>
            <a:r>
              <a:rPr lang="en-US" sz="2000" dirty="0"/>
              <a:t>  (8-17)</a:t>
            </a:r>
          </a:p>
          <a:p>
            <a:pPr marL="342900" indent="-342900">
              <a:buAutoNum type="arabicPeriod"/>
              <a:tabLst>
                <a:tab pos="266700" algn="l"/>
              </a:tabLst>
            </a:pPr>
            <a:r>
              <a:rPr lang="en-US" sz="2000" dirty="0"/>
              <a:t>Emergency Response </a:t>
            </a:r>
            <a:r>
              <a:rPr lang="en-US" sz="2000" dirty="0" err="1"/>
              <a:t>Manajemen</a:t>
            </a:r>
            <a:r>
              <a:rPr lang="en-US" sz="2000" dirty="0"/>
              <a:t> (18-37)</a:t>
            </a:r>
          </a:p>
          <a:p>
            <a:pPr marL="342900" indent="-342900">
              <a:buAutoNum type="arabicPeriod"/>
              <a:tabLst>
                <a:tab pos="266700" algn="l"/>
              </a:tabLst>
            </a:pPr>
            <a:r>
              <a:rPr lang="en-US" sz="2000" dirty="0"/>
              <a:t>Emergency </a:t>
            </a:r>
            <a:r>
              <a:rPr lang="en-US" sz="2000" dirty="0" err="1"/>
              <a:t>Respon</a:t>
            </a:r>
            <a:r>
              <a:rPr lang="en-US" sz="2000" dirty="0"/>
              <a:t> Operation (38-46)</a:t>
            </a:r>
          </a:p>
          <a:p>
            <a:pPr marL="342900" indent="-342900">
              <a:buAutoNum type="arabicPeriod"/>
              <a:tabLst>
                <a:tab pos="266700" algn="l"/>
              </a:tabLst>
            </a:pPr>
            <a:r>
              <a:rPr lang="en-US" sz="2000" dirty="0"/>
              <a:t>Emergency Communication (47-49)</a:t>
            </a:r>
          </a:p>
          <a:p>
            <a:pPr marL="342900" indent="-342900">
              <a:buAutoNum type="arabicPeriod"/>
              <a:tabLst>
                <a:tab pos="266700" algn="l"/>
              </a:tabLst>
            </a:pPr>
            <a:r>
              <a:rPr lang="en-US" sz="2000" dirty="0" err="1"/>
              <a:t>Pengendalian</a:t>
            </a:r>
            <a:r>
              <a:rPr lang="en-US" sz="2000" dirty="0"/>
              <a:t> </a:t>
            </a:r>
            <a:r>
              <a:rPr lang="en-US" sz="2000" dirty="0" err="1"/>
              <a:t>Dokumen</a:t>
            </a:r>
            <a:r>
              <a:rPr lang="en-US" sz="2000" dirty="0"/>
              <a:t> </a:t>
            </a:r>
            <a:r>
              <a:rPr lang="en-US" sz="2000" dirty="0" err="1"/>
              <a:t>Gawat</a:t>
            </a:r>
            <a:r>
              <a:rPr lang="en-US" sz="2000" dirty="0"/>
              <a:t> </a:t>
            </a:r>
            <a:r>
              <a:rPr lang="en-US" sz="2000" dirty="0" err="1"/>
              <a:t>Darurat</a:t>
            </a:r>
            <a:r>
              <a:rPr lang="en-US" sz="2000" dirty="0"/>
              <a:t> (50-51)</a:t>
            </a:r>
          </a:p>
          <a:p>
            <a:pPr marL="342900" indent="-342900">
              <a:buAutoNum type="arabicPeriod"/>
              <a:tabLst>
                <a:tab pos="266700" algn="l"/>
              </a:tabLst>
            </a:pPr>
            <a:r>
              <a:rPr lang="en-US" sz="2000" dirty="0" err="1"/>
              <a:t>Pengendalian</a:t>
            </a:r>
            <a:r>
              <a:rPr lang="en-US" sz="2000" dirty="0"/>
              <a:t> </a:t>
            </a:r>
            <a:r>
              <a:rPr lang="en-US" sz="2000" dirty="0" err="1"/>
              <a:t>Operasional</a:t>
            </a:r>
            <a:r>
              <a:rPr lang="en-US" sz="2000" dirty="0"/>
              <a:t> </a:t>
            </a:r>
            <a:r>
              <a:rPr lang="en-US" sz="2000" dirty="0" err="1"/>
              <a:t>Gawat</a:t>
            </a:r>
            <a:r>
              <a:rPr lang="en-US" sz="2000" dirty="0"/>
              <a:t> </a:t>
            </a:r>
            <a:r>
              <a:rPr lang="en-US" sz="2000" dirty="0" err="1"/>
              <a:t>Darurat</a:t>
            </a:r>
            <a:r>
              <a:rPr lang="en-US" sz="2000" dirty="0"/>
              <a:t> (52-62)</a:t>
            </a:r>
          </a:p>
          <a:p>
            <a:pPr marL="342900" indent="-342900">
              <a:buAutoNum type="arabicPeriod"/>
              <a:tabLst>
                <a:tab pos="266700" algn="l"/>
              </a:tabLst>
            </a:pPr>
            <a:r>
              <a:rPr lang="en-US" sz="2000" dirty="0"/>
              <a:t>Emergency Contingency Preparedness and Respond (63-74)</a:t>
            </a:r>
          </a:p>
          <a:p>
            <a:pPr marL="342900" indent="-342900">
              <a:buAutoNum type="arabicPeriod"/>
              <a:tabLst>
                <a:tab pos="266700" algn="l"/>
              </a:tabLst>
            </a:pPr>
            <a:r>
              <a:rPr lang="en-US" sz="2000" dirty="0"/>
              <a:t>Emergency Simulation Drill (75-77)</a:t>
            </a:r>
          </a:p>
          <a:p>
            <a:pPr marL="342900" indent="-342900">
              <a:buAutoNum type="arabicPeriod"/>
              <a:tabLst>
                <a:tab pos="266700" algn="l"/>
              </a:tabLst>
            </a:pPr>
            <a:r>
              <a:rPr lang="en-US" sz="2000" dirty="0" err="1"/>
              <a:t>Analisa</a:t>
            </a:r>
            <a:r>
              <a:rPr lang="en-US" sz="2000" dirty="0"/>
              <a:t> </a:t>
            </a:r>
            <a:r>
              <a:rPr lang="en-US" sz="2000" dirty="0" err="1"/>
              <a:t>Kerusakan</a:t>
            </a:r>
            <a:r>
              <a:rPr lang="en-US" sz="2000" dirty="0"/>
              <a:t> </a:t>
            </a:r>
            <a:r>
              <a:rPr lang="en-US" sz="2000" dirty="0" err="1"/>
              <a:t>dan</a:t>
            </a:r>
            <a:r>
              <a:rPr lang="en-US" sz="2000" dirty="0"/>
              <a:t> </a:t>
            </a:r>
            <a:r>
              <a:rPr lang="en-US" sz="2000" dirty="0" err="1"/>
              <a:t>Kerusakan</a:t>
            </a:r>
            <a:r>
              <a:rPr lang="en-US" sz="2000" dirty="0"/>
              <a:t> (78-79)</a:t>
            </a:r>
          </a:p>
          <a:p>
            <a:pPr marL="342900" indent="-342900">
              <a:buAutoNum type="arabicPeriod"/>
              <a:tabLst>
                <a:tab pos="266700" algn="l"/>
              </a:tabLst>
            </a:pPr>
            <a:r>
              <a:rPr lang="en-US" sz="2000" dirty="0" err="1"/>
              <a:t>Investigasi</a:t>
            </a:r>
            <a:r>
              <a:rPr lang="en-US" sz="2000" dirty="0"/>
              <a:t> </a:t>
            </a:r>
            <a:r>
              <a:rPr lang="en-US" sz="2000" dirty="0" err="1"/>
              <a:t>Kejadian</a:t>
            </a:r>
            <a:r>
              <a:rPr lang="en-US" sz="2000" dirty="0"/>
              <a:t> &amp; </a:t>
            </a:r>
            <a:r>
              <a:rPr lang="en-US" sz="2000" dirty="0" err="1"/>
              <a:t>Kecelakaan</a:t>
            </a:r>
            <a:r>
              <a:rPr lang="en-US" sz="2000" dirty="0"/>
              <a:t> (80-85)</a:t>
            </a:r>
          </a:p>
          <a:p>
            <a:pPr marL="342900" indent="-342900">
              <a:buAutoNum type="arabicPeriod"/>
              <a:tabLst>
                <a:tab pos="266700" algn="l"/>
              </a:tabLst>
            </a:pPr>
            <a:r>
              <a:rPr lang="en-US" sz="2000" dirty="0" err="1"/>
              <a:t>Pengendalian</a:t>
            </a:r>
            <a:r>
              <a:rPr lang="en-US" sz="2000" dirty="0"/>
              <a:t> Record </a:t>
            </a:r>
            <a:r>
              <a:rPr lang="en-US" sz="2000" dirty="0" err="1"/>
              <a:t>Tanggap</a:t>
            </a:r>
            <a:r>
              <a:rPr lang="en-US" sz="2000" dirty="0"/>
              <a:t> </a:t>
            </a:r>
            <a:r>
              <a:rPr lang="en-US" sz="2000" dirty="0" err="1"/>
              <a:t>Darurat</a:t>
            </a:r>
            <a:r>
              <a:rPr lang="en-US" sz="2000" dirty="0"/>
              <a:t> (86-87)</a:t>
            </a:r>
          </a:p>
          <a:p>
            <a:pPr marL="342900" indent="-342900">
              <a:buAutoNum type="arabicPeriod"/>
              <a:tabLst>
                <a:tab pos="266700" algn="l"/>
              </a:tabLst>
            </a:pPr>
            <a:r>
              <a:rPr lang="en-US" sz="2000" dirty="0"/>
              <a:t>Audit </a:t>
            </a:r>
            <a:r>
              <a:rPr lang="en-US" sz="2000" dirty="0" err="1"/>
              <a:t>Sistem</a:t>
            </a:r>
            <a:r>
              <a:rPr lang="en-US" sz="2000" dirty="0"/>
              <a:t> </a:t>
            </a:r>
            <a:r>
              <a:rPr lang="en-US" sz="2000" dirty="0" err="1"/>
              <a:t>Tanggap</a:t>
            </a:r>
            <a:r>
              <a:rPr lang="en-US" sz="2000" dirty="0"/>
              <a:t> </a:t>
            </a:r>
            <a:r>
              <a:rPr lang="en-US" sz="2000" dirty="0" err="1"/>
              <a:t>Darurat</a:t>
            </a:r>
            <a:r>
              <a:rPr lang="en-US" sz="2000" dirty="0"/>
              <a:t> (88-89)</a:t>
            </a:r>
          </a:p>
          <a:p>
            <a:pPr marL="342900" indent="-342900">
              <a:buAutoNum type="arabicPeriod"/>
              <a:tabLst>
                <a:tab pos="266700" algn="l"/>
              </a:tabLst>
            </a:pPr>
            <a:r>
              <a:rPr lang="en-US" sz="2000" dirty="0"/>
              <a:t>Emergency </a:t>
            </a:r>
            <a:r>
              <a:rPr lang="en-US" sz="2000" dirty="0" err="1"/>
              <a:t>Respon</a:t>
            </a:r>
            <a:r>
              <a:rPr lang="en-US" sz="2000" dirty="0"/>
              <a:t> Review (90-91)</a:t>
            </a:r>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342900" indent="-342900">
              <a:buAutoNum type="arabicPeriod"/>
              <a:tabLst>
                <a:tab pos="266700" algn="l"/>
              </a:tabLst>
            </a:pPr>
            <a:endParaRPr lang="en-US" sz="2000" dirty="0"/>
          </a:p>
          <a:p>
            <a:pPr marL="266700" indent="-266700">
              <a:tabLst>
                <a:tab pos="266700" algn="l"/>
              </a:tabLst>
            </a:pPr>
            <a:r>
              <a:rPr lang="en-US" sz="2000" dirty="0"/>
              <a:t>	</a:t>
            </a:r>
          </a:p>
          <a:p>
            <a:pPr marL="266700" indent="-266700">
              <a:tabLst>
                <a:tab pos="266700" algn="l"/>
              </a:tabLst>
            </a:pPr>
            <a:endParaRPr lang="en-US" sz="2000" dirty="0"/>
          </a:p>
          <a:p>
            <a:pPr marL="266700" indent="-266700">
              <a:tabLst>
                <a:tab pos="266700" algn="l"/>
              </a:tabLst>
            </a:pPr>
            <a:endParaRPr lang="en-US" sz="2000" dirty="0"/>
          </a:p>
        </p:txBody>
      </p:sp>
      <p:pic>
        <p:nvPicPr>
          <p:cNvPr id="2051" name="Picture 3"/>
          <p:cNvPicPr>
            <a:picLocks noChangeAspect="1" noChangeArrowheads="1"/>
          </p:cNvPicPr>
          <p:nvPr/>
        </p:nvPicPr>
        <p:blipFill>
          <a:blip r:embed="rId3" cstate="print"/>
          <a:srcRect/>
          <a:stretch>
            <a:fillRect/>
          </a:stretch>
        </p:blipFill>
        <p:spPr bwMode="auto">
          <a:xfrm>
            <a:off x="6786578" y="714356"/>
            <a:ext cx="2191482" cy="214314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570EC51C-6F57-4B1C-B0D8-847D388D9434}" type="slidenum">
              <a:rPr lang="en-US"/>
              <a:pPr/>
              <a:t>20</a:t>
            </a:fld>
            <a:endParaRPr lang="en-US"/>
          </a:p>
        </p:txBody>
      </p:sp>
      <p:sp>
        <p:nvSpPr>
          <p:cNvPr id="947204" name="AutoShape 4"/>
          <p:cNvSpPr>
            <a:spLocks noChangeArrowheads="1"/>
          </p:cNvSpPr>
          <p:nvPr/>
        </p:nvSpPr>
        <p:spPr bwMode="auto">
          <a:xfrm>
            <a:off x="2052638" y="693738"/>
            <a:ext cx="5040312" cy="431800"/>
          </a:xfrm>
          <a:prstGeom prst="roundRect">
            <a:avLst>
              <a:gd name="adj" fmla="val 16667"/>
            </a:avLst>
          </a:prstGeom>
          <a:solidFill>
            <a:srgbClr val="000066"/>
          </a:solidFill>
          <a:ln w="9525">
            <a:noFill/>
            <a:round/>
            <a:headEnd/>
            <a:tailEnd/>
          </a:ln>
          <a:effectLst/>
        </p:spPr>
        <p:txBody>
          <a:bodyPr wrap="none" lIns="14400" tIns="7200" rIns="14400" bIns="7200" anchor="ctr"/>
          <a:lstStyle/>
          <a:p>
            <a:pPr algn="ctr"/>
            <a:r>
              <a:rPr lang="en-US" sz="2400" b="1">
                <a:solidFill>
                  <a:schemeClr val="bg1"/>
                </a:solidFill>
                <a:latin typeface="Castellar" pitchFamily="18" charset="0"/>
              </a:rPr>
              <a:t>Emergency Response Plan</a:t>
            </a:r>
          </a:p>
        </p:txBody>
      </p:sp>
      <p:sp>
        <p:nvSpPr>
          <p:cNvPr id="947208" name="AutoShape 8"/>
          <p:cNvSpPr>
            <a:spLocks noChangeArrowheads="1"/>
          </p:cNvSpPr>
          <p:nvPr/>
        </p:nvSpPr>
        <p:spPr bwMode="auto">
          <a:xfrm>
            <a:off x="755650" y="2995613"/>
            <a:ext cx="2879725" cy="1225550"/>
          </a:xfrm>
          <a:prstGeom prst="roundRect">
            <a:avLst>
              <a:gd name="adj" fmla="val 16667"/>
            </a:avLst>
          </a:prstGeom>
          <a:solidFill>
            <a:srgbClr val="CCCCFF"/>
          </a:solidFill>
          <a:ln w="9525">
            <a:noFill/>
            <a:round/>
            <a:headEnd/>
            <a:tailEnd/>
          </a:ln>
          <a:effectLst/>
        </p:spPr>
        <p:txBody>
          <a:bodyPr lIns="14400" tIns="7200" rIns="14400" bIns="7200" anchor="ctr"/>
          <a:lstStyle/>
          <a:p>
            <a:pPr algn="ctr"/>
            <a:r>
              <a:rPr lang="en-US" sz="2000" b="1">
                <a:latin typeface="Imprint MT Shadow" pitchFamily="82" charset="0"/>
              </a:rPr>
              <a:t>Identifikasi Persyaratan Standar Tanggap Darurat</a:t>
            </a:r>
          </a:p>
        </p:txBody>
      </p:sp>
      <p:sp>
        <p:nvSpPr>
          <p:cNvPr id="947209" name="AutoShape 9"/>
          <p:cNvSpPr>
            <a:spLocks noChangeArrowheads="1"/>
          </p:cNvSpPr>
          <p:nvPr/>
        </p:nvSpPr>
        <p:spPr bwMode="auto">
          <a:xfrm>
            <a:off x="5508625" y="2997200"/>
            <a:ext cx="3095625" cy="1223963"/>
          </a:xfrm>
          <a:prstGeom prst="roundRect">
            <a:avLst>
              <a:gd name="adj" fmla="val 16667"/>
            </a:avLst>
          </a:prstGeom>
          <a:solidFill>
            <a:srgbClr val="CCCCFF"/>
          </a:solidFill>
          <a:ln w="9525">
            <a:noFill/>
            <a:round/>
            <a:headEnd/>
            <a:tailEnd/>
          </a:ln>
          <a:effectLst/>
        </p:spPr>
        <p:txBody>
          <a:bodyPr lIns="14400" tIns="7200" rIns="14400" bIns="7200" anchor="ctr"/>
          <a:lstStyle/>
          <a:p>
            <a:pPr algn="ctr"/>
            <a:r>
              <a:rPr lang="en-US" sz="2000" b="1">
                <a:latin typeface="Imprint MT Shadow" pitchFamily="82" charset="0"/>
              </a:rPr>
              <a:t>Identifikasi Sumber Daya </a:t>
            </a:r>
          </a:p>
          <a:p>
            <a:pPr algn="ctr"/>
            <a:r>
              <a:rPr lang="en-US" sz="2000" b="1" i="1">
                <a:latin typeface="Imprint MT Shadow" pitchFamily="82" charset="0"/>
              </a:rPr>
              <a:t>(Infrastruktur, Manusia, Teknologi, Keuangan)</a:t>
            </a:r>
          </a:p>
        </p:txBody>
      </p:sp>
      <p:sp>
        <p:nvSpPr>
          <p:cNvPr id="947210" name="AutoShape 10"/>
          <p:cNvSpPr>
            <a:spLocks noChangeArrowheads="1"/>
          </p:cNvSpPr>
          <p:nvPr/>
        </p:nvSpPr>
        <p:spPr bwMode="auto">
          <a:xfrm>
            <a:off x="1547813" y="5516563"/>
            <a:ext cx="6121400" cy="576262"/>
          </a:xfrm>
          <a:prstGeom prst="roundRect">
            <a:avLst>
              <a:gd name="adj" fmla="val 16667"/>
            </a:avLst>
          </a:prstGeom>
          <a:solidFill>
            <a:srgbClr val="FFCC00"/>
          </a:solidFill>
          <a:ln w="9525">
            <a:noFill/>
            <a:round/>
            <a:headEnd/>
            <a:tailEnd/>
          </a:ln>
          <a:effectLst/>
        </p:spPr>
        <p:txBody>
          <a:bodyPr wrap="none" lIns="14400" tIns="7200" rIns="14400" bIns="7200" anchor="ctr"/>
          <a:lstStyle/>
          <a:p>
            <a:pPr algn="ctr"/>
            <a:r>
              <a:rPr lang="en-US" sz="2400" b="1">
                <a:latin typeface="Imprint MT Shadow" pitchFamily="82" charset="0"/>
              </a:rPr>
              <a:t>Program Pengelolaan Tanggap Darurat</a:t>
            </a:r>
          </a:p>
        </p:txBody>
      </p:sp>
      <p:sp>
        <p:nvSpPr>
          <p:cNvPr id="947211" name="AutoShape 11"/>
          <p:cNvSpPr>
            <a:spLocks noChangeArrowheads="1"/>
          </p:cNvSpPr>
          <p:nvPr/>
        </p:nvSpPr>
        <p:spPr bwMode="auto">
          <a:xfrm rot="5400000">
            <a:off x="6371431" y="1988345"/>
            <a:ext cx="936625" cy="79216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9900"/>
          </a:solidFill>
          <a:ln w="9525">
            <a:noFill/>
            <a:miter lim="800000"/>
            <a:headEnd/>
            <a:tailEnd/>
          </a:ln>
          <a:effectLst/>
        </p:spPr>
        <p:txBody>
          <a:bodyPr wrap="none" lIns="14400" tIns="7200" rIns="14400" bIns="7200" anchor="ctr"/>
          <a:lstStyle/>
          <a:p>
            <a:endParaRPr lang="en-US"/>
          </a:p>
        </p:txBody>
      </p:sp>
      <p:sp>
        <p:nvSpPr>
          <p:cNvPr id="947213" name="AutoShape 13"/>
          <p:cNvSpPr>
            <a:spLocks noChangeArrowheads="1"/>
          </p:cNvSpPr>
          <p:nvPr/>
        </p:nvSpPr>
        <p:spPr bwMode="auto">
          <a:xfrm rot="16200000" flipH="1">
            <a:off x="1908175" y="1916113"/>
            <a:ext cx="863600" cy="863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9900"/>
          </a:solidFill>
          <a:ln w="9525">
            <a:noFill/>
            <a:miter lim="800000"/>
            <a:headEnd/>
            <a:tailEnd/>
          </a:ln>
          <a:effectLst/>
        </p:spPr>
        <p:txBody>
          <a:bodyPr wrap="none" lIns="14400" tIns="7200" rIns="14400" bIns="7200" anchor="ctr"/>
          <a:lstStyle/>
          <a:p>
            <a:endParaRPr lang="en-US"/>
          </a:p>
        </p:txBody>
      </p:sp>
      <p:sp>
        <p:nvSpPr>
          <p:cNvPr id="947214" name="AutoShape 14"/>
          <p:cNvSpPr>
            <a:spLocks noChangeArrowheads="1"/>
          </p:cNvSpPr>
          <p:nvPr/>
        </p:nvSpPr>
        <p:spPr bwMode="auto">
          <a:xfrm>
            <a:off x="3924300" y="3357563"/>
            <a:ext cx="1368425" cy="576262"/>
          </a:xfrm>
          <a:prstGeom prst="leftRightArrow">
            <a:avLst>
              <a:gd name="adj1" fmla="val 50000"/>
              <a:gd name="adj2" fmla="val 47493"/>
            </a:avLst>
          </a:prstGeom>
          <a:solidFill>
            <a:srgbClr val="800000"/>
          </a:solidFill>
          <a:ln w="9525">
            <a:noFill/>
            <a:miter lim="800000"/>
            <a:headEnd/>
            <a:tailEnd/>
          </a:ln>
          <a:effectLst/>
        </p:spPr>
        <p:txBody>
          <a:bodyPr wrap="none" lIns="14400" tIns="7200" rIns="14400" bIns="7200" anchor="ctr"/>
          <a:lstStyle/>
          <a:p>
            <a:endParaRPr lang="en-US"/>
          </a:p>
        </p:txBody>
      </p:sp>
      <p:sp>
        <p:nvSpPr>
          <p:cNvPr id="947215" name="AutoShape 15"/>
          <p:cNvSpPr>
            <a:spLocks noChangeArrowheads="1"/>
          </p:cNvSpPr>
          <p:nvPr/>
        </p:nvSpPr>
        <p:spPr bwMode="auto">
          <a:xfrm rot="5400000">
            <a:off x="4140201" y="4221162"/>
            <a:ext cx="1008062" cy="10080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noFill/>
            <a:miter lim="800000"/>
            <a:headEnd/>
            <a:tailEnd/>
          </a:ln>
          <a:effectLst/>
        </p:spPr>
        <p:txBody>
          <a:bodyPr wrap="none" lIns="14400" tIns="7200" rIns="14400" bIns="7200" anchor="ctr"/>
          <a:lstStyle/>
          <a:p>
            <a:endParaRPr lang="en-US"/>
          </a:p>
        </p:txBody>
      </p:sp>
      <p:sp>
        <p:nvSpPr>
          <p:cNvPr id="947217" name="Oval 17"/>
          <p:cNvSpPr>
            <a:spLocks noChangeArrowheads="1"/>
          </p:cNvSpPr>
          <p:nvPr/>
        </p:nvSpPr>
        <p:spPr bwMode="auto">
          <a:xfrm>
            <a:off x="3203575" y="1341438"/>
            <a:ext cx="2663825" cy="1439862"/>
          </a:xfrm>
          <a:prstGeom prst="ellipse">
            <a:avLst/>
          </a:prstGeom>
          <a:solidFill>
            <a:srgbClr val="FFFF99"/>
          </a:solidFill>
          <a:ln w="38100">
            <a:solidFill>
              <a:srgbClr val="800000"/>
            </a:solidFill>
            <a:round/>
            <a:headEnd/>
            <a:tailEnd/>
          </a:ln>
          <a:effectLst/>
        </p:spPr>
        <p:txBody>
          <a:bodyPr lIns="14400" tIns="7200" rIns="14400" bIns="7200" anchor="ctr"/>
          <a:lstStyle/>
          <a:p>
            <a:pPr algn="ctr"/>
            <a:r>
              <a:rPr lang="en-US" sz="2000" b="1">
                <a:latin typeface="Rockwell" pitchFamily="18" charset="0"/>
              </a:rPr>
              <a:t>Identifikasi Keadaan Darurat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3399"/>
            </a:gs>
            <a:gs pos="50000">
              <a:schemeClr val="bg1"/>
            </a:gs>
            <a:gs pos="100000">
              <a:srgbClr val="333399"/>
            </a:gs>
          </a:gsLst>
          <a:lin ang="5400000" scaled="1"/>
        </a:gradFill>
        <a:effectLst/>
      </p:bgPr>
    </p:bg>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4D31247F-279B-4A65-A185-BF9353E4E787}" type="slidenum">
              <a:rPr lang="en-US"/>
              <a:pPr/>
              <a:t>21</a:t>
            </a:fld>
            <a:endParaRPr lang="en-US"/>
          </a:p>
        </p:txBody>
      </p:sp>
      <p:sp>
        <p:nvSpPr>
          <p:cNvPr id="948229" name="Oval 5"/>
          <p:cNvSpPr>
            <a:spLocks noChangeArrowheads="1"/>
          </p:cNvSpPr>
          <p:nvPr/>
        </p:nvSpPr>
        <p:spPr bwMode="auto">
          <a:xfrm>
            <a:off x="3421063" y="2781300"/>
            <a:ext cx="2519362" cy="1439863"/>
          </a:xfrm>
          <a:prstGeom prst="ellipse">
            <a:avLst/>
          </a:prstGeom>
          <a:solidFill>
            <a:srgbClr val="000066"/>
          </a:solidFill>
          <a:ln w="9525">
            <a:noFill/>
            <a:round/>
            <a:headEnd/>
            <a:tailEnd/>
          </a:ln>
          <a:effectLst/>
        </p:spPr>
        <p:txBody>
          <a:bodyPr wrap="none" lIns="14400" tIns="7200" rIns="14400" bIns="7200" anchor="ctr"/>
          <a:lstStyle/>
          <a:p>
            <a:pPr algn="ctr"/>
            <a:r>
              <a:rPr lang="en-US" sz="2400" b="1">
                <a:solidFill>
                  <a:schemeClr val="bg1"/>
                </a:solidFill>
                <a:latin typeface="Rockwell" pitchFamily="18" charset="0"/>
              </a:rPr>
              <a:t>EMERGENCY</a:t>
            </a:r>
          </a:p>
        </p:txBody>
      </p:sp>
      <p:sp>
        <p:nvSpPr>
          <p:cNvPr id="948236" name="AutoShape 12" descr="043x400"/>
          <p:cNvSpPr>
            <a:spLocks noChangeArrowheads="1"/>
          </p:cNvSpPr>
          <p:nvPr/>
        </p:nvSpPr>
        <p:spPr bwMode="auto">
          <a:xfrm>
            <a:off x="2411413" y="693738"/>
            <a:ext cx="1944687" cy="1511300"/>
          </a:xfrm>
          <a:prstGeom prst="hexagon">
            <a:avLst>
              <a:gd name="adj" fmla="val 32169"/>
              <a:gd name="vf" fmla="val 115470"/>
            </a:avLst>
          </a:prstGeom>
          <a:blipFill dpi="0" rotWithShape="1">
            <a:blip r:embed="rId2"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37" name="AutoShape 13" descr="3106_d2x400"/>
          <p:cNvSpPr>
            <a:spLocks noChangeArrowheads="1"/>
          </p:cNvSpPr>
          <p:nvPr/>
        </p:nvSpPr>
        <p:spPr bwMode="auto">
          <a:xfrm>
            <a:off x="4572000" y="692150"/>
            <a:ext cx="2087563" cy="1512888"/>
          </a:xfrm>
          <a:prstGeom prst="hexagon">
            <a:avLst>
              <a:gd name="adj" fmla="val 34496"/>
              <a:gd name="vf" fmla="val 115470"/>
            </a:avLst>
          </a:prstGeom>
          <a:blipFill dpi="0" rotWithShape="1">
            <a:blip r:embed="rId3"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38" name="AutoShape 14" descr="481802"/>
          <p:cNvSpPr>
            <a:spLocks noChangeArrowheads="1"/>
          </p:cNvSpPr>
          <p:nvPr/>
        </p:nvSpPr>
        <p:spPr bwMode="auto">
          <a:xfrm>
            <a:off x="6084888" y="5013325"/>
            <a:ext cx="1871662" cy="1655763"/>
          </a:xfrm>
          <a:prstGeom prst="hexagon">
            <a:avLst>
              <a:gd name="adj" fmla="val 28260"/>
              <a:gd name="vf" fmla="val 115470"/>
            </a:avLst>
          </a:prstGeom>
          <a:blipFill dpi="0" rotWithShape="1">
            <a:blip r:embed="rId4"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39" name="AutoShape 15" descr="images155"/>
          <p:cNvSpPr>
            <a:spLocks noChangeArrowheads="1"/>
          </p:cNvSpPr>
          <p:nvPr/>
        </p:nvSpPr>
        <p:spPr bwMode="auto">
          <a:xfrm>
            <a:off x="6659563" y="1125538"/>
            <a:ext cx="1873250" cy="1771650"/>
          </a:xfrm>
          <a:prstGeom prst="hexagon">
            <a:avLst>
              <a:gd name="adj" fmla="val 26434"/>
              <a:gd name="vf" fmla="val 115470"/>
            </a:avLst>
          </a:prstGeom>
          <a:blipFill dpi="0" rotWithShape="1">
            <a:blip r:embed="rId5"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0" name="AutoShape 16" descr="481363"/>
          <p:cNvSpPr>
            <a:spLocks noChangeArrowheads="1"/>
          </p:cNvSpPr>
          <p:nvPr/>
        </p:nvSpPr>
        <p:spPr bwMode="auto">
          <a:xfrm>
            <a:off x="7092950" y="3141663"/>
            <a:ext cx="1944688" cy="1727200"/>
          </a:xfrm>
          <a:prstGeom prst="hexagon">
            <a:avLst>
              <a:gd name="adj" fmla="val 28148"/>
              <a:gd name="vf" fmla="val 115470"/>
            </a:avLst>
          </a:prstGeom>
          <a:blipFill dpi="0" rotWithShape="1">
            <a:blip r:embed="rId6"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1" name="AutoShape 17" descr="(136)"/>
          <p:cNvSpPr>
            <a:spLocks noChangeArrowheads="1"/>
          </p:cNvSpPr>
          <p:nvPr/>
        </p:nvSpPr>
        <p:spPr bwMode="auto">
          <a:xfrm>
            <a:off x="1763713" y="4941888"/>
            <a:ext cx="2016125" cy="1800225"/>
          </a:xfrm>
          <a:prstGeom prst="hexagon">
            <a:avLst>
              <a:gd name="adj" fmla="val 27998"/>
              <a:gd name="vf" fmla="val 115470"/>
            </a:avLst>
          </a:prstGeom>
          <a:blipFill dpi="0" rotWithShape="1">
            <a:blip r:embed="rId7"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2" name="AutoShape 18" descr="280E"/>
          <p:cNvSpPr>
            <a:spLocks noChangeArrowheads="1"/>
          </p:cNvSpPr>
          <p:nvPr/>
        </p:nvSpPr>
        <p:spPr bwMode="auto">
          <a:xfrm>
            <a:off x="3997325" y="5014913"/>
            <a:ext cx="1943100" cy="1727200"/>
          </a:xfrm>
          <a:prstGeom prst="hexagon">
            <a:avLst>
              <a:gd name="adj" fmla="val 28125"/>
              <a:gd name="vf" fmla="val 115470"/>
            </a:avLst>
          </a:prstGeom>
          <a:blipFill dpi="0" rotWithShape="1">
            <a:blip r:embed="rId8"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3" name="AutoShape 19" descr="image4x400"/>
          <p:cNvSpPr>
            <a:spLocks noChangeArrowheads="1"/>
          </p:cNvSpPr>
          <p:nvPr/>
        </p:nvSpPr>
        <p:spPr bwMode="auto">
          <a:xfrm>
            <a:off x="34925" y="4221163"/>
            <a:ext cx="2016125" cy="1584325"/>
          </a:xfrm>
          <a:prstGeom prst="hexagon">
            <a:avLst>
              <a:gd name="adj" fmla="val 31814"/>
              <a:gd name="vf" fmla="val 115470"/>
            </a:avLst>
          </a:prstGeom>
          <a:blipFill dpi="0" rotWithShape="1">
            <a:blip r:embed="rId9"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4" name="AutoShape 20" descr="2"/>
          <p:cNvSpPr>
            <a:spLocks noChangeArrowheads="1"/>
          </p:cNvSpPr>
          <p:nvPr/>
        </p:nvSpPr>
        <p:spPr bwMode="auto">
          <a:xfrm>
            <a:off x="34925" y="2492375"/>
            <a:ext cx="1943100" cy="1512888"/>
          </a:xfrm>
          <a:prstGeom prst="hexagon">
            <a:avLst>
              <a:gd name="adj" fmla="val 32109"/>
              <a:gd name="vf" fmla="val 115470"/>
            </a:avLst>
          </a:prstGeom>
          <a:blipFill dpi="0" rotWithShape="1">
            <a:blip r:embed="rId10"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45" name="Text Box 21"/>
          <p:cNvSpPr txBox="1">
            <a:spLocks noChangeArrowheads="1"/>
          </p:cNvSpPr>
          <p:nvPr/>
        </p:nvSpPr>
        <p:spPr bwMode="auto">
          <a:xfrm>
            <a:off x="2700338" y="2305050"/>
            <a:ext cx="21605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PELEDAKAN</a:t>
            </a:r>
          </a:p>
        </p:txBody>
      </p:sp>
      <p:sp>
        <p:nvSpPr>
          <p:cNvPr id="948246" name="Text Box 22"/>
          <p:cNvSpPr txBox="1">
            <a:spLocks noChangeArrowheads="1"/>
          </p:cNvSpPr>
          <p:nvPr/>
        </p:nvSpPr>
        <p:spPr bwMode="auto">
          <a:xfrm>
            <a:off x="4859338" y="2305050"/>
            <a:ext cx="21605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KEBAKARAN</a:t>
            </a:r>
          </a:p>
        </p:txBody>
      </p:sp>
      <p:sp>
        <p:nvSpPr>
          <p:cNvPr id="948247" name="Text Box 23"/>
          <p:cNvSpPr txBox="1">
            <a:spLocks noChangeArrowheads="1"/>
          </p:cNvSpPr>
          <p:nvPr/>
        </p:nvSpPr>
        <p:spPr bwMode="auto">
          <a:xfrm>
            <a:off x="5940425" y="2924175"/>
            <a:ext cx="1439863" cy="504825"/>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TUMPAHAN BAHAN KIMIA</a:t>
            </a:r>
          </a:p>
        </p:txBody>
      </p:sp>
      <p:sp>
        <p:nvSpPr>
          <p:cNvPr id="948248" name="Text Box 24"/>
          <p:cNvSpPr txBox="1">
            <a:spLocks noChangeArrowheads="1"/>
          </p:cNvSpPr>
          <p:nvPr/>
        </p:nvSpPr>
        <p:spPr bwMode="auto">
          <a:xfrm>
            <a:off x="5651500" y="4076700"/>
            <a:ext cx="2160588" cy="504825"/>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KEBOCORAN RADIOAKTIF</a:t>
            </a:r>
          </a:p>
        </p:txBody>
      </p:sp>
      <p:sp>
        <p:nvSpPr>
          <p:cNvPr id="948249" name="Text Box 25"/>
          <p:cNvSpPr txBox="1">
            <a:spLocks noChangeArrowheads="1"/>
          </p:cNvSpPr>
          <p:nvPr/>
        </p:nvSpPr>
        <p:spPr bwMode="auto">
          <a:xfrm>
            <a:off x="4427538" y="4681538"/>
            <a:ext cx="21605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VOLCANO</a:t>
            </a:r>
          </a:p>
        </p:txBody>
      </p:sp>
      <p:sp>
        <p:nvSpPr>
          <p:cNvPr id="948250" name="Text Box 26"/>
          <p:cNvSpPr txBox="1">
            <a:spLocks noChangeArrowheads="1"/>
          </p:cNvSpPr>
          <p:nvPr/>
        </p:nvSpPr>
        <p:spPr bwMode="auto">
          <a:xfrm>
            <a:off x="2698750" y="4608513"/>
            <a:ext cx="2160588"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BANJIR</a:t>
            </a:r>
          </a:p>
        </p:txBody>
      </p:sp>
      <p:sp>
        <p:nvSpPr>
          <p:cNvPr id="948251" name="Text Box 27"/>
          <p:cNvSpPr txBox="1">
            <a:spLocks noChangeArrowheads="1"/>
          </p:cNvSpPr>
          <p:nvPr/>
        </p:nvSpPr>
        <p:spPr bwMode="auto">
          <a:xfrm>
            <a:off x="1835150" y="4003675"/>
            <a:ext cx="2160588" cy="504825"/>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SABOTASE / TERORIS</a:t>
            </a:r>
          </a:p>
        </p:txBody>
      </p:sp>
      <p:sp>
        <p:nvSpPr>
          <p:cNvPr id="948252" name="Text Box 28"/>
          <p:cNvSpPr txBox="1">
            <a:spLocks noChangeArrowheads="1"/>
          </p:cNvSpPr>
          <p:nvPr/>
        </p:nvSpPr>
        <p:spPr bwMode="auto">
          <a:xfrm>
            <a:off x="2124075" y="2995613"/>
            <a:ext cx="1655763" cy="504825"/>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i="1">
                <a:latin typeface="Rockwell" pitchFamily="18" charset="0"/>
              </a:rPr>
              <a:t>KEBAKARAN HUTAN</a:t>
            </a:r>
          </a:p>
        </p:txBody>
      </p:sp>
      <p:sp>
        <p:nvSpPr>
          <p:cNvPr id="948254" name="AutoShape 30" descr="3"/>
          <p:cNvSpPr>
            <a:spLocks noChangeArrowheads="1"/>
          </p:cNvSpPr>
          <p:nvPr/>
        </p:nvSpPr>
        <p:spPr bwMode="auto">
          <a:xfrm>
            <a:off x="325438" y="692150"/>
            <a:ext cx="1943100" cy="1512888"/>
          </a:xfrm>
          <a:prstGeom prst="hexagon">
            <a:avLst>
              <a:gd name="adj" fmla="val 32109"/>
              <a:gd name="vf" fmla="val 115470"/>
            </a:avLst>
          </a:prstGeom>
          <a:blipFill dpi="0" rotWithShape="1">
            <a:blip r:embed="rId11" cstate="print"/>
            <a:srcRect/>
            <a:stretch>
              <a:fillRect/>
            </a:stretch>
          </a:blipFill>
          <a:ln w="9525">
            <a:solidFill>
              <a:schemeClr val="tx1"/>
            </a:solidFill>
            <a:miter lim="800000"/>
            <a:headEnd/>
            <a:tailEnd/>
          </a:ln>
          <a:effectLst/>
        </p:spPr>
        <p:txBody>
          <a:bodyPr wrap="none" lIns="14400" tIns="7200" rIns="14400" bIns="7200" anchor="ctr"/>
          <a:lstStyle/>
          <a:p>
            <a:endParaRPr lang="en-US"/>
          </a:p>
        </p:txBody>
      </p:sp>
      <p:sp>
        <p:nvSpPr>
          <p:cNvPr id="948255" name="Text Box 31"/>
          <p:cNvSpPr txBox="1">
            <a:spLocks noChangeArrowheads="1"/>
          </p:cNvSpPr>
          <p:nvPr/>
        </p:nvSpPr>
        <p:spPr bwMode="auto">
          <a:xfrm>
            <a:off x="2700338" y="188913"/>
            <a:ext cx="4679950"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dirty="0">
                <a:latin typeface="Century Schoolbook" pitchFamily="18" charset="0"/>
              </a:rPr>
              <a:t>1.1. “IDENTIFIKASI KEADAAN DARURAT”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9900"/>
            </a:gs>
            <a:gs pos="50000">
              <a:srgbClr val="FFFFCC"/>
            </a:gs>
            <a:gs pos="100000">
              <a:srgbClr val="CC9900"/>
            </a:gs>
          </a:gsLst>
          <a:lin ang="5400000" scaled="1"/>
        </a:gra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E3CE31FB-4200-4F94-A3E9-2A07E7D1F9F2}" type="slidenum">
              <a:rPr lang="en-US"/>
              <a:pPr/>
              <a:t>22</a:t>
            </a:fld>
            <a:endParaRPr lang="en-US"/>
          </a:p>
        </p:txBody>
      </p:sp>
      <p:sp>
        <p:nvSpPr>
          <p:cNvPr id="949252" name="Text Box 4"/>
          <p:cNvSpPr txBox="1">
            <a:spLocks noChangeArrowheads="1"/>
          </p:cNvSpPr>
          <p:nvPr/>
        </p:nvSpPr>
        <p:spPr bwMode="auto">
          <a:xfrm>
            <a:off x="755650" y="815975"/>
            <a:ext cx="6192838"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a:latin typeface="Imprint MT Shadow" pitchFamily="82" charset="0"/>
              </a:rPr>
              <a:t>1.1. IDENTIFIKASI KEADAAN DARURAT</a:t>
            </a:r>
          </a:p>
        </p:txBody>
      </p:sp>
      <p:sp>
        <p:nvSpPr>
          <p:cNvPr id="949253" name="Text Box 5"/>
          <p:cNvSpPr txBox="1">
            <a:spLocks noChangeArrowheads="1"/>
          </p:cNvSpPr>
          <p:nvPr/>
        </p:nvSpPr>
        <p:spPr bwMode="auto">
          <a:xfrm>
            <a:off x="684213" y="1412875"/>
            <a:ext cx="8208962" cy="4640263"/>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2400" b="1">
                <a:latin typeface="Bodoni MT Black" pitchFamily="18" charset="0"/>
              </a:rPr>
              <a:t>Minor Emergency :</a:t>
            </a:r>
          </a:p>
          <a:p>
            <a:pPr marL="342900" indent="-342900">
              <a:spcBef>
                <a:spcPct val="50000"/>
              </a:spcBef>
            </a:pPr>
            <a:r>
              <a:rPr lang="en-US" i="1">
                <a:latin typeface="Century Schoolbook" pitchFamily="18" charset="0"/>
              </a:rPr>
              <a:t>	“Keadaan darurat dengan kategori kecil sebagai permulaan potensi timbulnya keadaan darurat menengah. Radius keadaan darurat 1,5 meter di area kerja”.</a:t>
            </a:r>
            <a:endParaRPr lang="en-US">
              <a:latin typeface="Century Schoolbook" pitchFamily="18" charset="0"/>
            </a:endParaRPr>
          </a:p>
          <a:p>
            <a:pPr marL="342900" indent="-342900">
              <a:spcBef>
                <a:spcPct val="50000"/>
              </a:spcBef>
            </a:pPr>
            <a:r>
              <a:rPr lang="en-US">
                <a:latin typeface="Century Schoolbook" pitchFamily="18" charset="0"/>
              </a:rPr>
              <a:t>	</a:t>
            </a:r>
            <a:r>
              <a:rPr lang="en-US" b="1">
                <a:latin typeface="Century Schoolbook" pitchFamily="18" charset="0"/>
              </a:rPr>
              <a:t>Ruang Lingkup</a:t>
            </a:r>
            <a:r>
              <a:rPr lang="en-US">
                <a:latin typeface="Century Schoolbook" pitchFamily="18" charset="0"/>
              </a:rPr>
              <a:t> : </a:t>
            </a:r>
            <a:r>
              <a:rPr lang="en-US">
                <a:solidFill>
                  <a:srgbClr val="800000"/>
                </a:solidFill>
                <a:latin typeface="Century Schoolbook" pitchFamily="18" charset="0"/>
              </a:rPr>
              <a:t>Kebakaran Kecil, Kebakaran Sedang, Tumpahan Pelumas, Tumpahan Solar, Tumpahan Bahan Kimia</a:t>
            </a:r>
          </a:p>
          <a:p>
            <a:pPr marL="342900" indent="-342900">
              <a:spcBef>
                <a:spcPct val="50000"/>
              </a:spcBef>
            </a:pPr>
            <a:endParaRPr lang="en-US" i="1">
              <a:solidFill>
                <a:srgbClr val="800000"/>
              </a:solidFill>
              <a:latin typeface="Century Schoolbook" pitchFamily="18" charset="0"/>
            </a:endParaRPr>
          </a:p>
          <a:p>
            <a:pPr marL="342900" indent="-342900">
              <a:spcBef>
                <a:spcPct val="50000"/>
              </a:spcBef>
            </a:pPr>
            <a:r>
              <a:rPr lang="en-US" sz="2400">
                <a:latin typeface="Bodoni MT Black" pitchFamily="18" charset="0"/>
              </a:rPr>
              <a:t>2. Major Emergency :</a:t>
            </a:r>
          </a:p>
          <a:p>
            <a:pPr marL="342900" indent="-342900">
              <a:spcBef>
                <a:spcPct val="50000"/>
              </a:spcBef>
            </a:pPr>
            <a:r>
              <a:rPr lang="en-US" i="1">
                <a:latin typeface="Century Schoolbook" pitchFamily="18" charset="0"/>
              </a:rPr>
              <a:t>	“Keadaan darurat dengan kategori besar, resiko kematian, kerusakan lingkungan hidup, kerugian infrastruktur total”.</a:t>
            </a:r>
          </a:p>
          <a:p>
            <a:pPr marL="342900" indent="-342900">
              <a:spcBef>
                <a:spcPct val="50000"/>
              </a:spcBef>
            </a:pPr>
            <a:r>
              <a:rPr lang="en-US" i="1">
                <a:latin typeface="Century Schoolbook" pitchFamily="18" charset="0"/>
              </a:rPr>
              <a:t>	</a:t>
            </a:r>
            <a:r>
              <a:rPr lang="en-US" b="1">
                <a:latin typeface="Century Schoolbook" pitchFamily="18" charset="0"/>
              </a:rPr>
              <a:t>Ruang Lingkup</a:t>
            </a:r>
            <a:r>
              <a:rPr lang="en-US">
                <a:latin typeface="Century Schoolbook" pitchFamily="18" charset="0"/>
              </a:rPr>
              <a:t> : </a:t>
            </a:r>
            <a:r>
              <a:rPr lang="en-US">
                <a:solidFill>
                  <a:srgbClr val="800000"/>
                </a:solidFill>
                <a:latin typeface="Century Schoolbook" pitchFamily="18" charset="0"/>
              </a:rPr>
              <a:t>Peledakan, Kebakaran Besar, Bencana Alam (Gempa, Banjir, Badai, Letusan Gunung Berapi), Tumpahan Logam Panas, Kebocoran Radioaktif, Sabotase/Teroris, </a:t>
            </a:r>
          </a:p>
        </p:txBody>
      </p:sp>
      <p:pic>
        <p:nvPicPr>
          <p:cNvPr id="949256" name="Picture 8" descr="MENP063"/>
          <p:cNvPicPr>
            <a:picLocks noChangeAspect="1" noChangeArrowheads="1"/>
          </p:cNvPicPr>
          <p:nvPr/>
        </p:nvPicPr>
        <p:blipFill>
          <a:blip r:embed="rId2" cstate="print"/>
          <a:srcRect/>
          <a:stretch>
            <a:fillRect/>
          </a:stretch>
        </p:blipFill>
        <p:spPr bwMode="auto">
          <a:xfrm>
            <a:off x="6804025" y="0"/>
            <a:ext cx="1244600" cy="184785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B1743EC3-EB7F-4A94-A0E9-CE9635C7F681}" type="slidenum">
              <a:rPr lang="en-US"/>
              <a:pPr/>
              <a:t>23</a:t>
            </a:fld>
            <a:endParaRPr lang="en-US"/>
          </a:p>
        </p:txBody>
      </p:sp>
      <p:sp>
        <p:nvSpPr>
          <p:cNvPr id="950276" name="WordArt 4"/>
          <p:cNvSpPr>
            <a:spLocks noChangeArrowheads="1" noChangeShapeType="1" noTextEdit="1"/>
          </p:cNvSpPr>
          <p:nvPr/>
        </p:nvSpPr>
        <p:spPr bwMode="auto">
          <a:xfrm>
            <a:off x="2916238" y="693738"/>
            <a:ext cx="3887787" cy="647700"/>
          </a:xfrm>
          <a:prstGeom prst="rect">
            <a:avLst/>
          </a:prstGeom>
        </p:spPr>
        <p:txBody>
          <a:bodyPr wrap="none" fromWordArt="1">
            <a:prstTxWarp prst="textPlain">
              <a:avLst>
                <a:gd name="adj" fmla="val 50000"/>
              </a:avLst>
            </a:prstTxWarp>
          </a:bodyPr>
          <a:lstStyle/>
          <a:p>
            <a:pPr algn="ctr"/>
            <a:r>
              <a:rPr lang="en-US" sz="3600" kern="10" dirty="0">
                <a:ln w="9525">
                  <a:noFill/>
                  <a:round/>
                  <a:headEnd/>
                  <a:tailEnd/>
                </a:ln>
                <a:effectLst>
                  <a:outerShdw dist="35921" dir="2700000" algn="ctr" rotWithShape="0">
                    <a:srgbClr val="C0C0C0">
                      <a:alpha val="80000"/>
                    </a:srgbClr>
                  </a:outerShdw>
                </a:effectLst>
                <a:latin typeface="Impact"/>
              </a:rPr>
              <a:t>1.2. EMERGENCY RESOURCES</a:t>
            </a:r>
          </a:p>
          <a:p>
            <a:pPr algn="ctr"/>
            <a:r>
              <a:rPr lang="en-US" sz="3600" kern="10" dirty="0">
                <a:ln w="9525">
                  <a:noFill/>
                  <a:round/>
                  <a:headEnd/>
                  <a:tailEnd/>
                </a:ln>
                <a:effectLst>
                  <a:outerShdw dist="35921" dir="2700000" algn="ctr" rotWithShape="0">
                    <a:srgbClr val="C0C0C0">
                      <a:alpha val="80000"/>
                    </a:srgbClr>
                  </a:outerShdw>
                </a:effectLst>
                <a:latin typeface="Impact"/>
              </a:rPr>
              <a:t>(</a:t>
            </a:r>
            <a:r>
              <a:rPr lang="en-US" sz="3600" kern="10" dirty="0" err="1">
                <a:ln w="9525">
                  <a:noFill/>
                  <a:round/>
                  <a:headEnd/>
                  <a:tailEnd/>
                </a:ln>
                <a:effectLst>
                  <a:outerShdw dist="35921" dir="2700000" algn="ctr" rotWithShape="0">
                    <a:srgbClr val="C0C0C0">
                      <a:alpha val="80000"/>
                    </a:srgbClr>
                  </a:outerShdw>
                </a:effectLst>
                <a:latin typeface="Impact"/>
              </a:rPr>
              <a:t>Sumber</a:t>
            </a:r>
            <a:r>
              <a:rPr lang="en-US" sz="3600" kern="10" dirty="0">
                <a:ln w="9525">
                  <a:noFill/>
                  <a:round/>
                  <a:headEnd/>
                  <a:tailEnd/>
                </a:ln>
                <a:effectLst>
                  <a:outerShdw dist="35921" dir="2700000" algn="ctr" rotWithShape="0">
                    <a:srgbClr val="C0C0C0">
                      <a:alpha val="80000"/>
                    </a:srgbClr>
                  </a:outerShdw>
                </a:effectLst>
                <a:latin typeface="Impact"/>
              </a:rPr>
              <a:t> </a:t>
            </a:r>
            <a:r>
              <a:rPr lang="en-US" sz="3600" kern="10" dirty="0" err="1">
                <a:ln w="9525">
                  <a:noFill/>
                  <a:round/>
                  <a:headEnd/>
                  <a:tailEnd/>
                </a:ln>
                <a:effectLst>
                  <a:outerShdw dist="35921" dir="2700000" algn="ctr" rotWithShape="0">
                    <a:srgbClr val="C0C0C0">
                      <a:alpha val="80000"/>
                    </a:srgbClr>
                  </a:outerShdw>
                </a:effectLst>
                <a:latin typeface="Impact"/>
              </a:rPr>
              <a:t>Daya</a:t>
            </a:r>
            <a:r>
              <a:rPr lang="en-US" sz="3600" kern="10" dirty="0">
                <a:ln w="9525">
                  <a:noFill/>
                  <a:round/>
                  <a:headEnd/>
                  <a:tailEnd/>
                </a:ln>
                <a:effectLst>
                  <a:outerShdw dist="35921" dir="2700000" algn="ctr" rotWithShape="0">
                    <a:srgbClr val="C0C0C0">
                      <a:alpha val="80000"/>
                    </a:srgbClr>
                  </a:outerShdw>
                </a:effectLst>
                <a:latin typeface="Impact"/>
              </a:rPr>
              <a:t> </a:t>
            </a:r>
            <a:r>
              <a:rPr lang="en-US" sz="3600" kern="10" dirty="0" err="1">
                <a:ln w="9525">
                  <a:noFill/>
                  <a:round/>
                  <a:headEnd/>
                  <a:tailEnd/>
                </a:ln>
                <a:effectLst>
                  <a:outerShdw dist="35921" dir="2700000" algn="ctr" rotWithShape="0">
                    <a:srgbClr val="C0C0C0">
                      <a:alpha val="80000"/>
                    </a:srgbClr>
                  </a:outerShdw>
                </a:effectLst>
                <a:latin typeface="Impact"/>
              </a:rPr>
              <a:t>Keadaan</a:t>
            </a:r>
            <a:r>
              <a:rPr lang="en-US" sz="3600" kern="10" dirty="0">
                <a:ln w="9525">
                  <a:noFill/>
                  <a:round/>
                  <a:headEnd/>
                  <a:tailEnd/>
                </a:ln>
                <a:effectLst>
                  <a:outerShdw dist="35921" dir="2700000" algn="ctr" rotWithShape="0">
                    <a:srgbClr val="C0C0C0">
                      <a:alpha val="80000"/>
                    </a:srgbClr>
                  </a:outerShdw>
                </a:effectLst>
                <a:latin typeface="Impact"/>
              </a:rPr>
              <a:t> </a:t>
            </a:r>
            <a:r>
              <a:rPr lang="en-US" sz="3600" kern="10" dirty="0" err="1">
                <a:ln w="9525">
                  <a:noFill/>
                  <a:round/>
                  <a:headEnd/>
                  <a:tailEnd/>
                </a:ln>
                <a:effectLst>
                  <a:outerShdw dist="35921" dir="2700000" algn="ctr" rotWithShape="0">
                    <a:srgbClr val="C0C0C0">
                      <a:alpha val="80000"/>
                    </a:srgbClr>
                  </a:outerShdw>
                </a:effectLst>
                <a:latin typeface="Impact"/>
              </a:rPr>
              <a:t>Darurat</a:t>
            </a:r>
            <a:r>
              <a:rPr lang="en-US" sz="3600" kern="10" dirty="0">
                <a:ln w="9525">
                  <a:noFill/>
                  <a:round/>
                  <a:headEnd/>
                  <a:tailEnd/>
                </a:ln>
                <a:effectLst>
                  <a:outerShdw dist="35921" dir="2700000" algn="ctr" rotWithShape="0">
                    <a:srgbClr val="C0C0C0">
                      <a:alpha val="80000"/>
                    </a:srgbClr>
                  </a:outerShdw>
                </a:effectLst>
                <a:latin typeface="Impact"/>
              </a:rPr>
              <a:t>)</a:t>
            </a:r>
          </a:p>
        </p:txBody>
      </p:sp>
      <p:sp>
        <p:nvSpPr>
          <p:cNvPr id="950277" name="Text Box 5"/>
          <p:cNvSpPr txBox="1">
            <a:spLocks noChangeArrowheads="1"/>
          </p:cNvSpPr>
          <p:nvPr/>
        </p:nvSpPr>
        <p:spPr bwMode="auto">
          <a:xfrm>
            <a:off x="611188" y="1557338"/>
            <a:ext cx="8532812" cy="4477301"/>
          </a:xfrm>
          <a:prstGeom prst="rect">
            <a:avLst/>
          </a:prstGeom>
          <a:noFill/>
          <a:ln w="9525">
            <a:noFill/>
            <a:miter lim="800000"/>
            <a:headEnd/>
            <a:tailEnd/>
          </a:ln>
          <a:effectLst/>
        </p:spPr>
        <p:txBody>
          <a:bodyPr wrap="square" lIns="14400" tIns="7200" rIns="14400" bIns="7200">
            <a:spAutoFit/>
          </a:bodyPr>
          <a:lstStyle/>
          <a:p>
            <a:pPr marL="711200" indent="-711200">
              <a:spcBef>
                <a:spcPct val="50000"/>
              </a:spcBef>
              <a:buFont typeface="Wingdings" pitchFamily="2" charset="2"/>
              <a:buChar char="q"/>
            </a:pPr>
            <a:r>
              <a:rPr lang="en-US" sz="2000" b="1" dirty="0">
                <a:latin typeface="Century Schoolbook" pitchFamily="18" charset="0"/>
              </a:rPr>
              <a:t>Emergency Infrastructure (</a:t>
            </a:r>
            <a:r>
              <a:rPr lang="en-US" sz="2000" b="1" dirty="0" err="1">
                <a:latin typeface="Century Schoolbook" pitchFamily="18" charset="0"/>
              </a:rPr>
              <a:t>Infrastruktur</a:t>
            </a:r>
            <a:r>
              <a:rPr lang="en-US" sz="2000" b="1" dirty="0">
                <a:latin typeface="Century Schoolbook" pitchFamily="18" charset="0"/>
              </a:rPr>
              <a:t> </a:t>
            </a:r>
            <a:r>
              <a:rPr lang="en-US" sz="2000" b="1" dirty="0" err="1">
                <a:latin typeface="Century Schoolbook" pitchFamily="18" charset="0"/>
              </a:rPr>
              <a:t>Tanggap</a:t>
            </a:r>
            <a:r>
              <a:rPr lang="en-US" sz="2000" b="1" dirty="0">
                <a:latin typeface="Century Schoolbook" pitchFamily="18" charset="0"/>
              </a:rPr>
              <a:t> </a:t>
            </a:r>
            <a:r>
              <a:rPr lang="en-US" sz="2000" b="1" dirty="0" err="1">
                <a:latin typeface="Century Schoolbook" pitchFamily="18" charset="0"/>
              </a:rPr>
              <a:t>Darurat</a:t>
            </a:r>
            <a:r>
              <a:rPr lang="en-US" sz="2000" b="1" dirty="0">
                <a:latin typeface="Century Schoolbook" pitchFamily="18" charset="0"/>
              </a:rPr>
              <a:t>)</a:t>
            </a:r>
          </a:p>
          <a:p>
            <a:pPr marL="1168400" lvl="1" indent="-711200">
              <a:spcBef>
                <a:spcPct val="50000"/>
              </a:spcBef>
              <a:buFont typeface="Wingdings" pitchFamily="2" charset="2"/>
              <a:buChar char="ü"/>
            </a:pPr>
            <a:r>
              <a:rPr lang="en-US" sz="2000" b="1" dirty="0">
                <a:latin typeface="Century Schoolbook" pitchFamily="18" charset="0"/>
              </a:rPr>
              <a:t>Fire Fighting Facility </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Fasilitas</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Pemadam</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Kebakaran</a:t>
            </a:r>
            <a:r>
              <a:rPr lang="en-US" sz="2000" b="1" i="1" dirty="0">
                <a:solidFill>
                  <a:schemeClr val="accent2"/>
                </a:solidFill>
                <a:latin typeface="Century Schoolbook" pitchFamily="18" charset="0"/>
              </a:rPr>
              <a:t>)</a:t>
            </a:r>
          </a:p>
          <a:p>
            <a:pPr marL="1168400" lvl="1" indent="-711200">
              <a:spcBef>
                <a:spcPct val="50000"/>
              </a:spcBef>
              <a:buFont typeface="Wingdings" pitchFamily="2" charset="2"/>
              <a:buChar char="ü"/>
            </a:pPr>
            <a:r>
              <a:rPr lang="en-US" sz="2000" b="1" dirty="0">
                <a:latin typeface="Century Schoolbook" pitchFamily="18" charset="0"/>
              </a:rPr>
              <a:t>Emergency Preparedness Building/Plant 	          Facility </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Fasilitas</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Kesiagaan</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Darurat</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Bangunan</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Pabrik</a:t>
            </a:r>
            <a:r>
              <a:rPr lang="en-US" sz="2000" b="1" i="1" dirty="0">
                <a:solidFill>
                  <a:schemeClr val="accent2"/>
                </a:solidFill>
                <a:latin typeface="Century Schoolbook" pitchFamily="18" charset="0"/>
              </a:rPr>
              <a:t>)</a:t>
            </a:r>
            <a:r>
              <a:rPr lang="en-US" sz="2000" b="1" dirty="0">
                <a:latin typeface="Century Schoolbook" pitchFamily="18" charset="0"/>
              </a:rPr>
              <a:t>	</a:t>
            </a:r>
          </a:p>
          <a:p>
            <a:pPr marL="1168400" lvl="1" indent="-711200">
              <a:spcBef>
                <a:spcPct val="50000"/>
              </a:spcBef>
              <a:buFont typeface="Wingdings" pitchFamily="2" charset="2"/>
              <a:buChar char="ü"/>
            </a:pPr>
            <a:r>
              <a:rPr lang="en-US" sz="2000" b="1" dirty="0">
                <a:latin typeface="Century Schoolbook" pitchFamily="18" charset="0"/>
              </a:rPr>
              <a:t>Emergency Response Apparatus </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Perlengkapan</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Tanggap</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Darurat</a:t>
            </a:r>
            <a:r>
              <a:rPr lang="en-US" sz="2000" b="1" i="1" dirty="0">
                <a:solidFill>
                  <a:schemeClr val="accent2"/>
                </a:solidFill>
                <a:latin typeface="Century Schoolbook" pitchFamily="18" charset="0"/>
              </a:rPr>
              <a:t>)</a:t>
            </a:r>
          </a:p>
          <a:p>
            <a:pPr marL="1168400" lvl="1" indent="-711200">
              <a:spcBef>
                <a:spcPct val="50000"/>
              </a:spcBef>
              <a:buFont typeface="Wingdings" pitchFamily="2" charset="2"/>
              <a:buChar char="ü"/>
            </a:pPr>
            <a:r>
              <a:rPr lang="en-US" sz="2000" b="1" dirty="0">
                <a:latin typeface="Century Schoolbook" pitchFamily="18" charset="0"/>
              </a:rPr>
              <a:t>First Aid Apparatus </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Perlengkapan</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Pertolongan</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Pertama</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Pada</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Kecelakaan</a:t>
            </a:r>
            <a:r>
              <a:rPr lang="en-US" sz="2000" b="1" i="1" dirty="0">
                <a:solidFill>
                  <a:schemeClr val="accent2"/>
                </a:solidFill>
                <a:latin typeface="Century Schoolbook" pitchFamily="18" charset="0"/>
              </a:rPr>
              <a:t>/P3K)</a:t>
            </a:r>
          </a:p>
          <a:p>
            <a:pPr marL="711200" indent="-711200">
              <a:spcBef>
                <a:spcPct val="50000"/>
              </a:spcBef>
              <a:buFont typeface="Wingdings" pitchFamily="2" charset="2"/>
              <a:buChar char="q"/>
            </a:pPr>
            <a:r>
              <a:rPr lang="en-US" sz="2000" b="1" dirty="0">
                <a:latin typeface="Century Schoolbook" pitchFamily="18" charset="0"/>
              </a:rPr>
              <a:t>Emergency Human Resources </a:t>
            </a:r>
            <a:r>
              <a:rPr lang="en-US" sz="2000" b="1" i="1" dirty="0">
                <a:solidFill>
                  <a:schemeClr val="accent2"/>
                </a:solidFill>
                <a:latin typeface="Century Schoolbook" pitchFamily="18" charset="0"/>
              </a:rPr>
              <a:t>(</a:t>
            </a:r>
            <a:r>
              <a:rPr lang="en-US" sz="2000" b="1" i="1" dirty="0" err="1">
                <a:solidFill>
                  <a:schemeClr val="accent2"/>
                </a:solidFill>
                <a:latin typeface="Century Schoolbook" pitchFamily="18" charset="0"/>
              </a:rPr>
              <a:t>Sumber</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Daya</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Manusia</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Tanggap</a:t>
            </a:r>
            <a:r>
              <a:rPr lang="en-US" sz="2000" b="1" i="1" dirty="0">
                <a:solidFill>
                  <a:schemeClr val="accent2"/>
                </a:solidFill>
                <a:latin typeface="Century Schoolbook" pitchFamily="18" charset="0"/>
              </a:rPr>
              <a:t> </a:t>
            </a:r>
            <a:r>
              <a:rPr lang="en-US" sz="2000" b="1" i="1" dirty="0" err="1">
                <a:solidFill>
                  <a:schemeClr val="accent2"/>
                </a:solidFill>
                <a:latin typeface="Century Schoolbook" pitchFamily="18" charset="0"/>
              </a:rPr>
              <a:t>Darurat</a:t>
            </a:r>
            <a:r>
              <a:rPr lang="en-US" sz="2000" b="1" i="1" dirty="0">
                <a:solidFill>
                  <a:schemeClr val="accent2"/>
                </a:solidFill>
                <a:latin typeface="Century Schoolbook" pitchFamily="18" charset="0"/>
              </a:rPr>
              <a:t>)</a:t>
            </a:r>
          </a:p>
        </p:txBody>
      </p:sp>
      <p:pic>
        <p:nvPicPr>
          <p:cNvPr id="950278" name="Picture 6" descr="ENRGY105"/>
          <p:cNvPicPr>
            <a:picLocks noChangeAspect="1" noChangeArrowheads="1"/>
          </p:cNvPicPr>
          <p:nvPr/>
        </p:nvPicPr>
        <p:blipFill>
          <a:blip r:embed="rId2" cstate="print"/>
          <a:srcRect/>
          <a:stretch>
            <a:fillRect/>
          </a:stretch>
        </p:blipFill>
        <p:spPr bwMode="auto">
          <a:xfrm>
            <a:off x="468313" y="333375"/>
            <a:ext cx="1160462" cy="12954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1"/>
          </p:nvPr>
        </p:nvSpPr>
        <p:spPr/>
        <p:txBody>
          <a:bodyPr/>
          <a:lstStyle/>
          <a:p>
            <a:fld id="{3A335F72-95EF-4088-87C6-002E5BFBAA09}" type="slidenum">
              <a:rPr lang="en-US"/>
              <a:pPr/>
              <a:t>24</a:t>
            </a:fld>
            <a:endParaRPr lang="en-US"/>
          </a:p>
        </p:txBody>
      </p:sp>
      <p:sp>
        <p:nvSpPr>
          <p:cNvPr id="951300" name="Text Box 4"/>
          <p:cNvSpPr txBox="1">
            <a:spLocks noChangeArrowheads="1"/>
          </p:cNvSpPr>
          <p:nvPr/>
        </p:nvSpPr>
        <p:spPr bwMode="auto">
          <a:xfrm>
            <a:off x="684213" y="260350"/>
            <a:ext cx="4321175" cy="125413"/>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r>
              <a:rPr lang="en-US" sz="1200" b="1" u="sng">
                <a:solidFill>
                  <a:schemeClr val="bg1"/>
                </a:solidFill>
                <a:latin typeface="Rockwell" pitchFamily="18" charset="0"/>
              </a:rPr>
              <a:t>1.2.1.1. Fire Fighting Facility</a:t>
            </a:r>
            <a:endParaRPr lang="en-US" sz="1200" b="1">
              <a:solidFill>
                <a:schemeClr val="bg1"/>
              </a:solidFill>
              <a:latin typeface="Rockwell" pitchFamily="18" charset="0"/>
            </a:endParaRPr>
          </a:p>
        </p:txBody>
      </p:sp>
      <p:sp>
        <p:nvSpPr>
          <p:cNvPr id="951301" name="Text Box 5"/>
          <p:cNvSpPr txBox="1">
            <a:spLocks noChangeArrowheads="1"/>
          </p:cNvSpPr>
          <p:nvPr/>
        </p:nvSpPr>
        <p:spPr bwMode="auto">
          <a:xfrm>
            <a:off x="2484438" y="620713"/>
            <a:ext cx="4679950" cy="522287"/>
          </a:xfrm>
          <a:prstGeom prst="rect">
            <a:avLst/>
          </a:prstGeom>
          <a:noFill/>
          <a:ln w="9525">
            <a:noFill/>
            <a:miter lim="800000"/>
            <a:headEnd/>
            <a:tailEnd/>
          </a:ln>
          <a:effectLst/>
        </p:spPr>
        <p:txBody>
          <a:bodyPr lIns="14400" tIns="7200" rIns="14400" bIns="7200">
            <a:spAutoFit/>
          </a:bodyPr>
          <a:lstStyle/>
          <a:p>
            <a:pPr algn="ctr">
              <a:lnSpc>
                <a:spcPct val="70000"/>
              </a:lnSpc>
              <a:spcBef>
                <a:spcPct val="50000"/>
              </a:spcBef>
            </a:pPr>
            <a:r>
              <a:rPr lang="en-US" sz="2000" b="1">
                <a:latin typeface="Bodoni MT Black" pitchFamily="18" charset="0"/>
              </a:rPr>
              <a:t>FIRE FIGHTING FACILITY</a:t>
            </a:r>
          </a:p>
          <a:p>
            <a:pPr algn="ctr">
              <a:lnSpc>
                <a:spcPct val="70000"/>
              </a:lnSpc>
              <a:spcBef>
                <a:spcPct val="50000"/>
              </a:spcBef>
            </a:pPr>
            <a:r>
              <a:rPr lang="en-US" sz="1600" b="1" i="1">
                <a:solidFill>
                  <a:srgbClr val="800000"/>
                </a:solidFill>
                <a:latin typeface="Century Schoolbook" pitchFamily="18" charset="0"/>
              </a:rPr>
              <a:t>(Fasilitas Pemadam Kebakaran)</a:t>
            </a:r>
          </a:p>
        </p:txBody>
      </p:sp>
      <p:sp>
        <p:nvSpPr>
          <p:cNvPr id="951302" name="Text Box 6"/>
          <p:cNvSpPr txBox="1">
            <a:spLocks noChangeArrowheads="1"/>
          </p:cNvSpPr>
          <p:nvPr/>
        </p:nvSpPr>
        <p:spPr bwMode="auto">
          <a:xfrm>
            <a:off x="827088" y="1125538"/>
            <a:ext cx="8064500" cy="536257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2000" b="1">
                <a:latin typeface="Palatino Linotype" pitchFamily="18" charset="0"/>
              </a:rPr>
              <a:t>Kebakaran Besar</a:t>
            </a:r>
          </a:p>
          <a:p>
            <a:pPr marL="342900" indent="-342900">
              <a:spcBef>
                <a:spcPct val="50000"/>
              </a:spcBef>
            </a:pPr>
            <a:r>
              <a:rPr lang="en-US" b="1">
                <a:latin typeface="Palatino Linotype" pitchFamily="18" charset="0"/>
              </a:rPr>
              <a:t>	- </a:t>
            </a:r>
            <a:r>
              <a:rPr lang="en-US" b="1">
                <a:solidFill>
                  <a:srgbClr val="000066"/>
                </a:solidFill>
                <a:latin typeface="Palatino Linotype" pitchFamily="18" charset="0"/>
              </a:rPr>
              <a:t>Fire Hydrant</a:t>
            </a:r>
          </a:p>
          <a:p>
            <a:pPr marL="342900" indent="-342900">
              <a:spcBef>
                <a:spcPct val="50000"/>
              </a:spcBef>
            </a:pPr>
            <a:r>
              <a:rPr lang="en-US" b="1">
                <a:solidFill>
                  <a:srgbClr val="000066"/>
                </a:solidFill>
                <a:latin typeface="Palatino Linotype" pitchFamily="18" charset="0"/>
              </a:rPr>
              <a:t>	- Fire Box (Fire Nozzle, Fire Hose)</a:t>
            </a:r>
          </a:p>
          <a:p>
            <a:pPr marL="342900" indent="-342900">
              <a:spcBef>
                <a:spcPct val="50000"/>
              </a:spcBef>
            </a:pPr>
            <a:r>
              <a:rPr lang="en-US" b="1">
                <a:solidFill>
                  <a:srgbClr val="000066"/>
                </a:solidFill>
                <a:latin typeface="Palatino Linotype" pitchFamily="18" charset="0"/>
              </a:rPr>
              <a:t>	- Fire Pump</a:t>
            </a:r>
          </a:p>
          <a:p>
            <a:pPr marL="342900" indent="-342900">
              <a:spcBef>
                <a:spcPct val="50000"/>
              </a:spcBef>
            </a:pPr>
            <a:r>
              <a:rPr lang="en-US" b="1">
                <a:solidFill>
                  <a:srgbClr val="000066"/>
                </a:solidFill>
                <a:latin typeface="Palatino Linotype" pitchFamily="18" charset="0"/>
              </a:rPr>
              <a:t>	- Fire Water Storage</a:t>
            </a:r>
          </a:p>
          <a:p>
            <a:pPr marL="342900" indent="-342900">
              <a:spcBef>
                <a:spcPct val="50000"/>
              </a:spcBef>
            </a:pPr>
            <a:r>
              <a:rPr lang="en-US" b="1">
                <a:solidFill>
                  <a:srgbClr val="000066"/>
                </a:solidFill>
                <a:latin typeface="Palatino Linotype" pitchFamily="18" charset="0"/>
              </a:rPr>
              <a:t>	- Fire Piping System</a:t>
            </a:r>
          </a:p>
          <a:p>
            <a:pPr marL="342900" indent="-342900">
              <a:spcBef>
                <a:spcPct val="50000"/>
              </a:spcBef>
            </a:pPr>
            <a:r>
              <a:rPr lang="en-US" b="1">
                <a:solidFill>
                  <a:srgbClr val="000066"/>
                </a:solidFill>
                <a:latin typeface="Palatino Linotype" pitchFamily="18" charset="0"/>
              </a:rPr>
              <a:t>	- Fire Truck</a:t>
            </a:r>
          </a:p>
          <a:p>
            <a:pPr marL="342900" indent="-342900">
              <a:spcBef>
                <a:spcPct val="50000"/>
              </a:spcBef>
            </a:pPr>
            <a:r>
              <a:rPr lang="en-US" b="1">
                <a:latin typeface="Palatino Linotype" pitchFamily="18" charset="0"/>
              </a:rPr>
              <a:t>2. </a:t>
            </a:r>
            <a:r>
              <a:rPr lang="en-US" sz="2000" b="1">
                <a:latin typeface="Palatino Linotype" pitchFamily="18" charset="0"/>
              </a:rPr>
              <a:t>Kebakaran Sedang</a:t>
            </a:r>
          </a:p>
          <a:p>
            <a:pPr marL="342900" indent="-342900">
              <a:spcBef>
                <a:spcPct val="50000"/>
              </a:spcBef>
            </a:pPr>
            <a:r>
              <a:rPr lang="en-US" b="1">
                <a:latin typeface="Palatino Linotype" pitchFamily="18" charset="0"/>
              </a:rPr>
              <a:t>	- </a:t>
            </a:r>
            <a:r>
              <a:rPr lang="en-US" b="1">
                <a:solidFill>
                  <a:srgbClr val="000066"/>
                </a:solidFill>
                <a:latin typeface="Palatino Linotype" pitchFamily="18" charset="0"/>
              </a:rPr>
              <a:t>Fire Water Sprinkler</a:t>
            </a:r>
          </a:p>
          <a:p>
            <a:pPr marL="342900" indent="-342900">
              <a:spcBef>
                <a:spcPct val="50000"/>
              </a:spcBef>
            </a:pPr>
            <a:r>
              <a:rPr lang="en-US" b="1">
                <a:solidFill>
                  <a:srgbClr val="000066"/>
                </a:solidFill>
                <a:latin typeface="Palatino Linotype" pitchFamily="18" charset="0"/>
              </a:rPr>
              <a:t>	- Fire Foam Supply</a:t>
            </a:r>
          </a:p>
          <a:p>
            <a:pPr marL="342900" indent="-342900">
              <a:spcBef>
                <a:spcPct val="50000"/>
              </a:spcBef>
            </a:pPr>
            <a:r>
              <a:rPr lang="en-US" b="1">
                <a:latin typeface="Palatino Linotype" pitchFamily="18" charset="0"/>
              </a:rPr>
              <a:t>3. </a:t>
            </a:r>
            <a:r>
              <a:rPr lang="en-US" sz="2000" b="1">
                <a:latin typeface="Palatino Linotype" pitchFamily="18" charset="0"/>
              </a:rPr>
              <a:t>Kebakaran Kecil</a:t>
            </a:r>
          </a:p>
          <a:p>
            <a:pPr marL="342900" indent="-342900">
              <a:spcBef>
                <a:spcPct val="50000"/>
              </a:spcBef>
            </a:pPr>
            <a:r>
              <a:rPr lang="en-US" b="1">
                <a:latin typeface="Palatino Linotype" pitchFamily="18" charset="0"/>
              </a:rPr>
              <a:t>	- </a:t>
            </a:r>
            <a:r>
              <a:rPr lang="en-US" b="1">
                <a:solidFill>
                  <a:srgbClr val="000066"/>
                </a:solidFill>
                <a:latin typeface="Palatino Linotype" pitchFamily="18" charset="0"/>
              </a:rPr>
              <a:t>Fire Extinguisher (Alat Pemadam Api Ringan/APAR)</a:t>
            </a:r>
          </a:p>
          <a:p>
            <a:pPr marL="342900" indent="-342900">
              <a:spcBef>
                <a:spcPct val="50000"/>
              </a:spcBef>
            </a:pPr>
            <a:r>
              <a:rPr lang="en-US" b="1">
                <a:solidFill>
                  <a:srgbClr val="000066"/>
                </a:solidFill>
                <a:latin typeface="Palatino Linotype" pitchFamily="18" charset="0"/>
              </a:rPr>
              <a:t>	- Fire Sand</a:t>
            </a:r>
          </a:p>
        </p:txBody>
      </p:sp>
      <p:pic>
        <p:nvPicPr>
          <p:cNvPr id="951303" name="Picture 7" descr="fire1"/>
          <p:cNvPicPr>
            <a:picLocks noChangeAspect="1" noChangeArrowheads="1"/>
          </p:cNvPicPr>
          <p:nvPr/>
        </p:nvPicPr>
        <p:blipFill>
          <a:blip r:embed="rId2" cstate="print"/>
          <a:srcRect/>
          <a:stretch>
            <a:fillRect/>
          </a:stretch>
        </p:blipFill>
        <p:spPr bwMode="auto">
          <a:xfrm>
            <a:off x="6372225" y="142875"/>
            <a:ext cx="1655763" cy="2133600"/>
          </a:xfrm>
          <a:prstGeom prst="rect">
            <a:avLst/>
          </a:prstGeom>
          <a:noFill/>
          <a:ln w="9525">
            <a:noFill/>
            <a:miter lim="800000"/>
            <a:headEnd/>
            <a:tailEnd/>
          </a:ln>
          <a:effectLst/>
        </p:spPr>
      </p:pic>
      <p:pic>
        <p:nvPicPr>
          <p:cNvPr id="951304" name="Picture 8" descr="CA23WLI7"/>
          <p:cNvPicPr>
            <a:picLocks noChangeAspect="1" noChangeArrowheads="1"/>
          </p:cNvPicPr>
          <p:nvPr/>
        </p:nvPicPr>
        <p:blipFill>
          <a:blip r:embed="rId3" cstate="print"/>
          <a:srcRect/>
          <a:stretch>
            <a:fillRect/>
          </a:stretch>
        </p:blipFill>
        <p:spPr bwMode="auto">
          <a:xfrm>
            <a:off x="8101013" y="1628775"/>
            <a:ext cx="1042987" cy="1800225"/>
          </a:xfrm>
          <a:prstGeom prst="rect">
            <a:avLst/>
          </a:prstGeom>
          <a:noFill/>
        </p:spPr>
      </p:pic>
      <p:pic>
        <p:nvPicPr>
          <p:cNvPr id="951305" name="Picture 9" descr="CA01IVG5-11"/>
          <p:cNvPicPr>
            <a:picLocks noChangeAspect="1" noChangeArrowheads="1"/>
          </p:cNvPicPr>
          <p:nvPr/>
        </p:nvPicPr>
        <p:blipFill>
          <a:blip r:embed="rId4" cstate="print"/>
          <a:srcRect/>
          <a:stretch>
            <a:fillRect/>
          </a:stretch>
        </p:blipFill>
        <p:spPr bwMode="auto">
          <a:xfrm>
            <a:off x="6659563" y="2349500"/>
            <a:ext cx="1439862" cy="1222375"/>
          </a:xfrm>
          <a:prstGeom prst="rect">
            <a:avLst/>
          </a:prstGeom>
          <a:noFill/>
        </p:spPr>
      </p:pic>
      <p:pic>
        <p:nvPicPr>
          <p:cNvPr id="951306" name="Picture 10" descr="CAY7GTMB-29"/>
          <p:cNvPicPr>
            <a:picLocks noChangeAspect="1" noChangeArrowheads="1"/>
          </p:cNvPicPr>
          <p:nvPr/>
        </p:nvPicPr>
        <p:blipFill>
          <a:blip r:embed="rId5" cstate="print"/>
          <a:srcRect/>
          <a:stretch>
            <a:fillRect/>
          </a:stretch>
        </p:blipFill>
        <p:spPr bwMode="auto">
          <a:xfrm>
            <a:off x="7569200" y="3429000"/>
            <a:ext cx="1574800" cy="1173163"/>
          </a:xfrm>
          <a:prstGeom prst="rect">
            <a:avLst/>
          </a:prstGeom>
          <a:noFill/>
        </p:spPr>
      </p:pic>
      <p:pic>
        <p:nvPicPr>
          <p:cNvPr id="951307" name="Picture 11"/>
          <p:cNvPicPr>
            <a:picLocks noChangeAspect="1" noChangeArrowheads="1"/>
          </p:cNvPicPr>
          <p:nvPr/>
        </p:nvPicPr>
        <p:blipFill>
          <a:blip r:embed="rId6" cstate="print">
            <a:lum bright="18000" contrast="30000"/>
          </a:blip>
          <a:srcRect/>
          <a:stretch>
            <a:fillRect/>
          </a:stretch>
        </p:blipFill>
        <p:spPr bwMode="auto">
          <a:xfrm>
            <a:off x="4140200" y="3432175"/>
            <a:ext cx="2124075" cy="788988"/>
          </a:xfrm>
          <a:prstGeom prst="rect">
            <a:avLst/>
          </a:prstGeom>
          <a:noFill/>
          <a:ln w="9525">
            <a:noFill/>
            <a:miter lim="800000"/>
            <a:headEnd/>
            <a:tailEnd/>
          </a:ln>
          <a:effectLst/>
        </p:spPr>
      </p:pic>
      <p:pic>
        <p:nvPicPr>
          <p:cNvPr id="951308" name="Picture 12" descr="CAW36JYF"/>
          <p:cNvPicPr>
            <a:picLocks noChangeAspect="1" noChangeArrowheads="1"/>
          </p:cNvPicPr>
          <p:nvPr/>
        </p:nvPicPr>
        <p:blipFill>
          <a:blip r:embed="rId7" cstate="print"/>
          <a:srcRect/>
          <a:stretch>
            <a:fillRect/>
          </a:stretch>
        </p:blipFill>
        <p:spPr bwMode="auto">
          <a:xfrm>
            <a:off x="6300788" y="3429000"/>
            <a:ext cx="1295400" cy="1295400"/>
          </a:xfrm>
          <a:prstGeom prst="rect">
            <a:avLst/>
          </a:prstGeom>
          <a:noFill/>
        </p:spPr>
      </p:pic>
      <p:pic>
        <p:nvPicPr>
          <p:cNvPr id="951309" name="Picture 13" descr="CAG5MJ8L-40"/>
          <p:cNvPicPr>
            <a:picLocks noChangeAspect="1" noChangeArrowheads="1"/>
          </p:cNvPicPr>
          <p:nvPr/>
        </p:nvPicPr>
        <p:blipFill>
          <a:blip r:embed="rId8" cstate="print"/>
          <a:srcRect/>
          <a:stretch>
            <a:fillRect/>
          </a:stretch>
        </p:blipFill>
        <p:spPr bwMode="auto">
          <a:xfrm>
            <a:off x="5148263" y="2346325"/>
            <a:ext cx="1512887" cy="1082675"/>
          </a:xfrm>
          <a:prstGeom prst="rect">
            <a:avLst/>
          </a:prstGeom>
          <a:noFill/>
        </p:spPr>
      </p:pic>
      <p:pic>
        <p:nvPicPr>
          <p:cNvPr id="951310" name="Picture 14" descr="CA6NWLMJ-26"/>
          <p:cNvPicPr>
            <a:picLocks noChangeAspect="1" noChangeArrowheads="1"/>
          </p:cNvPicPr>
          <p:nvPr/>
        </p:nvPicPr>
        <p:blipFill>
          <a:blip r:embed="rId9" cstate="print"/>
          <a:srcRect/>
          <a:stretch>
            <a:fillRect/>
          </a:stretch>
        </p:blipFill>
        <p:spPr bwMode="auto">
          <a:xfrm>
            <a:off x="4211638" y="4221163"/>
            <a:ext cx="2098675" cy="1368425"/>
          </a:xfrm>
          <a:prstGeom prst="rect">
            <a:avLst/>
          </a:prstGeom>
          <a:noFill/>
        </p:spPr>
      </p:pic>
      <p:pic>
        <p:nvPicPr>
          <p:cNvPr id="951311" name="Picture 15" descr="CAY1GXW9-37"/>
          <p:cNvPicPr>
            <a:picLocks noChangeAspect="1" noChangeArrowheads="1"/>
          </p:cNvPicPr>
          <p:nvPr/>
        </p:nvPicPr>
        <p:blipFill>
          <a:blip r:embed="rId10" cstate="print"/>
          <a:srcRect/>
          <a:stretch>
            <a:fillRect/>
          </a:stretch>
        </p:blipFill>
        <p:spPr bwMode="auto">
          <a:xfrm>
            <a:off x="6300788" y="4724400"/>
            <a:ext cx="1295400" cy="865188"/>
          </a:xfrm>
          <a:prstGeom prst="rect">
            <a:avLst/>
          </a:prstGeom>
          <a:noFill/>
        </p:spPr>
      </p:pic>
      <p:pic>
        <p:nvPicPr>
          <p:cNvPr id="951312" name="Picture 16" descr="CAI7U4R7-19"/>
          <p:cNvPicPr>
            <a:picLocks noChangeAspect="1" noChangeArrowheads="1"/>
          </p:cNvPicPr>
          <p:nvPr/>
        </p:nvPicPr>
        <p:blipFill>
          <a:blip r:embed="rId11" cstate="print"/>
          <a:srcRect/>
          <a:stretch>
            <a:fillRect/>
          </a:stretch>
        </p:blipFill>
        <p:spPr bwMode="auto">
          <a:xfrm>
            <a:off x="7596188" y="4581525"/>
            <a:ext cx="1547812" cy="1009650"/>
          </a:xfrm>
          <a:prstGeom prst="rect">
            <a:avLst/>
          </a:prstGeom>
          <a:noFill/>
        </p:spPr>
      </p:pic>
      <p:pic>
        <p:nvPicPr>
          <p:cNvPr id="951313" name="Picture 17" descr="CAB2C8XJ-34"/>
          <p:cNvPicPr>
            <a:picLocks noChangeAspect="1" noChangeArrowheads="1"/>
          </p:cNvPicPr>
          <p:nvPr/>
        </p:nvPicPr>
        <p:blipFill>
          <a:blip r:embed="rId12" cstate="print"/>
          <a:srcRect/>
          <a:stretch>
            <a:fillRect/>
          </a:stretch>
        </p:blipFill>
        <p:spPr bwMode="auto">
          <a:xfrm>
            <a:off x="4140200" y="2708275"/>
            <a:ext cx="979488" cy="70167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7"/>
          <p:cNvSpPr>
            <a:spLocks noGrp="1"/>
          </p:cNvSpPr>
          <p:nvPr>
            <p:ph type="sldNum" sz="quarter" idx="11"/>
          </p:nvPr>
        </p:nvSpPr>
        <p:spPr/>
        <p:txBody>
          <a:bodyPr/>
          <a:lstStyle/>
          <a:p>
            <a:fld id="{E5FEBB0C-67EB-4271-ADFC-2F8AA65F9226}" type="slidenum">
              <a:rPr lang="en-US"/>
              <a:pPr/>
              <a:t>25</a:t>
            </a:fld>
            <a:endParaRPr lang="en-US"/>
          </a:p>
        </p:txBody>
      </p:sp>
      <p:pic>
        <p:nvPicPr>
          <p:cNvPr id="969732" name="Picture 4" descr="water extinguisher"/>
          <p:cNvPicPr>
            <a:picLocks noGrp="1" noChangeAspect="1" noChangeArrowheads="1"/>
          </p:cNvPicPr>
          <p:nvPr>
            <p:ph sz="quarter" idx="2"/>
          </p:nvPr>
        </p:nvPicPr>
        <p:blipFill>
          <a:blip r:embed="rId3" cstate="print"/>
          <a:srcRect/>
          <a:stretch>
            <a:fillRect/>
          </a:stretch>
        </p:blipFill>
        <p:spPr bwMode="auto">
          <a:xfrm>
            <a:off x="250825" y="692150"/>
            <a:ext cx="1152525" cy="2016125"/>
          </a:xfrm>
          <a:noFill/>
          <a:ln>
            <a:miter lim="800000"/>
            <a:headEnd/>
            <a:tailEnd/>
          </a:ln>
        </p:spPr>
      </p:pic>
      <p:pic>
        <p:nvPicPr>
          <p:cNvPr id="969733" name="Picture 5" descr="class A logo"/>
          <p:cNvPicPr>
            <a:picLocks noGrp="1" noChangeAspect="1" noChangeArrowheads="1"/>
          </p:cNvPicPr>
          <p:nvPr>
            <p:ph sz="quarter" idx="3"/>
          </p:nvPr>
        </p:nvPicPr>
        <p:blipFill>
          <a:blip r:embed="rId4" cstate="print"/>
          <a:srcRect/>
          <a:stretch>
            <a:fillRect/>
          </a:stretch>
        </p:blipFill>
        <p:spPr bwMode="auto">
          <a:xfrm>
            <a:off x="1187450" y="1268413"/>
            <a:ext cx="882650" cy="1125537"/>
          </a:xfrm>
          <a:noFill/>
          <a:ln>
            <a:miter lim="800000"/>
            <a:headEnd/>
            <a:tailEnd/>
          </a:ln>
        </p:spPr>
      </p:pic>
      <p:pic>
        <p:nvPicPr>
          <p:cNvPr id="969734" name="Picture 6" descr="carbon dioxide extinguisher"/>
          <p:cNvPicPr>
            <a:picLocks noGrp="1" noChangeAspect="1" noChangeArrowheads="1"/>
          </p:cNvPicPr>
          <p:nvPr>
            <p:ph sz="quarter" idx="4"/>
          </p:nvPr>
        </p:nvPicPr>
        <p:blipFill>
          <a:blip r:embed="rId5" cstate="print"/>
          <a:srcRect/>
          <a:stretch>
            <a:fillRect/>
          </a:stretch>
        </p:blipFill>
        <p:spPr bwMode="auto">
          <a:xfrm>
            <a:off x="250825" y="2636838"/>
            <a:ext cx="1112838" cy="1871662"/>
          </a:xfrm>
          <a:noFill/>
          <a:ln>
            <a:miter lim="800000"/>
            <a:headEnd/>
            <a:tailEnd/>
          </a:ln>
        </p:spPr>
      </p:pic>
      <p:sp>
        <p:nvSpPr>
          <p:cNvPr id="969736" name="WordArt 8"/>
          <p:cNvSpPr>
            <a:spLocks noChangeArrowheads="1" noChangeShapeType="1" noTextEdit="1"/>
          </p:cNvSpPr>
          <p:nvPr/>
        </p:nvSpPr>
        <p:spPr bwMode="auto">
          <a:xfrm>
            <a:off x="2266950" y="620713"/>
            <a:ext cx="4968875" cy="288925"/>
          </a:xfrm>
          <a:prstGeom prst="rect">
            <a:avLst/>
          </a:prstGeom>
        </p:spPr>
        <p:txBody>
          <a:bodyPr wrap="none" fromWordArt="1">
            <a:prstTxWarp prst="textPlain">
              <a:avLst>
                <a:gd name="adj" fmla="val 50000"/>
              </a:avLst>
            </a:prstTxWarp>
          </a:bodyPr>
          <a:lstStyle/>
          <a:p>
            <a:pPr algn="ctr"/>
            <a:r>
              <a:rPr lang="en-US" sz="3600" kern="10">
                <a:ln w="9525">
                  <a:noFill/>
                  <a:round/>
                  <a:headEnd/>
                  <a:tailEnd/>
                </a:ln>
                <a:effectLst>
                  <a:outerShdw dist="35921" dir="2700000" algn="ctr" rotWithShape="0">
                    <a:srgbClr val="C0C0C0">
                      <a:alpha val="80000"/>
                    </a:srgbClr>
                  </a:outerShdw>
                </a:effectLst>
                <a:latin typeface="Impact"/>
              </a:rPr>
              <a:t>Aplikasi Alat Pemadam Api Ringan</a:t>
            </a:r>
          </a:p>
        </p:txBody>
      </p:sp>
      <p:pic>
        <p:nvPicPr>
          <p:cNvPr id="969744" name="Picture 16" descr="class B and C label"/>
          <p:cNvPicPr>
            <a:picLocks noChangeAspect="1" noChangeArrowheads="1"/>
          </p:cNvPicPr>
          <p:nvPr/>
        </p:nvPicPr>
        <p:blipFill>
          <a:blip r:embed="rId6" cstate="print"/>
          <a:srcRect/>
          <a:stretch>
            <a:fillRect/>
          </a:stretch>
        </p:blipFill>
        <p:spPr bwMode="auto">
          <a:xfrm>
            <a:off x="1260475" y="2997200"/>
            <a:ext cx="2447925" cy="1081088"/>
          </a:xfrm>
          <a:prstGeom prst="rect">
            <a:avLst/>
          </a:prstGeom>
          <a:noFill/>
          <a:ln w="9525">
            <a:noFill/>
            <a:miter lim="800000"/>
            <a:headEnd/>
            <a:tailEnd/>
          </a:ln>
        </p:spPr>
      </p:pic>
      <p:sp>
        <p:nvSpPr>
          <p:cNvPr id="969756" name="Text Box 28"/>
          <p:cNvSpPr txBox="1">
            <a:spLocks noChangeArrowheads="1"/>
          </p:cNvSpPr>
          <p:nvPr/>
        </p:nvSpPr>
        <p:spPr bwMode="auto">
          <a:xfrm>
            <a:off x="2484438" y="1196975"/>
            <a:ext cx="5616575" cy="1247775"/>
          </a:xfrm>
          <a:prstGeom prst="rect">
            <a:avLst/>
          </a:prstGeom>
          <a:noFill/>
          <a:ln w="9525">
            <a:noFill/>
            <a:miter lim="800000"/>
            <a:headEnd/>
            <a:tailEnd/>
          </a:ln>
          <a:effectLst/>
        </p:spPr>
        <p:txBody>
          <a:bodyPr lIns="14400" tIns="7200" rIns="14400" bIns="7200">
            <a:spAutoFit/>
          </a:bodyPr>
          <a:lstStyle/>
          <a:p>
            <a:pPr>
              <a:spcBef>
                <a:spcPct val="50000"/>
              </a:spcBef>
            </a:pPr>
            <a:r>
              <a:rPr lang="en-US" b="1"/>
              <a:t>Air Pressurized Water Extinguisher (APW)</a:t>
            </a:r>
          </a:p>
          <a:p>
            <a:pPr>
              <a:spcBef>
                <a:spcPct val="50000"/>
              </a:spcBef>
            </a:pPr>
            <a:r>
              <a:rPr lang="en-US" sz="1400" b="1">
                <a:latin typeface="Century Schoolbook" pitchFamily="18" charset="0"/>
              </a:rPr>
              <a:t>Berat 25 pound (penuh), tinggi 2-3 ft, tabung silver. Metoda pendinginan permukaan bahan bakar untuk menghilangkan sumber panas. Digunakan untuk api “Class A (Kayu, kertas, kain, karet, plastik)”</a:t>
            </a:r>
          </a:p>
        </p:txBody>
      </p:sp>
      <p:sp>
        <p:nvSpPr>
          <p:cNvPr id="969757" name="Text Box 29"/>
          <p:cNvSpPr txBox="1">
            <a:spLocks noChangeArrowheads="1"/>
          </p:cNvSpPr>
          <p:nvPr/>
        </p:nvSpPr>
        <p:spPr bwMode="auto">
          <a:xfrm>
            <a:off x="3995738" y="2852738"/>
            <a:ext cx="4932362" cy="1247775"/>
          </a:xfrm>
          <a:prstGeom prst="rect">
            <a:avLst/>
          </a:prstGeom>
          <a:noFill/>
          <a:ln w="9525">
            <a:noFill/>
            <a:miter lim="800000"/>
            <a:headEnd/>
            <a:tailEnd/>
          </a:ln>
          <a:effectLst/>
        </p:spPr>
        <p:txBody>
          <a:bodyPr lIns="14400" tIns="7200" rIns="14400" bIns="7200">
            <a:spAutoFit/>
          </a:bodyPr>
          <a:lstStyle/>
          <a:p>
            <a:pPr>
              <a:spcBef>
                <a:spcPct val="50000"/>
              </a:spcBef>
            </a:pPr>
            <a:r>
              <a:rPr lang="en-US" b="1"/>
              <a:t>Carbon Dioxide (CO2)</a:t>
            </a:r>
          </a:p>
          <a:p>
            <a:pPr>
              <a:spcBef>
                <a:spcPct val="50000"/>
              </a:spcBef>
            </a:pPr>
            <a:r>
              <a:rPr lang="en-US" sz="1400" b="1">
                <a:latin typeface="Century Schoolbook" pitchFamily="18" charset="0"/>
              </a:rPr>
              <a:t>Bertekanan tinggi, metoda memutuskan oksigen, tabung silinder merah, berat 5-100 pounf atau lebih. Digunakan untuk api “Class B (Flammable Liquid)” dan “Class C (Kebakaran Listrik)”</a:t>
            </a:r>
          </a:p>
        </p:txBody>
      </p:sp>
      <p:sp>
        <p:nvSpPr>
          <p:cNvPr id="969758" name="Text Box 30"/>
          <p:cNvSpPr txBox="1">
            <a:spLocks noChangeArrowheads="1"/>
          </p:cNvSpPr>
          <p:nvPr/>
        </p:nvSpPr>
        <p:spPr bwMode="auto">
          <a:xfrm>
            <a:off x="1258888" y="4221163"/>
            <a:ext cx="7885112" cy="2205037"/>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b="1">
                <a:solidFill>
                  <a:srgbClr val="800000"/>
                </a:solidFill>
              </a:rPr>
              <a:t>PERHATIAN :</a:t>
            </a:r>
          </a:p>
          <a:p>
            <a:pPr marL="342900" indent="-342900">
              <a:spcBef>
                <a:spcPct val="50000"/>
              </a:spcBef>
            </a:pPr>
            <a:r>
              <a:rPr lang="en-US" sz="1400" b="1">
                <a:solidFill>
                  <a:srgbClr val="000066"/>
                </a:solidFill>
                <a:latin typeface="Century Schoolbook" pitchFamily="18" charset="0"/>
              </a:rPr>
              <a:t>Alat Pemadam Kebakaran CO2</a:t>
            </a:r>
          </a:p>
          <a:p>
            <a:pPr marL="342900" indent="-342900">
              <a:spcBef>
                <a:spcPct val="50000"/>
              </a:spcBef>
              <a:buFontTx/>
              <a:buAutoNum type="arabicPeriod"/>
            </a:pPr>
            <a:r>
              <a:rPr lang="en-US" sz="1400" b="1">
                <a:latin typeface="Century Schoolbook" pitchFamily="18" charset="0"/>
              </a:rPr>
              <a:t>Tidak direkomendasikan untuk api “Class A (Kayu, kertas, kain, karet, plastik)”, karena pemadaman tidak tuntas dan potensi nyala kembali.</a:t>
            </a:r>
          </a:p>
          <a:p>
            <a:pPr marL="342900" indent="-342900">
              <a:spcBef>
                <a:spcPct val="50000"/>
              </a:spcBef>
              <a:buFontTx/>
              <a:buAutoNum type="arabicPeriod"/>
            </a:pPr>
            <a:r>
              <a:rPr lang="en-US" sz="1400" b="1">
                <a:latin typeface="Century Schoolbook" pitchFamily="18" charset="0"/>
              </a:rPr>
              <a:t>Tidak boleh digunakan dalam ruang terbatas, karena berbahaya bagi pekerja yang menggunakan Breathing Apparatus</a:t>
            </a:r>
          </a:p>
          <a:p>
            <a:pPr marL="342900" indent="-342900">
              <a:spcBef>
                <a:spcPct val="50000"/>
              </a:spcBef>
              <a:buFontTx/>
              <a:buAutoNum type="arabicPeriod"/>
            </a:pPr>
            <a:r>
              <a:rPr lang="en-US" sz="1400" b="1">
                <a:latin typeface="Century Schoolbook" pitchFamily="18" charset="0"/>
              </a:rPr>
              <a:t>Digunakan di ruang mekanik, kantor, laboratorium, gudang bahan mudah meledak</a:t>
            </a:r>
          </a:p>
        </p:txBody>
      </p:sp>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fade thruBlk="1"/>
    <p:sndAc>
      <p:stSnd>
        <p:snd r:embed="rId2" name="wind.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p:txBody>
          <a:bodyPr/>
          <a:lstStyle/>
          <a:p>
            <a:fld id="{1F453048-E4B6-43AF-A432-FB56DF925583}" type="slidenum">
              <a:rPr lang="en-US"/>
              <a:pPr/>
              <a:t>26</a:t>
            </a:fld>
            <a:endParaRPr lang="en-US"/>
          </a:p>
        </p:txBody>
      </p:sp>
      <p:pic>
        <p:nvPicPr>
          <p:cNvPr id="970756" name="Picture 4" descr="dry chemical extinguisher"/>
          <p:cNvPicPr>
            <a:picLocks noGrp="1" noChangeAspect="1" noChangeArrowheads="1"/>
          </p:cNvPicPr>
          <p:nvPr>
            <p:ph sz="quarter" idx="2"/>
          </p:nvPr>
        </p:nvPicPr>
        <p:blipFill>
          <a:blip r:embed="rId3" cstate="print"/>
          <a:srcRect/>
          <a:stretch>
            <a:fillRect/>
          </a:stretch>
        </p:blipFill>
        <p:spPr bwMode="auto">
          <a:xfrm>
            <a:off x="323850" y="1341438"/>
            <a:ext cx="1092200" cy="2232025"/>
          </a:xfrm>
          <a:noFill/>
          <a:ln>
            <a:miter lim="800000"/>
            <a:headEnd/>
            <a:tailEnd/>
          </a:ln>
        </p:spPr>
      </p:pic>
      <p:pic>
        <p:nvPicPr>
          <p:cNvPr id="970757" name="Picture 5" descr="class A, B, and C logos"/>
          <p:cNvPicPr>
            <a:picLocks noGrp="1" noChangeAspect="1" noChangeArrowheads="1"/>
          </p:cNvPicPr>
          <p:nvPr>
            <p:ph sz="quarter" idx="3"/>
          </p:nvPr>
        </p:nvPicPr>
        <p:blipFill>
          <a:blip r:embed="rId4" cstate="print"/>
          <a:srcRect/>
          <a:stretch>
            <a:fillRect/>
          </a:stretch>
        </p:blipFill>
        <p:spPr bwMode="auto">
          <a:xfrm>
            <a:off x="1692275" y="1341438"/>
            <a:ext cx="2016125" cy="1079500"/>
          </a:xfrm>
          <a:noFill/>
          <a:ln>
            <a:miter lim="800000"/>
            <a:headEnd/>
            <a:tailEnd/>
          </a:ln>
        </p:spPr>
      </p:pic>
      <p:pic>
        <p:nvPicPr>
          <p:cNvPr id="970758" name="Picture 6" descr="class B or C only label"/>
          <p:cNvPicPr>
            <a:picLocks noGrp="1" noChangeAspect="1" noChangeArrowheads="1"/>
          </p:cNvPicPr>
          <p:nvPr>
            <p:ph sz="quarter" idx="4"/>
          </p:nvPr>
        </p:nvPicPr>
        <p:blipFill>
          <a:blip r:embed="rId5" cstate="print"/>
          <a:srcRect/>
          <a:stretch>
            <a:fillRect/>
          </a:stretch>
        </p:blipFill>
        <p:spPr bwMode="auto">
          <a:xfrm>
            <a:off x="1692275" y="2565400"/>
            <a:ext cx="2016125" cy="1079500"/>
          </a:xfrm>
          <a:noFill/>
          <a:ln>
            <a:miter lim="800000"/>
            <a:headEnd/>
            <a:tailEnd/>
          </a:ln>
        </p:spPr>
      </p:pic>
      <p:sp>
        <p:nvSpPr>
          <p:cNvPr id="970759" name="Rectangle 7"/>
          <p:cNvSpPr>
            <a:spLocks noChangeArrowheads="1"/>
          </p:cNvSpPr>
          <p:nvPr/>
        </p:nvSpPr>
        <p:spPr bwMode="auto">
          <a:xfrm>
            <a:off x="4140200" y="1338263"/>
            <a:ext cx="5003800" cy="4660900"/>
          </a:xfrm>
          <a:prstGeom prst="rect">
            <a:avLst/>
          </a:prstGeom>
          <a:noFill/>
          <a:ln w="9525">
            <a:noFill/>
            <a:miter lim="800000"/>
            <a:headEnd/>
            <a:tailEnd/>
          </a:ln>
          <a:effectLst/>
        </p:spPr>
        <p:txBody>
          <a:bodyPr lIns="14400" tIns="7200" rIns="14400" bIns="7200" anchor="ctr">
            <a:spAutoFit/>
          </a:bodyPr>
          <a:lstStyle/>
          <a:p>
            <a:r>
              <a:rPr lang="en-US" altLang="ja-JP" sz="1600" b="1">
                <a:solidFill>
                  <a:schemeClr val="tx2"/>
                </a:solidFill>
                <a:latin typeface="Century Schoolbook" pitchFamily="18" charset="0"/>
                <a:ea typeface="ＭＳ Ｐゴシック" pitchFamily="34" charset="-128"/>
              </a:rPr>
              <a:t>Dry chemical extinguishers</a:t>
            </a:r>
            <a:r>
              <a:rPr lang="en-US" altLang="ja-JP" sz="1600">
                <a:solidFill>
                  <a:schemeClr val="tx2"/>
                </a:solidFill>
                <a:latin typeface="Century Schoolbook" pitchFamily="18" charset="0"/>
                <a:ea typeface="ＭＳ Ｐゴシック" pitchFamily="34" charset="-128"/>
              </a:rPr>
              <a:t> menggunakan metoda </a:t>
            </a:r>
            <a:r>
              <a:rPr lang="en-US" altLang="ja-JP" sz="1600" b="1" u="sng">
                <a:solidFill>
                  <a:schemeClr val="tx2"/>
                </a:solidFill>
                <a:latin typeface="Century Schoolbook" pitchFamily="18" charset="0"/>
                <a:ea typeface="ＭＳ Ｐゴシック" pitchFamily="34" charset="-128"/>
              </a:rPr>
              <a:t>melapisi bahan bakar dengan lapisan tipis powder</a:t>
            </a:r>
            <a:r>
              <a:rPr lang="en-US" altLang="ja-JP" sz="1600">
                <a:solidFill>
                  <a:schemeClr val="tx2"/>
                </a:solidFill>
                <a:latin typeface="Century Schoolbook" pitchFamily="18" charset="0"/>
                <a:ea typeface="ＭＳ Ｐゴシック" pitchFamily="34" charset="-128"/>
              </a:rPr>
              <a:t>, sehingga memisahkan bahan bakar dari oksigen. Powder juga </a:t>
            </a:r>
            <a:r>
              <a:rPr lang="en-US" altLang="ja-JP" sz="1600" b="1" u="sng">
                <a:solidFill>
                  <a:schemeClr val="tx2"/>
                </a:solidFill>
                <a:latin typeface="Century Schoolbook" pitchFamily="18" charset="0"/>
                <a:ea typeface="ＭＳ Ｐゴシック" pitchFamily="34" charset="-128"/>
              </a:rPr>
              <a:t>memutuskan reaksi kimia</a:t>
            </a:r>
            <a:r>
              <a:rPr lang="en-US" altLang="ja-JP" sz="1600">
                <a:solidFill>
                  <a:schemeClr val="tx2"/>
                </a:solidFill>
                <a:latin typeface="Century Schoolbook" pitchFamily="18" charset="0"/>
                <a:ea typeface="ＭＳ Ｐゴシック" pitchFamily="34" charset="-128"/>
              </a:rPr>
              <a:t> sehingga APAR ini sangat efektif. </a:t>
            </a:r>
            <a:br>
              <a:rPr lang="en-US" altLang="ja-JP" sz="1600">
                <a:solidFill>
                  <a:schemeClr val="tx2"/>
                </a:solidFill>
                <a:latin typeface="Century Schoolbook" pitchFamily="18" charset="0"/>
                <a:ea typeface="ＭＳ Ｐゴシック" pitchFamily="34" charset="-128"/>
              </a:rPr>
            </a:br>
            <a:br>
              <a:rPr lang="en-US" altLang="ja-JP" sz="1600">
                <a:solidFill>
                  <a:schemeClr val="tx2"/>
                </a:solidFill>
                <a:latin typeface="Century Schoolbook" pitchFamily="18" charset="0"/>
                <a:ea typeface="ＭＳ Ｐゴシック" pitchFamily="34" charset="-128"/>
              </a:rPr>
            </a:br>
            <a:r>
              <a:rPr lang="en-US" altLang="ja-JP" sz="1600" b="1">
                <a:solidFill>
                  <a:schemeClr val="tx2"/>
                </a:solidFill>
                <a:latin typeface="Century Schoolbook" pitchFamily="18" charset="0"/>
                <a:ea typeface="ＭＳ Ｐゴシック" pitchFamily="34" charset="-128"/>
              </a:rPr>
              <a:t>Dry chemical extinguishers</a:t>
            </a:r>
            <a:r>
              <a:rPr lang="en-US" altLang="ja-JP" sz="1600">
                <a:solidFill>
                  <a:schemeClr val="tx2"/>
                </a:solidFill>
                <a:latin typeface="Century Schoolbook" pitchFamily="18" charset="0"/>
                <a:ea typeface="ＭＳ Ｐゴシック" pitchFamily="34" charset="-128"/>
              </a:rPr>
              <a:t> biasanya untuk api </a:t>
            </a:r>
            <a:r>
              <a:rPr lang="en-US" altLang="ja-JP" sz="1600" b="1">
                <a:solidFill>
                  <a:schemeClr val="tx2"/>
                </a:solidFill>
                <a:latin typeface="Century Schoolbook" pitchFamily="18" charset="0"/>
                <a:ea typeface="ＭＳ Ｐゴシック" pitchFamily="34" charset="-128"/>
              </a:rPr>
              <a:t>class B dan C</a:t>
            </a:r>
            <a:r>
              <a:rPr lang="en-US" altLang="ja-JP" sz="1600">
                <a:solidFill>
                  <a:schemeClr val="tx2"/>
                </a:solidFill>
                <a:latin typeface="Century Schoolbook" pitchFamily="18" charset="0"/>
                <a:ea typeface="ＭＳ Ｐゴシック" pitchFamily="34" charset="-128"/>
              </a:rPr>
              <a:t> serta diberi tanda </a:t>
            </a:r>
            <a:r>
              <a:rPr lang="en-US" altLang="ja-JP" sz="1600" b="1" i="1">
                <a:solidFill>
                  <a:schemeClr val="tx2"/>
                </a:solidFill>
                <a:latin typeface="Century Schoolbook" pitchFamily="18" charset="0"/>
                <a:ea typeface="ＭＳ Ｐゴシック" pitchFamily="34" charset="-128"/>
              </a:rPr>
              <a:t>multiple purpose</a:t>
            </a:r>
            <a:r>
              <a:rPr lang="en-US" altLang="ja-JP" sz="1600">
                <a:solidFill>
                  <a:schemeClr val="tx2"/>
                </a:solidFill>
                <a:latin typeface="Century Schoolbook" pitchFamily="18" charset="0"/>
                <a:ea typeface="ＭＳ Ｐゴシック" pitchFamily="34" charset="-128"/>
              </a:rPr>
              <a:t> untuk api Class A, B, dan C. APAR ini mengandung </a:t>
            </a:r>
            <a:r>
              <a:rPr lang="en-US" altLang="ja-JP" sz="1600" b="1" i="1">
                <a:solidFill>
                  <a:schemeClr val="tx2"/>
                </a:solidFill>
                <a:latin typeface="Century Schoolbook" pitchFamily="18" charset="0"/>
                <a:ea typeface="ＭＳ Ｐゴシック" pitchFamily="34" charset="-128"/>
              </a:rPr>
              <a:t>extinguishing agent</a:t>
            </a:r>
            <a:r>
              <a:rPr lang="en-US" altLang="ja-JP" sz="1600">
                <a:solidFill>
                  <a:schemeClr val="tx2"/>
                </a:solidFill>
                <a:latin typeface="Century Schoolbook" pitchFamily="18" charset="0"/>
                <a:ea typeface="ＭＳ Ｐゴシック" pitchFamily="34" charset="-128"/>
              </a:rPr>
              <a:t> dan menggunakan gas yang dimampatkan, non-flammable gas sebagai a propellant. </a:t>
            </a:r>
            <a:br>
              <a:rPr lang="en-US" altLang="ja-JP" sz="1600">
                <a:solidFill>
                  <a:schemeClr val="tx2"/>
                </a:solidFill>
                <a:latin typeface="Century Schoolbook" pitchFamily="18" charset="0"/>
                <a:ea typeface="ＭＳ Ｐゴシック" pitchFamily="34" charset="-128"/>
              </a:rPr>
            </a:br>
            <a:br>
              <a:rPr lang="en-US" altLang="ja-JP" sz="1600">
                <a:solidFill>
                  <a:schemeClr val="tx2"/>
                </a:solidFill>
                <a:latin typeface="Century Schoolbook" pitchFamily="18" charset="0"/>
                <a:ea typeface="ＭＳ Ｐゴシック" pitchFamily="34" charset="-128"/>
              </a:rPr>
            </a:br>
            <a:r>
              <a:rPr lang="en-US" altLang="ja-JP" sz="1600" b="1">
                <a:solidFill>
                  <a:schemeClr val="tx2"/>
                </a:solidFill>
                <a:latin typeface="Century Schoolbook" pitchFamily="18" charset="0"/>
                <a:ea typeface="ＭＳ Ｐゴシック" pitchFamily="34" charset="-128"/>
              </a:rPr>
              <a:t>ABC fire extinguishers</a:t>
            </a:r>
            <a:r>
              <a:rPr lang="en-US" altLang="ja-JP" sz="1600">
                <a:solidFill>
                  <a:schemeClr val="tx2"/>
                </a:solidFill>
                <a:latin typeface="Century Schoolbook" pitchFamily="18" charset="0"/>
                <a:ea typeface="ＭＳ Ｐゴシック" pitchFamily="34" charset="-128"/>
              </a:rPr>
              <a:t> berwarna merah, dan rentang ukuran dari lima pounds to 20 pounds. </a:t>
            </a:r>
            <a:br>
              <a:rPr lang="en-US" altLang="ja-JP" sz="1600">
                <a:solidFill>
                  <a:schemeClr val="tx2"/>
                </a:solidFill>
                <a:latin typeface="Century Schoolbook" pitchFamily="18" charset="0"/>
                <a:ea typeface="ＭＳ Ｐゴシック" pitchFamily="34" charset="-128"/>
              </a:rPr>
            </a:br>
            <a:br>
              <a:rPr lang="en-US" altLang="ja-JP" sz="1600">
                <a:solidFill>
                  <a:schemeClr val="tx2"/>
                </a:solidFill>
                <a:latin typeface="Century Schoolbook" pitchFamily="18" charset="0"/>
                <a:ea typeface="ＭＳ Ｐゴシック" pitchFamily="34" charset="-128"/>
              </a:rPr>
            </a:br>
            <a:r>
              <a:rPr lang="en-US" altLang="ja-JP" sz="1600" b="1">
                <a:solidFill>
                  <a:schemeClr val="tx2"/>
                </a:solidFill>
                <a:latin typeface="Century Schoolbook" pitchFamily="18" charset="0"/>
                <a:ea typeface="ＭＳ Ｐゴシック" pitchFamily="34" charset="-128"/>
              </a:rPr>
              <a:t>Dry Chemical extinguishers biasanya diberi label pemakaian sesuai class A, B, dan/atau C fires.</a:t>
            </a:r>
            <a:r>
              <a:rPr lang="en-US" altLang="ja-JP" sz="1600">
                <a:solidFill>
                  <a:schemeClr val="tx2"/>
                </a:solidFill>
                <a:latin typeface="Century Schoolbook" pitchFamily="18" charset="0"/>
                <a:ea typeface="ＭＳ Ｐゴシック" pitchFamily="34" charset="-128"/>
              </a:rPr>
              <a:t> </a:t>
            </a:r>
          </a:p>
        </p:txBody>
      </p:sp>
      <p:sp>
        <p:nvSpPr>
          <p:cNvPr id="970760" name="WordArt 8"/>
          <p:cNvSpPr>
            <a:spLocks noChangeArrowheads="1" noChangeShapeType="1" noTextEdit="1"/>
          </p:cNvSpPr>
          <p:nvPr/>
        </p:nvSpPr>
        <p:spPr bwMode="auto">
          <a:xfrm>
            <a:off x="2555875" y="620713"/>
            <a:ext cx="4248150" cy="387350"/>
          </a:xfrm>
          <a:prstGeom prst="rect">
            <a:avLst/>
          </a:prstGeom>
        </p:spPr>
        <p:txBody>
          <a:bodyPr wrap="none" fromWordArt="1">
            <a:prstTxWarp prst="textPlain">
              <a:avLst>
                <a:gd name="adj" fmla="val 50000"/>
              </a:avLst>
            </a:prstTxWarp>
          </a:bodyPr>
          <a:lstStyle/>
          <a:p>
            <a:pPr algn="ctr"/>
            <a:r>
              <a:rPr lang="en-US" sz="3600" i="1" kern="10">
                <a:ln w="9525">
                  <a:noFill/>
                  <a:round/>
                  <a:headEnd/>
                  <a:tailEnd/>
                </a:ln>
                <a:effectLst>
                  <a:outerShdw dist="35921" dir="2700000" algn="ctr" rotWithShape="0">
                    <a:srgbClr val="808080">
                      <a:alpha val="80000"/>
                    </a:srgbClr>
                  </a:outerShdw>
                </a:effectLst>
                <a:latin typeface="Arial Black"/>
              </a:rPr>
              <a:t>Dry Chemical Extinguisher</a:t>
            </a:r>
          </a:p>
        </p:txBody>
      </p:sp>
      <p:sp>
        <p:nvSpPr>
          <p:cNvPr id="970761" name="Rectangle 9"/>
          <p:cNvSpPr>
            <a:spLocks noChangeArrowheads="1"/>
          </p:cNvSpPr>
          <p:nvPr/>
        </p:nvSpPr>
        <p:spPr bwMode="auto">
          <a:xfrm>
            <a:off x="611188" y="3860800"/>
            <a:ext cx="3097212" cy="2001838"/>
          </a:xfrm>
          <a:prstGeom prst="rect">
            <a:avLst/>
          </a:prstGeom>
          <a:noFill/>
          <a:ln w="9525">
            <a:noFill/>
            <a:miter lim="800000"/>
            <a:headEnd/>
            <a:tailEnd/>
          </a:ln>
          <a:effectLst/>
        </p:spPr>
        <p:txBody>
          <a:bodyPr lIns="14400" tIns="7200" rIns="14400" bIns="7200" anchor="ctr">
            <a:spAutoFit/>
          </a:bodyPr>
          <a:lstStyle/>
          <a:p>
            <a:r>
              <a:rPr lang="en-US" altLang="ja-JP" b="1">
                <a:solidFill>
                  <a:schemeClr val="tx2"/>
                </a:solidFill>
                <a:latin typeface="Century Schoolbook" pitchFamily="18" charset="0"/>
                <a:ea typeface="ＭＳ Ｐゴシック" pitchFamily="34" charset="-128"/>
              </a:rPr>
              <a:t>Lokalisasi: </a:t>
            </a:r>
            <a:br>
              <a:rPr lang="en-US" altLang="ja-JP" b="1">
                <a:solidFill>
                  <a:schemeClr val="tx2"/>
                </a:solidFill>
                <a:latin typeface="Century Schoolbook" pitchFamily="18" charset="0"/>
                <a:ea typeface="ＭＳ Ｐゴシック" pitchFamily="34" charset="-128"/>
              </a:rPr>
            </a:br>
            <a:r>
              <a:rPr lang="en-US" altLang="ja-JP" sz="1600" b="1">
                <a:solidFill>
                  <a:schemeClr val="tx2"/>
                </a:solidFill>
                <a:latin typeface="Century Schoolbook" pitchFamily="18" charset="0"/>
                <a:ea typeface="ＭＳ Ｐゴシック" pitchFamily="34" charset="-128"/>
              </a:rPr>
              <a:t>Penempatan </a:t>
            </a:r>
            <a:r>
              <a:rPr lang="en-US" altLang="ja-JP" sz="1600" b="1" i="1">
                <a:solidFill>
                  <a:schemeClr val="tx2"/>
                </a:solidFill>
                <a:latin typeface="Century Schoolbook" pitchFamily="18" charset="0"/>
                <a:ea typeface="ＭＳ Ｐゴシック" pitchFamily="34" charset="-128"/>
              </a:rPr>
              <a:t>APAR</a:t>
            </a:r>
            <a:r>
              <a:rPr lang="en-US" altLang="ja-JP" sz="1600" b="1">
                <a:solidFill>
                  <a:schemeClr val="tx2"/>
                </a:solidFill>
                <a:latin typeface="Century Schoolbook" pitchFamily="18" charset="0"/>
                <a:ea typeface="ＭＳ Ｐゴシック" pitchFamily="34" charset="-128"/>
              </a:rPr>
              <a:t> ini bisa di laboratorium, ruang mekanik, ruang istirahat, area penyimpanan bahan kimia, kantor, kendaraan dan tempat tempat dengan cairan mudah menyala. </a:t>
            </a:r>
          </a:p>
        </p:txBody>
      </p:sp>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fade thruBlk="1"/>
    <p:sndAc>
      <p:stSnd>
        <p:snd r:embed="rId2" name="wind.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p:cNvSpPr>
            <a:spLocks noGrp="1"/>
          </p:cNvSpPr>
          <p:nvPr>
            <p:ph type="sldNum" sz="quarter" idx="11"/>
          </p:nvPr>
        </p:nvSpPr>
        <p:spPr/>
        <p:txBody>
          <a:bodyPr/>
          <a:lstStyle/>
          <a:p>
            <a:fld id="{C24C4534-9853-4A42-B506-9BB1312EEEE5}" type="slidenum">
              <a:rPr lang="en-US"/>
              <a:pPr/>
              <a:t>27</a:t>
            </a:fld>
            <a:endParaRPr lang="en-US"/>
          </a:p>
        </p:txBody>
      </p:sp>
      <p:sp>
        <p:nvSpPr>
          <p:cNvPr id="972804" name="Rectangle 4"/>
          <p:cNvSpPr>
            <a:spLocks noChangeArrowheads="1"/>
          </p:cNvSpPr>
          <p:nvPr/>
        </p:nvSpPr>
        <p:spPr bwMode="auto">
          <a:xfrm>
            <a:off x="395288" y="776288"/>
            <a:ext cx="3960812" cy="565150"/>
          </a:xfrm>
          <a:prstGeom prst="rect">
            <a:avLst/>
          </a:prstGeom>
          <a:noFill/>
          <a:ln w="9525">
            <a:noFill/>
            <a:miter lim="800000"/>
            <a:headEnd/>
            <a:tailEnd/>
          </a:ln>
          <a:effectLst/>
        </p:spPr>
        <p:txBody>
          <a:bodyPr lIns="14400" tIns="7200" rIns="14400" bIns="7200" anchor="ctr">
            <a:spAutoFit/>
          </a:bodyPr>
          <a:lstStyle/>
          <a:p>
            <a:pPr algn="ctr"/>
            <a:r>
              <a:rPr lang="en-US" b="1">
                <a:solidFill>
                  <a:srgbClr val="000066"/>
                </a:solidFill>
                <a:latin typeface="Century Schoolbook" pitchFamily="18" charset="0"/>
                <a:ea typeface="MS Mincho" pitchFamily="49" charset="-128"/>
                <a:cs typeface="Times New Roman" pitchFamily="18" charset="0"/>
              </a:rPr>
              <a:t>METODA PEMADAMAN API </a:t>
            </a:r>
          </a:p>
          <a:p>
            <a:pPr algn="ctr" eaLnBrk="0" hangingPunct="0"/>
            <a:r>
              <a:rPr lang="en-US" b="1">
                <a:solidFill>
                  <a:srgbClr val="000066"/>
                </a:solidFill>
                <a:latin typeface="Century Schoolbook" pitchFamily="18" charset="0"/>
                <a:ea typeface="MS Mincho" pitchFamily="49" charset="-128"/>
                <a:cs typeface="Times New Roman" pitchFamily="18" charset="0"/>
              </a:rPr>
              <a:t>P.A.S.S</a:t>
            </a:r>
          </a:p>
        </p:txBody>
      </p:sp>
      <p:sp>
        <p:nvSpPr>
          <p:cNvPr id="972805" name="Rectangle 5"/>
          <p:cNvSpPr>
            <a:spLocks noChangeArrowheads="1"/>
          </p:cNvSpPr>
          <p:nvPr/>
        </p:nvSpPr>
        <p:spPr bwMode="auto">
          <a:xfrm>
            <a:off x="323850" y="2014538"/>
            <a:ext cx="2809875" cy="0"/>
          </a:xfrm>
          <a:prstGeom prst="rect">
            <a:avLst/>
          </a:prstGeom>
          <a:noFill/>
          <a:ln w="9525">
            <a:noFill/>
            <a:miter lim="800000"/>
            <a:headEnd/>
            <a:tailEnd/>
          </a:ln>
          <a:effectLst/>
        </p:spPr>
        <p:txBody>
          <a:bodyPr wrap="none" lIns="14400" tIns="7200" rIns="14400" bIns="7200" anchor="ctr">
            <a:spAutoFit/>
          </a:bodyPr>
          <a:lstStyle/>
          <a:p>
            <a:endParaRPr lang="en-US"/>
          </a:p>
        </p:txBody>
      </p:sp>
      <p:pic>
        <p:nvPicPr>
          <p:cNvPr id="972806" name="Picture 6" descr="man using a fire extinguisher"/>
          <p:cNvPicPr>
            <a:picLocks noChangeAspect="1" noChangeArrowheads="1"/>
          </p:cNvPicPr>
          <p:nvPr/>
        </p:nvPicPr>
        <p:blipFill>
          <a:blip r:embed="rId3" r:link="rId4" cstate="print"/>
          <a:srcRect/>
          <a:stretch>
            <a:fillRect/>
          </a:stretch>
        </p:blipFill>
        <p:spPr bwMode="auto">
          <a:xfrm>
            <a:off x="4991100" y="1844675"/>
            <a:ext cx="3759200" cy="4537075"/>
          </a:xfrm>
          <a:prstGeom prst="rect">
            <a:avLst/>
          </a:prstGeom>
          <a:noFill/>
        </p:spPr>
      </p:pic>
      <p:sp>
        <p:nvSpPr>
          <p:cNvPr id="972808" name="Rectangle 8"/>
          <p:cNvSpPr>
            <a:spLocks noChangeArrowheads="1"/>
          </p:cNvSpPr>
          <p:nvPr/>
        </p:nvSpPr>
        <p:spPr bwMode="auto">
          <a:xfrm>
            <a:off x="1331913" y="5384800"/>
            <a:ext cx="3302000" cy="996950"/>
          </a:xfrm>
          <a:prstGeom prst="rect">
            <a:avLst/>
          </a:prstGeom>
          <a:solidFill>
            <a:srgbClr val="FFCC00"/>
          </a:solidFill>
          <a:ln w="9525">
            <a:noFill/>
            <a:miter lim="800000"/>
            <a:headEnd/>
            <a:tailEnd/>
          </a:ln>
          <a:effectLst/>
        </p:spPr>
        <p:txBody>
          <a:bodyPr lIns="14400" tIns="7200" rIns="14400" bIns="7200" anchor="ctr"/>
          <a:lstStyle/>
          <a:p>
            <a:pPr algn="ctr"/>
            <a:r>
              <a:rPr lang="en-US" sz="1600" b="1">
                <a:solidFill>
                  <a:srgbClr val="800000"/>
                </a:solidFill>
                <a:latin typeface="Century Schoolbook" pitchFamily="18" charset="0"/>
                <a:ea typeface="MS Mincho" pitchFamily="49" charset="-128"/>
                <a:cs typeface="Times New Roman" pitchFamily="18" charset="0"/>
              </a:rPr>
              <a:t>Bila anda ragu ragu untuk memadamkan api, </a:t>
            </a:r>
          </a:p>
          <a:p>
            <a:pPr algn="ctr"/>
            <a:r>
              <a:rPr lang="en-US" sz="2000" b="1">
                <a:solidFill>
                  <a:srgbClr val="800000"/>
                </a:solidFill>
                <a:latin typeface="Century Schoolbook" pitchFamily="18" charset="0"/>
                <a:ea typeface="MS Mincho" pitchFamily="49" charset="-128"/>
                <a:cs typeface="Times New Roman" pitchFamily="18" charset="0"/>
              </a:rPr>
              <a:t>…… segera evakuasi !.....</a:t>
            </a:r>
          </a:p>
        </p:txBody>
      </p:sp>
      <p:sp>
        <p:nvSpPr>
          <p:cNvPr id="972809" name="Rectangle 9"/>
          <p:cNvSpPr>
            <a:spLocks noChangeArrowheads="1"/>
          </p:cNvSpPr>
          <p:nvPr/>
        </p:nvSpPr>
        <p:spPr bwMode="auto">
          <a:xfrm>
            <a:off x="323850" y="5654675"/>
            <a:ext cx="247650" cy="996950"/>
          </a:xfrm>
          <a:prstGeom prst="rect">
            <a:avLst/>
          </a:prstGeom>
          <a:noFill/>
          <a:ln w="9525">
            <a:noFill/>
            <a:miter lim="800000"/>
            <a:headEnd/>
            <a:tailEnd/>
          </a:ln>
          <a:effectLst/>
        </p:spPr>
        <p:txBody>
          <a:bodyPr lIns="14400" tIns="7200" rIns="14400" bIns="7200" anchor="ctr"/>
          <a:lstStyle/>
          <a:p>
            <a:r>
              <a:rPr lang="en-US" sz="1600" b="1">
                <a:solidFill>
                  <a:schemeClr val="tx2"/>
                </a:solidFill>
                <a:latin typeface="Century Schoolbook" pitchFamily="18" charset="0"/>
                <a:ea typeface="MS Mincho" pitchFamily="49" charset="-128"/>
                <a:cs typeface="Times New Roman" pitchFamily="18" charset="0"/>
              </a:rPr>
              <a:t>  </a:t>
            </a:r>
          </a:p>
        </p:txBody>
      </p:sp>
      <p:sp>
        <p:nvSpPr>
          <p:cNvPr id="972810" name="Rectangle 10"/>
          <p:cNvSpPr>
            <a:spLocks noChangeArrowheads="1"/>
          </p:cNvSpPr>
          <p:nvPr/>
        </p:nvSpPr>
        <p:spPr bwMode="auto">
          <a:xfrm>
            <a:off x="571500" y="4076700"/>
            <a:ext cx="4062413" cy="1296988"/>
          </a:xfrm>
          <a:prstGeom prst="rect">
            <a:avLst/>
          </a:prstGeom>
          <a:noFill/>
          <a:ln w="9525">
            <a:noFill/>
            <a:miter lim="800000"/>
            <a:headEnd/>
            <a:tailEnd/>
          </a:ln>
          <a:effectLst/>
        </p:spPr>
        <p:txBody>
          <a:bodyPr lIns="14400" tIns="7200" rIns="14400" bIns="7200"/>
          <a:lstStyle/>
          <a:p>
            <a:r>
              <a:rPr lang="en-US" sz="1600" b="1">
                <a:solidFill>
                  <a:srgbClr val="000066"/>
                </a:solidFill>
                <a:latin typeface="Century Schoolbook" pitchFamily="18" charset="0"/>
                <a:ea typeface="MS Mincho" pitchFamily="49" charset="-128"/>
                <a:cs typeface="Times New Roman" pitchFamily="18" charset="0"/>
              </a:rPr>
              <a:t>SWEEP</a:t>
            </a:r>
            <a:r>
              <a:rPr lang="en-US" sz="1600" b="1">
                <a:solidFill>
                  <a:schemeClr val="tx2"/>
                </a:solidFill>
                <a:latin typeface="Century Schoolbook" pitchFamily="18" charset="0"/>
                <a:ea typeface="MS Mincho" pitchFamily="49" charset="-128"/>
                <a:cs typeface="Times New Roman" pitchFamily="18" charset="0"/>
              </a:rPr>
              <a:t>... Semprotkan dari semua sisi hingga potensi api tidak terlihat, ulangi 2-4 kali bila perlu (Perhatikan arah angin, </a:t>
            </a:r>
            <a:r>
              <a:rPr lang="en-US" b="1" u="sng">
                <a:solidFill>
                  <a:schemeClr val="tx2"/>
                </a:solidFill>
                <a:latin typeface="Century Schoolbook" pitchFamily="18" charset="0"/>
                <a:ea typeface="MS Mincho" pitchFamily="49" charset="-128"/>
                <a:cs typeface="Times New Roman" pitchFamily="18" charset="0"/>
              </a:rPr>
              <a:t>jangan berlawanan arah</a:t>
            </a:r>
            <a:r>
              <a:rPr lang="en-US" sz="1600" b="1">
                <a:solidFill>
                  <a:schemeClr val="tx2"/>
                </a:solidFill>
                <a:latin typeface="Century Schoolbook" pitchFamily="18" charset="0"/>
                <a:ea typeface="MS Mincho" pitchFamily="49" charset="-128"/>
                <a:cs typeface="Times New Roman" pitchFamily="18" charset="0"/>
              </a:rPr>
              <a:t>)</a:t>
            </a:r>
          </a:p>
        </p:txBody>
      </p:sp>
      <p:sp>
        <p:nvSpPr>
          <p:cNvPr id="972811" name="Rectangle 11"/>
          <p:cNvSpPr>
            <a:spLocks noChangeArrowheads="1"/>
          </p:cNvSpPr>
          <p:nvPr/>
        </p:nvSpPr>
        <p:spPr bwMode="auto">
          <a:xfrm>
            <a:off x="323850" y="4076700"/>
            <a:ext cx="247650" cy="1296988"/>
          </a:xfrm>
          <a:prstGeom prst="rect">
            <a:avLst/>
          </a:prstGeom>
          <a:noFill/>
          <a:ln w="9525">
            <a:noFill/>
            <a:miter lim="800000"/>
            <a:headEnd/>
            <a:tailEnd/>
          </a:ln>
          <a:effectLst/>
        </p:spPr>
        <p:txBody>
          <a:bodyPr lIns="14400" tIns="7200" rIns="14400" bIns="7200"/>
          <a:lstStyle/>
          <a:p>
            <a:r>
              <a:rPr lang="en-US" sz="1600" b="1">
                <a:solidFill>
                  <a:schemeClr val="tx2"/>
                </a:solidFill>
                <a:latin typeface="Century Schoolbook" pitchFamily="18" charset="0"/>
                <a:ea typeface="MS Mincho" pitchFamily="49" charset="-128"/>
                <a:cs typeface="Times New Roman" pitchFamily="18" charset="0"/>
              </a:rPr>
              <a:t>4.</a:t>
            </a:r>
          </a:p>
        </p:txBody>
      </p:sp>
      <p:sp>
        <p:nvSpPr>
          <p:cNvPr id="972812" name="Rectangle 12"/>
          <p:cNvSpPr>
            <a:spLocks noChangeArrowheads="1"/>
          </p:cNvSpPr>
          <p:nvPr/>
        </p:nvSpPr>
        <p:spPr bwMode="auto">
          <a:xfrm>
            <a:off x="571500" y="3398838"/>
            <a:ext cx="4062413" cy="750887"/>
          </a:xfrm>
          <a:prstGeom prst="rect">
            <a:avLst/>
          </a:prstGeom>
          <a:noFill/>
          <a:ln w="9525">
            <a:noFill/>
            <a:miter lim="800000"/>
            <a:headEnd/>
            <a:tailEnd/>
          </a:ln>
          <a:effectLst/>
        </p:spPr>
        <p:txBody>
          <a:bodyPr lIns="14400" tIns="7200" rIns="14400" bIns="7200"/>
          <a:lstStyle/>
          <a:p>
            <a:r>
              <a:rPr lang="en-US" sz="1600" b="1">
                <a:solidFill>
                  <a:srgbClr val="000066"/>
                </a:solidFill>
                <a:latin typeface="Century Schoolbook" pitchFamily="18" charset="0"/>
                <a:ea typeface="MS Mincho" pitchFamily="49" charset="-128"/>
                <a:cs typeface="Times New Roman" pitchFamily="18" charset="0"/>
              </a:rPr>
              <a:t>SQUEEZE</a:t>
            </a:r>
            <a:r>
              <a:rPr lang="en-US" sz="1600" b="1">
                <a:solidFill>
                  <a:schemeClr val="tx2"/>
                </a:solidFill>
                <a:latin typeface="Century Schoolbook" pitchFamily="18" charset="0"/>
                <a:ea typeface="MS Mincho" pitchFamily="49" charset="-128"/>
                <a:cs typeface="Times New Roman" pitchFamily="18" charset="0"/>
              </a:rPr>
              <a:t>... Tekan handle untuk menyemprotkan bahan pemadam</a:t>
            </a:r>
          </a:p>
        </p:txBody>
      </p:sp>
      <p:sp>
        <p:nvSpPr>
          <p:cNvPr id="972813" name="Rectangle 13"/>
          <p:cNvSpPr>
            <a:spLocks noChangeArrowheads="1"/>
          </p:cNvSpPr>
          <p:nvPr/>
        </p:nvSpPr>
        <p:spPr bwMode="auto">
          <a:xfrm>
            <a:off x="323850" y="3398838"/>
            <a:ext cx="247650" cy="750887"/>
          </a:xfrm>
          <a:prstGeom prst="rect">
            <a:avLst/>
          </a:prstGeom>
          <a:noFill/>
          <a:ln w="9525">
            <a:noFill/>
            <a:miter lim="800000"/>
            <a:headEnd/>
            <a:tailEnd/>
          </a:ln>
          <a:effectLst/>
        </p:spPr>
        <p:txBody>
          <a:bodyPr lIns="14400" tIns="7200" rIns="14400" bIns="7200"/>
          <a:lstStyle/>
          <a:p>
            <a:r>
              <a:rPr lang="en-US" sz="1600" b="1">
                <a:solidFill>
                  <a:schemeClr val="tx2"/>
                </a:solidFill>
                <a:latin typeface="Century Schoolbook" pitchFamily="18" charset="0"/>
                <a:ea typeface="MS Mincho" pitchFamily="49" charset="-128"/>
                <a:cs typeface="Times New Roman" pitchFamily="18" charset="0"/>
              </a:rPr>
              <a:t>3.</a:t>
            </a:r>
          </a:p>
        </p:txBody>
      </p:sp>
      <p:sp>
        <p:nvSpPr>
          <p:cNvPr id="972814" name="Rectangle 14"/>
          <p:cNvSpPr>
            <a:spLocks noChangeArrowheads="1"/>
          </p:cNvSpPr>
          <p:nvPr/>
        </p:nvSpPr>
        <p:spPr bwMode="auto">
          <a:xfrm>
            <a:off x="571500" y="2060575"/>
            <a:ext cx="4062413" cy="1368425"/>
          </a:xfrm>
          <a:prstGeom prst="rect">
            <a:avLst/>
          </a:prstGeom>
          <a:noFill/>
          <a:ln w="9525">
            <a:noFill/>
            <a:miter lim="800000"/>
            <a:headEnd/>
            <a:tailEnd/>
          </a:ln>
          <a:effectLst/>
        </p:spPr>
        <p:txBody>
          <a:bodyPr lIns="14400" tIns="7200" rIns="14400" bIns="7200"/>
          <a:lstStyle/>
          <a:p>
            <a:r>
              <a:rPr lang="en-US" sz="1600" b="1">
                <a:solidFill>
                  <a:srgbClr val="000066"/>
                </a:solidFill>
                <a:latin typeface="Century Schoolbook" pitchFamily="18" charset="0"/>
                <a:ea typeface="MS Mincho" pitchFamily="49" charset="-128"/>
                <a:cs typeface="Times New Roman" pitchFamily="18" charset="0"/>
              </a:rPr>
              <a:t>AIM</a:t>
            </a:r>
            <a:r>
              <a:rPr lang="en-US" sz="1600" b="1">
                <a:solidFill>
                  <a:schemeClr val="tx2"/>
                </a:solidFill>
                <a:latin typeface="Century Schoolbook" pitchFamily="18" charset="0"/>
                <a:ea typeface="MS Mincho" pitchFamily="49" charset="-128"/>
                <a:cs typeface="Times New Roman" pitchFamily="18" charset="0"/>
              </a:rPr>
              <a:t>... Arahkan nozzle pada sumber api </a:t>
            </a:r>
            <a:br>
              <a:rPr lang="en-US" sz="1600" b="1">
                <a:solidFill>
                  <a:schemeClr val="tx2"/>
                </a:solidFill>
                <a:latin typeface="Century Schoolbook" pitchFamily="18" charset="0"/>
                <a:ea typeface="MS Mincho" pitchFamily="49" charset="-128"/>
                <a:cs typeface="Times New Roman" pitchFamily="18" charset="0"/>
              </a:rPr>
            </a:br>
            <a:r>
              <a:rPr lang="en-US" sz="1600" b="1">
                <a:solidFill>
                  <a:schemeClr val="tx2"/>
                </a:solidFill>
                <a:latin typeface="Century Schoolbook" pitchFamily="18" charset="0"/>
                <a:ea typeface="MS Mincho" pitchFamily="49" charset="-128"/>
                <a:cs typeface="Times New Roman" pitchFamily="18" charset="0"/>
              </a:rPr>
              <a:t>N</a:t>
            </a:r>
            <a:r>
              <a:rPr lang="en-US" sz="1400" b="1">
                <a:solidFill>
                  <a:schemeClr val="tx2"/>
                </a:solidFill>
                <a:latin typeface="Century Schoolbook" pitchFamily="18" charset="0"/>
                <a:ea typeface="MS Mincho" pitchFamily="49" charset="-128"/>
                <a:cs typeface="Times New Roman" pitchFamily="18" charset="0"/>
              </a:rPr>
              <a:t>ote: Jangan menyentuh ujung nozzle untuk APAR CO2, sangat dingin berbahaya bagi kulit </a:t>
            </a:r>
          </a:p>
        </p:txBody>
      </p:sp>
      <p:sp>
        <p:nvSpPr>
          <p:cNvPr id="972815" name="Rectangle 15"/>
          <p:cNvSpPr>
            <a:spLocks noChangeArrowheads="1"/>
          </p:cNvSpPr>
          <p:nvPr/>
        </p:nvSpPr>
        <p:spPr bwMode="auto">
          <a:xfrm>
            <a:off x="323850" y="2060575"/>
            <a:ext cx="360363" cy="935038"/>
          </a:xfrm>
          <a:prstGeom prst="rect">
            <a:avLst/>
          </a:prstGeom>
          <a:noFill/>
          <a:ln w="9525">
            <a:noFill/>
            <a:miter lim="800000"/>
            <a:headEnd/>
            <a:tailEnd/>
          </a:ln>
          <a:effectLst/>
        </p:spPr>
        <p:txBody>
          <a:bodyPr lIns="14400" tIns="7200" rIns="14400" bIns="7200"/>
          <a:lstStyle/>
          <a:p>
            <a:r>
              <a:rPr lang="en-US" sz="1600" b="1">
                <a:solidFill>
                  <a:schemeClr val="tx2"/>
                </a:solidFill>
                <a:latin typeface="Century Schoolbook" pitchFamily="18" charset="0"/>
                <a:ea typeface="MS Mincho" pitchFamily="49" charset="-128"/>
                <a:cs typeface="Times New Roman" pitchFamily="18" charset="0"/>
              </a:rPr>
              <a:t>2.</a:t>
            </a:r>
          </a:p>
        </p:txBody>
      </p:sp>
      <p:sp>
        <p:nvSpPr>
          <p:cNvPr id="972816" name="Rectangle 16"/>
          <p:cNvSpPr>
            <a:spLocks noChangeArrowheads="1"/>
          </p:cNvSpPr>
          <p:nvPr/>
        </p:nvSpPr>
        <p:spPr bwMode="auto">
          <a:xfrm>
            <a:off x="4633913" y="1052513"/>
            <a:ext cx="2346325" cy="5599112"/>
          </a:xfrm>
          <a:prstGeom prst="rect">
            <a:avLst/>
          </a:prstGeom>
          <a:noFill/>
          <a:ln w="9525">
            <a:noFill/>
            <a:miter lim="800000"/>
            <a:headEnd/>
            <a:tailEnd/>
          </a:ln>
          <a:effectLst/>
        </p:spPr>
        <p:txBody>
          <a:bodyPr lIns="14400" tIns="7200" rIns="14400" bIns="7200" anchor="ctr"/>
          <a:lstStyle/>
          <a:p>
            <a:pPr>
              <a:spcBef>
                <a:spcPct val="20000"/>
              </a:spcBef>
            </a:pPr>
            <a:endParaRPr lang="en-US" sz="1600" b="1">
              <a:solidFill>
                <a:schemeClr val="tx2"/>
              </a:solidFill>
              <a:latin typeface="Century Schoolbook" pitchFamily="18" charset="0"/>
            </a:endParaRPr>
          </a:p>
        </p:txBody>
      </p:sp>
      <p:sp>
        <p:nvSpPr>
          <p:cNvPr id="972817" name="Rectangle 17"/>
          <p:cNvSpPr>
            <a:spLocks noChangeArrowheads="1"/>
          </p:cNvSpPr>
          <p:nvPr/>
        </p:nvSpPr>
        <p:spPr bwMode="auto">
          <a:xfrm>
            <a:off x="571500" y="1628775"/>
            <a:ext cx="4062413" cy="576263"/>
          </a:xfrm>
          <a:prstGeom prst="rect">
            <a:avLst/>
          </a:prstGeom>
          <a:noFill/>
          <a:ln w="9525">
            <a:noFill/>
            <a:miter lim="800000"/>
            <a:headEnd/>
            <a:tailEnd/>
          </a:ln>
          <a:effectLst/>
        </p:spPr>
        <p:txBody>
          <a:bodyPr lIns="14400" tIns="7200" rIns="14400" bIns="7200"/>
          <a:lstStyle/>
          <a:p>
            <a:r>
              <a:rPr lang="en-US" sz="1600" b="1">
                <a:solidFill>
                  <a:srgbClr val="000066"/>
                </a:solidFill>
                <a:latin typeface="Century Schoolbook" pitchFamily="18" charset="0"/>
                <a:ea typeface="MS Mincho" pitchFamily="49" charset="-128"/>
                <a:cs typeface="Times New Roman" pitchFamily="18" charset="0"/>
              </a:rPr>
              <a:t>PULL</a:t>
            </a:r>
            <a:r>
              <a:rPr lang="en-US" sz="1600" b="1">
                <a:solidFill>
                  <a:schemeClr val="tx2"/>
                </a:solidFill>
                <a:latin typeface="Century Schoolbook" pitchFamily="18" charset="0"/>
                <a:ea typeface="MS Mincho" pitchFamily="49" charset="-128"/>
                <a:cs typeface="Times New Roman" pitchFamily="18" charset="0"/>
              </a:rPr>
              <a:t>... Tarik pin. Seal akan lepas </a:t>
            </a:r>
          </a:p>
        </p:txBody>
      </p:sp>
      <p:sp>
        <p:nvSpPr>
          <p:cNvPr id="972818" name="Rectangle 18"/>
          <p:cNvSpPr>
            <a:spLocks noChangeArrowheads="1"/>
          </p:cNvSpPr>
          <p:nvPr/>
        </p:nvSpPr>
        <p:spPr bwMode="auto">
          <a:xfrm>
            <a:off x="323850" y="1628775"/>
            <a:ext cx="247650" cy="576263"/>
          </a:xfrm>
          <a:prstGeom prst="rect">
            <a:avLst/>
          </a:prstGeom>
          <a:noFill/>
          <a:ln w="9525">
            <a:noFill/>
            <a:miter lim="800000"/>
            <a:headEnd/>
            <a:tailEnd/>
          </a:ln>
          <a:effectLst/>
        </p:spPr>
        <p:txBody>
          <a:bodyPr lIns="14400" tIns="7200" rIns="14400" bIns="7200"/>
          <a:lstStyle/>
          <a:p>
            <a:r>
              <a:rPr lang="en-US" sz="1600" b="1">
                <a:solidFill>
                  <a:schemeClr val="tx2"/>
                </a:solidFill>
                <a:latin typeface="Century Schoolbook" pitchFamily="18" charset="0"/>
                <a:ea typeface="MS Mincho" pitchFamily="49" charset="-128"/>
                <a:cs typeface="Times New Roman" pitchFamily="18" charset="0"/>
              </a:rPr>
              <a:t>1.</a:t>
            </a:r>
          </a:p>
        </p:txBody>
      </p:sp>
      <p:sp>
        <p:nvSpPr>
          <p:cNvPr id="972819" name="Line 19"/>
          <p:cNvSpPr>
            <a:spLocks noChangeShapeType="1"/>
          </p:cNvSpPr>
          <p:nvPr/>
        </p:nvSpPr>
        <p:spPr bwMode="auto">
          <a:xfrm>
            <a:off x="323850" y="1052513"/>
            <a:ext cx="6656388" cy="0"/>
          </a:xfrm>
          <a:prstGeom prst="line">
            <a:avLst/>
          </a:prstGeom>
          <a:noFill/>
          <a:ln w="9525">
            <a:noFill/>
            <a:round/>
            <a:headEnd/>
            <a:tailEnd/>
          </a:ln>
          <a:effectLst/>
        </p:spPr>
        <p:txBody>
          <a:bodyPr wrap="none" lIns="14400" tIns="7200" rIns="14400" bIns="7200" anchor="ctr"/>
          <a:lstStyle/>
          <a:p>
            <a:endParaRPr lang="en-US"/>
          </a:p>
        </p:txBody>
      </p:sp>
      <p:sp>
        <p:nvSpPr>
          <p:cNvPr id="972820" name="Line 20"/>
          <p:cNvSpPr>
            <a:spLocks noChangeShapeType="1"/>
          </p:cNvSpPr>
          <p:nvPr/>
        </p:nvSpPr>
        <p:spPr bwMode="auto">
          <a:xfrm>
            <a:off x="323850" y="6651625"/>
            <a:ext cx="6656388" cy="0"/>
          </a:xfrm>
          <a:prstGeom prst="line">
            <a:avLst/>
          </a:prstGeom>
          <a:noFill/>
          <a:ln w="9525">
            <a:noFill/>
            <a:round/>
            <a:headEnd/>
            <a:tailEnd/>
          </a:ln>
          <a:effectLst/>
        </p:spPr>
        <p:txBody>
          <a:bodyPr wrap="none" lIns="14400" tIns="7200" rIns="14400" bIns="7200" anchor="ctr"/>
          <a:lstStyle/>
          <a:p>
            <a:endParaRPr lang="en-US"/>
          </a:p>
        </p:txBody>
      </p:sp>
      <p:sp>
        <p:nvSpPr>
          <p:cNvPr id="972821" name="Line 21"/>
          <p:cNvSpPr>
            <a:spLocks noChangeShapeType="1"/>
          </p:cNvSpPr>
          <p:nvPr/>
        </p:nvSpPr>
        <p:spPr bwMode="auto">
          <a:xfrm>
            <a:off x="323850" y="1052513"/>
            <a:ext cx="0" cy="5599112"/>
          </a:xfrm>
          <a:prstGeom prst="line">
            <a:avLst/>
          </a:prstGeom>
          <a:noFill/>
          <a:ln w="9525">
            <a:noFill/>
            <a:round/>
            <a:headEnd/>
            <a:tailEnd/>
          </a:ln>
          <a:effectLst/>
        </p:spPr>
        <p:txBody>
          <a:bodyPr wrap="none" lIns="14400" tIns="7200" rIns="14400" bIns="7200" anchor="ctr"/>
          <a:lstStyle/>
          <a:p>
            <a:endParaRPr lang="en-US"/>
          </a:p>
        </p:txBody>
      </p:sp>
      <p:sp>
        <p:nvSpPr>
          <p:cNvPr id="972822" name="Line 22"/>
          <p:cNvSpPr>
            <a:spLocks noChangeShapeType="1"/>
          </p:cNvSpPr>
          <p:nvPr/>
        </p:nvSpPr>
        <p:spPr bwMode="auto">
          <a:xfrm>
            <a:off x="6980238" y="1052513"/>
            <a:ext cx="0" cy="5599112"/>
          </a:xfrm>
          <a:prstGeom prst="line">
            <a:avLst/>
          </a:prstGeom>
          <a:noFill/>
          <a:ln w="9525">
            <a:noFill/>
            <a:round/>
            <a:headEnd/>
            <a:tailEnd/>
          </a:ln>
          <a:effectLst/>
        </p:spPr>
        <p:txBody>
          <a:bodyPr wrap="none" lIns="14400" tIns="7200" rIns="14400" bIns="7200" anchor="ctr"/>
          <a:lstStyle/>
          <a:p>
            <a:endParaRPr lang="en-US"/>
          </a:p>
        </p:txBody>
      </p:sp>
      <p:sp>
        <p:nvSpPr>
          <p:cNvPr id="972823" name="WordArt 23"/>
          <p:cNvSpPr>
            <a:spLocks noChangeArrowheads="1" noChangeShapeType="1" noTextEdit="1"/>
          </p:cNvSpPr>
          <p:nvPr/>
        </p:nvSpPr>
        <p:spPr bwMode="auto">
          <a:xfrm>
            <a:off x="4284663" y="969963"/>
            <a:ext cx="4032250" cy="442912"/>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Impact"/>
              </a:rPr>
              <a:t>Jangan semprot lidah api</a:t>
            </a:r>
          </a:p>
        </p:txBody>
      </p:sp>
      <p:sp>
        <p:nvSpPr>
          <p:cNvPr id="972824" name="WordArt 24"/>
          <p:cNvSpPr>
            <a:spLocks noChangeArrowheads="1" noChangeShapeType="1" noTextEdit="1"/>
          </p:cNvSpPr>
          <p:nvPr/>
        </p:nvSpPr>
        <p:spPr bwMode="auto">
          <a:xfrm>
            <a:off x="5003800" y="6092825"/>
            <a:ext cx="2520950" cy="288925"/>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0">
                  <a:gsLst>
                    <a:gs pos="0">
                      <a:srgbClr val="800000"/>
                    </a:gs>
                    <a:gs pos="100000">
                      <a:srgbClr val="520402"/>
                    </a:gs>
                  </a:gsLst>
                  <a:lin ang="5400000" scaled="1"/>
                </a:gradFill>
                <a:effectLst>
                  <a:outerShdw dist="35921" dir="2700000" sy="50000" rotWithShape="0">
                    <a:srgbClr val="875B0D">
                      <a:alpha val="70000"/>
                    </a:srgbClr>
                  </a:outerShdw>
                </a:effectLst>
                <a:latin typeface="Arial Black"/>
              </a:rPr>
              <a:t>Padamkan di Sumber Api</a:t>
            </a:r>
          </a:p>
        </p:txBody>
      </p:sp>
    </p:spTree>
  </p:cSld>
  <p:clrMapOvr>
    <a:masterClrMapping/>
  </p:clrMapOvr>
  <p:transition>
    <p:randomBar/>
    <p:sndAc>
      <p:stSnd>
        <p:snd r:embed="rId2" name="whoosh.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1"/>
          </p:nvPr>
        </p:nvSpPr>
        <p:spPr/>
        <p:txBody>
          <a:bodyPr/>
          <a:lstStyle/>
          <a:p>
            <a:fld id="{E02565A8-1787-47A5-A4B4-843374C99F16}" type="slidenum">
              <a:rPr lang="en-US"/>
              <a:pPr/>
              <a:t>28</a:t>
            </a:fld>
            <a:endParaRPr lang="en-US"/>
          </a:p>
        </p:txBody>
      </p:sp>
      <p:sp>
        <p:nvSpPr>
          <p:cNvPr id="952324" name="Text Box 4"/>
          <p:cNvSpPr txBox="1">
            <a:spLocks noChangeArrowheads="1"/>
          </p:cNvSpPr>
          <p:nvPr/>
        </p:nvSpPr>
        <p:spPr bwMode="auto">
          <a:xfrm>
            <a:off x="684213" y="115888"/>
            <a:ext cx="4751387" cy="309562"/>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endParaRPr lang="en-US" sz="1000" b="1" i="1"/>
          </a:p>
          <a:p>
            <a:pPr>
              <a:lnSpc>
                <a:spcPct val="60000"/>
              </a:lnSpc>
              <a:spcBef>
                <a:spcPct val="50000"/>
              </a:spcBef>
            </a:pPr>
            <a:r>
              <a:rPr lang="en-US" sz="1200" b="1" u="sng">
                <a:latin typeface="Rockwell" pitchFamily="18" charset="0"/>
              </a:rPr>
              <a:t>1.2.1.2. Emergency Preparedness Building/Plant  Facility</a:t>
            </a:r>
          </a:p>
        </p:txBody>
      </p:sp>
      <p:sp>
        <p:nvSpPr>
          <p:cNvPr id="952326" name="WordArt 6"/>
          <p:cNvSpPr>
            <a:spLocks noChangeArrowheads="1" noChangeShapeType="1" noTextEdit="1"/>
          </p:cNvSpPr>
          <p:nvPr/>
        </p:nvSpPr>
        <p:spPr bwMode="auto">
          <a:xfrm>
            <a:off x="2124075" y="1196975"/>
            <a:ext cx="4249738" cy="360363"/>
          </a:xfrm>
          <a:prstGeom prst="rect">
            <a:avLst/>
          </a:prstGeom>
        </p:spPr>
        <p:txBody>
          <a:bodyPr wrap="none" fromWordArt="1">
            <a:prstTxWarp prst="textPlain">
              <a:avLst>
                <a:gd name="adj" fmla="val 50000"/>
              </a:avLst>
            </a:prstTxWarp>
          </a:bodyPr>
          <a:lstStyle/>
          <a:p>
            <a:pPr algn="ctr"/>
            <a:r>
              <a:rPr lang="en-US" sz="3600" kern="10">
                <a:ln w="9525">
                  <a:noFill/>
                  <a:round/>
                  <a:headEnd/>
                  <a:tailEnd/>
                </a:ln>
                <a:effectLst>
                  <a:outerShdw dist="35921" dir="2700000" algn="ctr" rotWithShape="0">
                    <a:srgbClr val="C0C0C0">
                      <a:alpha val="80000"/>
                    </a:srgbClr>
                  </a:outerShdw>
                </a:effectLst>
                <a:latin typeface="Impact"/>
              </a:rPr>
              <a:t>FIRE ALARM &amp; DETECTOR</a:t>
            </a:r>
          </a:p>
        </p:txBody>
      </p:sp>
      <p:pic>
        <p:nvPicPr>
          <p:cNvPr id="952328" name="Picture 8" descr="smoke detector"/>
          <p:cNvPicPr>
            <a:picLocks noGrp="1" noChangeAspect="1" noChangeArrowheads="1"/>
          </p:cNvPicPr>
          <p:nvPr>
            <p:ph sz="quarter" idx="4294967295"/>
          </p:nvPr>
        </p:nvPicPr>
        <p:blipFill>
          <a:blip r:embed="rId2" cstate="print"/>
          <a:srcRect/>
          <a:stretch>
            <a:fillRect/>
          </a:stretch>
        </p:blipFill>
        <p:spPr bwMode="auto">
          <a:xfrm>
            <a:off x="6877050" y="1916113"/>
            <a:ext cx="1876425" cy="998537"/>
          </a:xfrm>
          <a:prstGeom prst="rect">
            <a:avLst/>
          </a:prstGeom>
          <a:solidFill>
            <a:schemeClr val="tx1"/>
          </a:solidFill>
          <a:ln>
            <a:miter lim="800000"/>
            <a:headEnd/>
            <a:tailEnd/>
          </a:ln>
        </p:spPr>
      </p:pic>
      <p:pic>
        <p:nvPicPr>
          <p:cNvPr id="952329" name="Picture 9" descr="products of a fire"/>
          <p:cNvPicPr>
            <a:picLocks noGrp="1" noChangeAspect="1" noChangeArrowheads="1"/>
          </p:cNvPicPr>
          <p:nvPr>
            <p:ph sz="quarter" idx="4294967295"/>
          </p:nvPr>
        </p:nvPicPr>
        <p:blipFill>
          <a:blip r:embed="rId3" cstate="print"/>
          <a:srcRect/>
          <a:stretch>
            <a:fillRect/>
          </a:stretch>
        </p:blipFill>
        <p:spPr bwMode="auto">
          <a:xfrm>
            <a:off x="7164388" y="4425950"/>
            <a:ext cx="1428750" cy="1524000"/>
          </a:xfrm>
          <a:prstGeom prst="rect">
            <a:avLst/>
          </a:prstGeom>
          <a:solidFill>
            <a:schemeClr val="tx1"/>
          </a:solidFill>
          <a:ln>
            <a:miter lim="800000"/>
            <a:headEnd/>
            <a:tailEnd/>
          </a:ln>
        </p:spPr>
      </p:pic>
      <p:sp>
        <p:nvSpPr>
          <p:cNvPr id="952330" name="WordArt 10"/>
          <p:cNvSpPr>
            <a:spLocks noChangeArrowheads="1" noChangeShapeType="1" noTextEdit="1"/>
          </p:cNvSpPr>
          <p:nvPr/>
        </p:nvSpPr>
        <p:spPr bwMode="auto">
          <a:xfrm>
            <a:off x="1260475" y="2060575"/>
            <a:ext cx="2951163" cy="2889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1. Heat Detector</a:t>
            </a:r>
          </a:p>
        </p:txBody>
      </p:sp>
      <p:sp>
        <p:nvSpPr>
          <p:cNvPr id="952331" name="WordArt 11"/>
          <p:cNvSpPr>
            <a:spLocks noChangeArrowheads="1" noChangeShapeType="1" noTextEdit="1"/>
          </p:cNvSpPr>
          <p:nvPr/>
        </p:nvSpPr>
        <p:spPr bwMode="auto">
          <a:xfrm>
            <a:off x="1547813" y="2492375"/>
            <a:ext cx="4968875" cy="287338"/>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000066"/>
                </a:solidFill>
                <a:latin typeface="Arial Black"/>
              </a:rPr>
              <a:t>(Sources from Flammable Material; Factory)</a:t>
            </a:r>
          </a:p>
        </p:txBody>
      </p:sp>
      <p:sp>
        <p:nvSpPr>
          <p:cNvPr id="952332" name="WordArt 12"/>
          <p:cNvSpPr>
            <a:spLocks noChangeArrowheads="1" noChangeShapeType="1" noTextEdit="1"/>
          </p:cNvSpPr>
          <p:nvPr/>
        </p:nvSpPr>
        <p:spPr bwMode="auto">
          <a:xfrm>
            <a:off x="1116013" y="3141663"/>
            <a:ext cx="3455987" cy="287337"/>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2. Flame Detector</a:t>
            </a:r>
          </a:p>
        </p:txBody>
      </p:sp>
      <p:sp>
        <p:nvSpPr>
          <p:cNvPr id="952333" name="WordArt 13"/>
          <p:cNvSpPr>
            <a:spLocks noChangeArrowheads="1" noChangeShapeType="1" noTextEdit="1"/>
          </p:cNvSpPr>
          <p:nvPr/>
        </p:nvSpPr>
        <p:spPr bwMode="auto">
          <a:xfrm>
            <a:off x="1619250" y="3573463"/>
            <a:ext cx="4824413" cy="287337"/>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000066"/>
                </a:solidFill>
                <a:latin typeface="Arial Black"/>
              </a:rPr>
              <a:t>(Sources from flammable liquid, vapor, gas ; Plant)</a:t>
            </a:r>
          </a:p>
        </p:txBody>
      </p:sp>
      <p:sp>
        <p:nvSpPr>
          <p:cNvPr id="952334" name="WordArt 14"/>
          <p:cNvSpPr>
            <a:spLocks noChangeArrowheads="1" noChangeShapeType="1" noTextEdit="1"/>
          </p:cNvSpPr>
          <p:nvPr/>
        </p:nvSpPr>
        <p:spPr bwMode="auto">
          <a:xfrm>
            <a:off x="1114425" y="4149725"/>
            <a:ext cx="3457575" cy="287338"/>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3. Smoke Detector</a:t>
            </a:r>
          </a:p>
        </p:txBody>
      </p:sp>
      <p:sp>
        <p:nvSpPr>
          <p:cNvPr id="952335" name="WordArt 15"/>
          <p:cNvSpPr>
            <a:spLocks noChangeArrowheads="1" noChangeShapeType="1" noTextEdit="1"/>
          </p:cNvSpPr>
          <p:nvPr/>
        </p:nvSpPr>
        <p:spPr bwMode="auto">
          <a:xfrm>
            <a:off x="1619250" y="4652963"/>
            <a:ext cx="4608513" cy="287337"/>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000066"/>
                </a:solidFill>
                <a:latin typeface="Arial Black"/>
              </a:rPr>
              <a:t>(Sources from Combustible Material; Office)</a:t>
            </a:r>
          </a:p>
        </p:txBody>
      </p:sp>
      <p:sp>
        <p:nvSpPr>
          <p:cNvPr id="952336" name="WordArt 16"/>
          <p:cNvSpPr>
            <a:spLocks noChangeArrowheads="1" noChangeShapeType="1" noTextEdit="1"/>
          </p:cNvSpPr>
          <p:nvPr/>
        </p:nvSpPr>
        <p:spPr bwMode="auto">
          <a:xfrm>
            <a:off x="1116013" y="5157788"/>
            <a:ext cx="5616575" cy="358775"/>
          </a:xfrm>
          <a:prstGeom prst="rect">
            <a:avLst/>
          </a:prstGeom>
        </p:spPr>
        <p:txBody>
          <a:bodyPr wrap="none" fromWordArt="1">
            <a:prstTxWarp prst="textPlain">
              <a:avLst>
                <a:gd name="adj" fmla="val 50000"/>
              </a:avLst>
            </a:prstTxWarp>
          </a:bodyPr>
          <a:lstStyle/>
          <a:p>
            <a:pPr algn="ctr"/>
            <a:r>
              <a:rPr lang="pt-BR" sz="3600" i="1" kern="10">
                <a:ln w="9525">
                  <a:solidFill>
                    <a:srgbClr val="000000"/>
                  </a:solidFill>
                  <a:round/>
                  <a:headEnd/>
                  <a:tailEnd/>
                </a:ln>
                <a:effectLst>
                  <a:outerShdw dist="35921" dir="2700000" algn="ctr" rotWithShape="0">
                    <a:srgbClr val="808080">
                      <a:alpha val="80000"/>
                    </a:srgbClr>
                  </a:outerShdw>
                </a:effectLst>
                <a:latin typeface="Arial Black"/>
              </a:rPr>
              <a:t>4. Vapor Organic / Gas Detector</a:t>
            </a:r>
            <a:endParaRPr lang="en-US" sz="3600" i="1" kern="10">
              <a:ln w="9525">
                <a:solidFill>
                  <a:srgbClr val="000000"/>
                </a:solidFill>
                <a:round/>
                <a:headEnd/>
                <a:tailEnd/>
              </a:ln>
              <a:effectLst>
                <a:outerShdw dist="35921" dir="2700000" algn="ctr" rotWithShape="0">
                  <a:srgbClr val="808080">
                    <a:alpha val="80000"/>
                  </a:srgbClr>
                </a:outerShdw>
              </a:effectLst>
              <a:latin typeface="Arial Black"/>
            </a:endParaRPr>
          </a:p>
        </p:txBody>
      </p:sp>
      <p:sp>
        <p:nvSpPr>
          <p:cNvPr id="952337" name="WordArt 17"/>
          <p:cNvSpPr>
            <a:spLocks noChangeArrowheads="1" noChangeShapeType="1" noTextEdit="1"/>
          </p:cNvSpPr>
          <p:nvPr/>
        </p:nvSpPr>
        <p:spPr bwMode="auto">
          <a:xfrm>
            <a:off x="1619250" y="5661025"/>
            <a:ext cx="5329238" cy="287338"/>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000066"/>
                </a:solidFill>
                <a:latin typeface="Arial Black"/>
              </a:rPr>
              <a:t>(Detection leakage of Vapor Organic / Gas; Chemical Plant)</a:t>
            </a:r>
          </a:p>
        </p:txBody>
      </p:sp>
      <p:pic>
        <p:nvPicPr>
          <p:cNvPr id="952338" name="Picture 18" descr="CAXOVD8M"/>
          <p:cNvPicPr>
            <a:picLocks noChangeAspect="1" noChangeArrowheads="1"/>
          </p:cNvPicPr>
          <p:nvPr/>
        </p:nvPicPr>
        <p:blipFill>
          <a:blip r:embed="rId4" cstate="print"/>
          <a:srcRect/>
          <a:stretch>
            <a:fillRect/>
          </a:stretch>
        </p:blipFill>
        <p:spPr bwMode="auto">
          <a:xfrm>
            <a:off x="7883525" y="2997200"/>
            <a:ext cx="1152525" cy="1079500"/>
          </a:xfrm>
          <a:prstGeom prst="rect">
            <a:avLst/>
          </a:prstGeom>
          <a:solidFill>
            <a:schemeClr val="tx1"/>
          </a:solidFill>
        </p:spPr>
      </p:pic>
      <p:pic>
        <p:nvPicPr>
          <p:cNvPr id="952339" name="Picture 19" descr="CAYBOHOP"/>
          <p:cNvPicPr>
            <a:picLocks noChangeAspect="1" noChangeArrowheads="1"/>
          </p:cNvPicPr>
          <p:nvPr/>
        </p:nvPicPr>
        <p:blipFill>
          <a:blip r:embed="rId5" cstate="print"/>
          <a:srcRect/>
          <a:stretch>
            <a:fillRect/>
          </a:stretch>
        </p:blipFill>
        <p:spPr bwMode="auto">
          <a:xfrm>
            <a:off x="7308850" y="476250"/>
            <a:ext cx="1176338" cy="1295400"/>
          </a:xfrm>
          <a:prstGeom prst="rect">
            <a:avLst/>
          </a:prstGeom>
          <a:solidFill>
            <a:schemeClr val="tx1"/>
          </a:solidFill>
        </p:spPr>
      </p:pic>
      <p:pic>
        <p:nvPicPr>
          <p:cNvPr id="952340" name="Picture 20" descr="heat detector"/>
          <p:cNvPicPr>
            <a:picLocks noGrp="1" noChangeAspect="1" noChangeArrowheads="1"/>
          </p:cNvPicPr>
          <p:nvPr>
            <p:ph sz="quarter" idx="4294967295"/>
          </p:nvPr>
        </p:nvPicPr>
        <p:blipFill>
          <a:blip r:embed="rId6" cstate="print"/>
          <a:srcRect/>
          <a:stretch>
            <a:fillRect/>
          </a:stretch>
        </p:blipFill>
        <p:spPr bwMode="auto">
          <a:xfrm>
            <a:off x="6588125" y="2997200"/>
            <a:ext cx="1150938" cy="998538"/>
          </a:xfrm>
          <a:prstGeom prst="rect">
            <a:avLst/>
          </a:prstGeom>
          <a:solidFill>
            <a:schemeClr val="tx1"/>
          </a:solidFill>
          <a:ln>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1"/>
          </p:nvPr>
        </p:nvSpPr>
        <p:spPr/>
        <p:txBody>
          <a:bodyPr/>
          <a:lstStyle/>
          <a:p>
            <a:fld id="{A6CB1C12-F4BA-4667-9F34-0ACA95EB6AFC}" type="slidenum">
              <a:rPr lang="en-US"/>
              <a:pPr/>
              <a:t>29</a:t>
            </a:fld>
            <a:endParaRPr lang="en-US"/>
          </a:p>
        </p:txBody>
      </p:sp>
      <p:grpSp>
        <p:nvGrpSpPr>
          <p:cNvPr id="953354" name="Group 10"/>
          <p:cNvGrpSpPr>
            <a:grpSpLocks/>
          </p:cNvGrpSpPr>
          <p:nvPr/>
        </p:nvGrpSpPr>
        <p:grpSpPr bwMode="auto">
          <a:xfrm>
            <a:off x="3635375" y="1989138"/>
            <a:ext cx="5184775" cy="2879725"/>
            <a:chOff x="2290" y="1253"/>
            <a:chExt cx="3266" cy="1814"/>
          </a:xfrm>
        </p:grpSpPr>
        <p:sp>
          <p:nvSpPr>
            <p:cNvPr id="953351" name="Rectangle 7"/>
            <p:cNvSpPr>
              <a:spLocks noChangeArrowheads="1"/>
            </p:cNvSpPr>
            <p:nvPr/>
          </p:nvSpPr>
          <p:spPr bwMode="auto">
            <a:xfrm>
              <a:off x="2290" y="1253"/>
              <a:ext cx="3266" cy="1814"/>
            </a:xfrm>
            <a:prstGeom prst="rect">
              <a:avLst/>
            </a:prstGeom>
            <a:solidFill>
              <a:schemeClr val="bg1"/>
            </a:solidFill>
            <a:ln w="38100">
              <a:solidFill>
                <a:schemeClr val="tx1"/>
              </a:solidFill>
              <a:miter lim="800000"/>
              <a:headEnd/>
              <a:tailEnd/>
            </a:ln>
            <a:effectLst/>
          </p:spPr>
          <p:txBody>
            <a:bodyPr wrap="none" lIns="14400" tIns="7200" rIns="14400" bIns="7200" anchor="ctr"/>
            <a:lstStyle/>
            <a:p>
              <a:endParaRPr lang="en-US"/>
            </a:p>
          </p:txBody>
        </p:sp>
        <p:pic>
          <p:nvPicPr>
            <p:cNvPr id="953349" name="Picture 5" descr="52121"/>
            <p:cNvPicPr>
              <a:picLocks noChangeAspect="1" noChangeArrowheads="1"/>
            </p:cNvPicPr>
            <p:nvPr/>
          </p:nvPicPr>
          <p:blipFill>
            <a:blip r:embed="rId2" cstate="print"/>
            <a:srcRect/>
            <a:stretch>
              <a:fillRect/>
            </a:stretch>
          </p:blipFill>
          <p:spPr bwMode="auto">
            <a:xfrm>
              <a:off x="2617" y="1535"/>
              <a:ext cx="2612" cy="1320"/>
            </a:xfrm>
            <a:prstGeom prst="rect">
              <a:avLst/>
            </a:prstGeom>
            <a:solidFill>
              <a:schemeClr val="bg1"/>
            </a:solidFill>
            <a:ln w="9525">
              <a:noFill/>
              <a:miter lim="800000"/>
              <a:headEnd/>
              <a:tailEnd/>
            </a:ln>
          </p:spPr>
        </p:pic>
      </p:grpSp>
      <p:sp>
        <p:nvSpPr>
          <p:cNvPr id="953350" name="Text Box 6"/>
          <p:cNvSpPr txBox="1">
            <a:spLocks noChangeArrowheads="1"/>
          </p:cNvSpPr>
          <p:nvPr/>
        </p:nvSpPr>
        <p:spPr bwMode="auto">
          <a:xfrm>
            <a:off x="1692275" y="908050"/>
            <a:ext cx="6264275" cy="6254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000" b="1">
                <a:latin typeface="Century Schoolbook" pitchFamily="18" charset="0"/>
              </a:rPr>
              <a:t>ASSEMBLY POINT / CENTER CONTROL / CENTER POINT / TEMPAT BERKUMPUL</a:t>
            </a:r>
          </a:p>
        </p:txBody>
      </p:sp>
      <p:sp>
        <p:nvSpPr>
          <p:cNvPr id="953353" name="Text Box 9"/>
          <p:cNvSpPr txBox="1">
            <a:spLocks noChangeArrowheads="1"/>
          </p:cNvSpPr>
          <p:nvPr/>
        </p:nvSpPr>
        <p:spPr bwMode="auto">
          <a:xfrm>
            <a:off x="466725" y="1844675"/>
            <a:ext cx="2952750" cy="3354388"/>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b="1">
                <a:latin typeface="Century Schoolbook" pitchFamily="18" charset="0"/>
              </a:rPr>
              <a:t>Sectoral Assembly Point (Tempat Berkumpul Sektor)</a:t>
            </a:r>
          </a:p>
          <a:p>
            <a:pPr marL="342900" indent="-342900">
              <a:spcBef>
                <a:spcPct val="50000"/>
              </a:spcBef>
            </a:pPr>
            <a:r>
              <a:rPr lang="en-US"/>
              <a:t>	</a:t>
            </a:r>
            <a:r>
              <a:rPr lang="en-US" sz="1400">
                <a:latin typeface="Century Schoolbook" pitchFamily="18" charset="0"/>
              </a:rPr>
              <a:t>Tempat berkumpul di area terdekat proses bersangkutan, hanya bila terjadi emergency minor di lokal area</a:t>
            </a:r>
          </a:p>
          <a:p>
            <a:pPr marL="342900" indent="-342900">
              <a:spcBef>
                <a:spcPct val="50000"/>
              </a:spcBef>
            </a:pPr>
            <a:r>
              <a:rPr lang="en-US" b="1">
                <a:latin typeface="Century Schoolbook" pitchFamily="18" charset="0"/>
              </a:rPr>
              <a:t>2.  Assembly Point</a:t>
            </a:r>
          </a:p>
          <a:p>
            <a:pPr marL="342900" indent="-342900">
              <a:spcBef>
                <a:spcPct val="50000"/>
              </a:spcBef>
            </a:pPr>
            <a:r>
              <a:rPr lang="en-US"/>
              <a:t>	</a:t>
            </a:r>
            <a:r>
              <a:rPr lang="en-US" sz="1400">
                <a:latin typeface="Century Schoolbook" pitchFamily="18" charset="0"/>
              </a:rPr>
              <a:t>Tempat berkumpul seluruh karyawan perusahaan, hanya bila terjadi emergency skala besar/major</a:t>
            </a:r>
          </a:p>
        </p:txBody>
      </p:sp>
      <p:sp>
        <p:nvSpPr>
          <p:cNvPr id="953355" name="Text Box 11"/>
          <p:cNvSpPr txBox="1">
            <a:spLocks noChangeArrowheads="1"/>
          </p:cNvSpPr>
          <p:nvPr/>
        </p:nvSpPr>
        <p:spPr bwMode="auto">
          <a:xfrm>
            <a:off x="539750" y="5403850"/>
            <a:ext cx="8066088" cy="977900"/>
          </a:xfrm>
          <a:prstGeom prst="rect">
            <a:avLst/>
          </a:prstGeom>
          <a:solidFill>
            <a:srgbClr val="FFCC00"/>
          </a:solidFill>
          <a:ln w="9525">
            <a:noFill/>
            <a:miter lim="800000"/>
            <a:headEnd/>
            <a:tailEnd/>
          </a:ln>
          <a:effectLst/>
        </p:spPr>
        <p:txBody>
          <a:bodyPr lIns="14400" tIns="7200" rIns="14400" bIns="7200">
            <a:spAutoFit/>
          </a:bodyPr>
          <a:lstStyle/>
          <a:p>
            <a:pPr>
              <a:spcBef>
                <a:spcPct val="50000"/>
              </a:spcBef>
            </a:pPr>
            <a:r>
              <a:rPr lang="en-US" b="1">
                <a:latin typeface="Palatino Linotype" pitchFamily="18" charset="0"/>
              </a:rPr>
              <a:t>   Sasaran Akhir : </a:t>
            </a:r>
          </a:p>
          <a:p>
            <a:pPr algn="ctr">
              <a:spcBef>
                <a:spcPct val="50000"/>
              </a:spcBef>
            </a:pPr>
            <a:r>
              <a:rPr lang="en-US" b="1" i="1">
                <a:latin typeface="Palatino Linotype" pitchFamily="18" charset="0"/>
              </a:rPr>
              <a:t>“Melakukan perhitungan jumlah karyawan di masing-masing bagian secepat mungkin untuk mengetahui status kelengkapan anggota”</a:t>
            </a:r>
          </a:p>
        </p:txBody>
      </p:sp>
      <p:sp>
        <p:nvSpPr>
          <p:cNvPr id="953357" name="Text Box 13"/>
          <p:cNvSpPr txBox="1">
            <a:spLocks noChangeArrowheads="1"/>
          </p:cNvSpPr>
          <p:nvPr/>
        </p:nvSpPr>
        <p:spPr bwMode="auto">
          <a:xfrm>
            <a:off x="684213" y="115888"/>
            <a:ext cx="4751387" cy="309562"/>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endParaRPr lang="en-US" sz="1000" b="1" i="1" dirty="0"/>
          </a:p>
          <a:p>
            <a:pPr>
              <a:lnSpc>
                <a:spcPct val="60000"/>
              </a:lnSpc>
              <a:spcBef>
                <a:spcPct val="50000"/>
              </a:spcBef>
            </a:pPr>
            <a:r>
              <a:rPr lang="en-US" sz="1200" b="1" u="sng" dirty="0">
                <a:latin typeface="Rockwell" pitchFamily="18" charset="0"/>
              </a:rPr>
              <a:t>1.2.1.2. Emergency Preparedness Building/Plant  Facility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8229600" cy="1143000"/>
          </a:xfrm>
        </p:spPr>
        <p:txBody>
          <a:bodyPr/>
          <a:lstStyle/>
          <a:p>
            <a:pPr algn="l"/>
            <a:r>
              <a:rPr lang="en-US" dirty="0" err="1"/>
              <a:t>Tujuan</a:t>
            </a:r>
            <a:r>
              <a:rPr lang="en-US" dirty="0"/>
              <a:t> Training</a:t>
            </a:r>
          </a:p>
        </p:txBody>
      </p:sp>
      <p:sp>
        <p:nvSpPr>
          <p:cNvPr id="4" name="Slide Number Placeholder 3"/>
          <p:cNvSpPr>
            <a:spLocks noGrp="1"/>
          </p:cNvSpPr>
          <p:nvPr>
            <p:ph type="sldNum" sz="quarter" idx="11"/>
          </p:nvPr>
        </p:nvSpPr>
        <p:spPr/>
        <p:txBody>
          <a:bodyPr/>
          <a:lstStyle/>
          <a:p>
            <a:fld id="{EB55BE6D-74A5-481F-A705-6B19D5C7DB33}" type="slidenum">
              <a:rPr lang="en-US" smtClean="0"/>
              <a:pPr/>
              <a:t>3</a:t>
            </a:fld>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4857752" y="500042"/>
            <a:ext cx="3619500" cy="1962150"/>
          </a:xfrm>
          <a:prstGeom prst="rect">
            <a:avLst/>
          </a:prstGeom>
          <a:noFill/>
          <a:ln w="9525">
            <a:noFill/>
            <a:miter lim="800000"/>
            <a:headEnd/>
            <a:tailEnd/>
          </a:ln>
          <a:effectLst/>
        </p:spPr>
      </p:pic>
      <p:sp>
        <p:nvSpPr>
          <p:cNvPr id="7" name="Rectangle 6"/>
          <p:cNvSpPr/>
          <p:nvPr/>
        </p:nvSpPr>
        <p:spPr>
          <a:xfrm>
            <a:off x="571472" y="2500306"/>
            <a:ext cx="8072494" cy="2446824"/>
          </a:xfrm>
          <a:prstGeom prst="rect">
            <a:avLst/>
          </a:prstGeom>
        </p:spPr>
        <p:txBody>
          <a:bodyPr wrap="square">
            <a:spAutoFit/>
          </a:bodyPr>
          <a:lstStyle/>
          <a:p>
            <a:pPr>
              <a:spcBef>
                <a:spcPct val="50000"/>
              </a:spcBef>
            </a:pPr>
            <a:r>
              <a:rPr lang="en-US" dirty="0" err="1">
                <a:latin typeface="Times New Roman" pitchFamily="18" charset="0"/>
                <a:cs typeface="Times New Roman" pitchFamily="18" charset="0"/>
              </a:rPr>
              <a:t>Peserta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Mampu</a:t>
            </a:r>
            <a:r>
              <a:rPr lang="en-US" dirty="0">
                <a:latin typeface="Times New Roman" pitchFamily="18" charset="0"/>
                <a:cs typeface="Times New Roman" pitchFamily="18" charset="0"/>
              </a:rPr>
              <a:t> :</a:t>
            </a:r>
          </a:p>
          <a:p>
            <a:pPr>
              <a:spcBef>
                <a:spcPct val="50000"/>
              </a:spcBef>
              <a:buFont typeface="Wingdings" pitchFamily="2" charset="2"/>
              <a:buChar char="ü"/>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Mengidentifikasi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upaya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Perencanaan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Tanggap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Darurat</a:t>
            </a:r>
            <a:r>
              <a:rPr lang="en-US" dirty="0">
                <a:latin typeface="Times New Roman" pitchFamily="18" charset="0"/>
                <a:cs typeface="Times New Roman" pitchFamily="18" charset="0"/>
              </a:rPr>
              <a:t> yang </a:t>
            </a:r>
            <a:r>
              <a:rPr lang="en-US" dirty="0" err="1">
                <a:latin typeface="Times New Roman" pitchFamily="18" charset="0"/>
                <a:cs typeface="Times New Roman" pitchFamily="18" charset="0"/>
              </a:rPr>
              <a:t>mempengaruhi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dampak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lingkungan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Kebakaran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Gempa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Bumi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ledakan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tumpahan</a:t>
            </a:r>
            <a:r>
              <a:rPr lang="en-US" dirty="0">
                <a:latin typeface="Times New Roman" pitchFamily="18" charset="0"/>
                <a:cs typeface="Times New Roman" pitchFamily="18" charset="0"/>
              </a:rPr>
              <a:t> B3 </a:t>
            </a:r>
            <a:r>
              <a:rPr lang="en-US" dirty="0" err="1">
                <a:latin typeface="Times New Roman" pitchFamily="18" charset="0"/>
                <a:cs typeface="Times New Roman" pitchFamily="18" charset="0"/>
              </a:rPr>
              <a:t>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sehingga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tercapai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efisiensi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efektifitas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dalam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pengendaliannya</a:t>
            </a:r>
            <a:endParaRPr lang="en-US" dirty="0">
              <a:latin typeface="Times New Roman" pitchFamily="18" charset="0"/>
              <a:cs typeface="Times New Roman" pitchFamily="18" charset="0"/>
            </a:endParaRPr>
          </a:p>
          <a:p>
            <a:pPr>
              <a:spcBef>
                <a:spcPct val="50000"/>
              </a:spcBef>
              <a:buFont typeface="Wingdings" pitchFamily="2" charset="2"/>
              <a:buChar char="ü"/>
            </a:pPr>
            <a:r>
              <a:rPr lang="en-US" dirty="0" err="1">
                <a:latin typeface="Times New Roman" pitchFamily="18" charset="0"/>
                <a:cs typeface="Times New Roman" pitchFamily="18" charset="0"/>
              </a:rPr>
              <a:t>Mengatur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tata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dalam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pelaksanaan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penanggulangan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Keadaan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Darurat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sehingga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kerugian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perusahaan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dapat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ditekan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seminimal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mungkin</a:t>
            </a:r>
            <a:endParaRPr lang="en-US" dirty="0">
              <a:latin typeface="Times New Roman" pitchFamily="18" charset="0"/>
              <a:cs typeface="Times New Roman" pitchFamily="18" charset="0"/>
            </a:endParaRPr>
          </a:p>
          <a:p>
            <a:pPr>
              <a:spcBef>
                <a:spcPct val="50000"/>
              </a:spcBef>
              <a:buFont typeface="Wingdings" pitchFamily="2" charset="2"/>
              <a:buChar char="ü"/>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Memastikan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tindakan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pengendalian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sesuai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Prosedur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Organisasi</a:t>
            </a:r>
            <a:r>
              <a:rPr lang="en-US" dirty="0">
                <a:latin typeface="Times New Roman" pitchFamily="18" charset="0"/>
                <a:cs typeface="Times New Roman" pitchFamily="18" charset="0"/>
              </a:rPr>
              <a:t> ERP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4"/>
          <p:cNvSpPr>
            <a:spLocks noGrp="1"/>
          </p:cNvSpPr>
          <p:nvPr>
            <p:ph type="sldNum" sz="quarter" idx="11"/>
          </p:nvPr>
        </p:nvSpPr>
        <p:spPr/>
        <p:txBody>
          <a:bodyPr/>
          <a:lstStyle/>
          <a:p>
            <a:fld id="{C1F1F780-98E4-4E0D-ADAF-E9DE1102DC1F}" type="slidenum">
              <a:rPr lang="en-US"/>
              <a:pPr/>
              <a:t>30</a:t>
            </a:fld>
            <a:endParaRPr lang="en-US"/>
          </a:p>
        </p:txBody>
      </p:sp>
      <p:sp>
        <p:nvSpPr>
          <p:cNvPr id="955418" name="Rectangle 26"/>
          <p:cNvSpPr>
            <a:spLocks noChangeArrowheads="1"/>
          </p:cNvSpPr>
          <p:nvPr/>
        </p:nvSpPr>
        <p:spPr bwMode="auto">
          <a:xfrm>
            <a:off x="8604250" y="549275"/>
            <a:ext cx="360363" cy="6237288"/>
          </a:xfrm>
          <a:prstGeom prst="rect">
            <a:avLst/>
          </a:prstGeom>
          <a:solidFill>
            <a:srgbClr val="969696"/>
          </a:solidFill>
          <a:ln w="9525">
            <a:solidFill>
              <a:schemeClr val="tx1"/>
            </a:solidFill>
            <a:miter lim="800000"/>
            <a:headEnd/>
            <a:tailEnd/>
          </a:ln>
          <a:effectLst/>
        </p:spPr>
        <p:txBody>
          <a:bodyPr wrap="none" lIns="14400" tIns="7200" rIns="14400" bIns="7200" anchor="ctr"/>
          <a:lstStyle/>
          <a:p>
            <a:endParaRPr lang="en-US"/>
          </a:p>
        </p:txBody>
      </p:sp>
      <p:grpSp>
        <p:nvGrpSpPr>
          <p:cNvPr id="955458" name="Group 66"/>
          <p:cNvGrpSpPr>
            <a:grpSpLocks/>
          </p:cNvGrpSpPr>
          <p:nvPr/>
        </p:nvGrpSpPr>
        <p:grpSpPr bwMode="auto">
          <a:xfrm>
            <a:off x="468313" y="809625"/>
            <a:ext cx="8424862" cy="5689600"/>
            <a:chOff x="295" y="510"/>
            <a:chExt cx="5307" cy="3584"/>
          </a:xfrm>
        </p:grpSpPr>
        <p:grpSp>
          <p:nvGrpSpPr>
            <p:cNvPr id="955426" name="Group 34"/>
            <p:cNvGrpSpPr>
              <a:grpSpLocks/>
            </p:cNvGrpSpPr>
            <p:nvPr/>
          </p:nvGrpSpPr>
          <p:grpSpPr bwMode="auto">
            <a:xfrm>
              <a:off x="4014" y="3187"/>
              <a:ext cx="1316" cy="771"/>
              <a:chOff x="4014" y="3339"/>
              <a:chExt cx="1316" cy="771"/>
            </a:xfrm>
          </p:grpSpPr>
          <p:sp>
            <p:nvSpPr>
              <p:cNvPr id="955422" name="Rectangle 30"/>
              <p:cNvSpPr>
                <a:spLocks noChangeArrowheads="1"/>
              </p:cNvSpPr>
              <p:nvPr/>
            </p:nvSpPr>
            <p:spPr bwMode="auto">
              <a:xfrm>
                <a:off x="4014" y="3339"/>
                <a:ext cx="1316" cy="771"/>
              </a:xfrm>
              <a:prstGeom prst="rect">
                <a:avLst/>
              </a:prstGeom>
              <a:solidFill>
                <a:schemeClr val="bg1"/>
              </a:solidFill>
              <a:ln w="9525">
                <a:noFill/>
                <a:miter lim="800000"/>
                <a:headEnd/>
                <a:tailEnd/>
              </a:ln>
              <a:effectLst/>
            </p:spPr>
            <p:txBody>
              <a:bodyPr wrap="none" lIns="14400" tIns="7200" rIns="14400" bIns="7200" anchor="ctr"/>
              <a:lstStyle/>
              <a:p>
                <a:endParaRPr lang="en-US"/>
              </a:p>
            </p:txBody>
          </p:sp>
          <p:pic>
            <p:nvPicPr>
              <p:cNvPr id="955401" name="Picture 9" descr="52121"/>
              <p:cNvPicPr>
                <a:picLocks noChangeAspect="1" noChangeArrowheads="1"/>
              </p:cNvPicPr>
              <p:nvPr/>
            </p:nvPicPr>
            <p:blipFill>
              <a:blip r:embed="rId2" cstate="print"/>
              <a:srcRect/>
              <a:stretch>
                <a:fillRect/>
              </a:stretch>
            </p:blipFill>
            <p:spPr bwMode="auto">
              <a:xfrm>
                <a:off x="4105" y="3430"/>
                <a:ext cx="1156" cy="591"/>
              </a:xfrm>
              <a:prstGeom prst="rect">
                <a:avLst/>
              </a:prstGeom>
              <a:solidFill>
                <a:srgbClr val="FF9900"/>
              </a:solidFill>
              <a:ln w="9525">
                <a:noFill/>
                <a:miter lim="800000"/>
                <a:headEnd/>
                <a:tailEnd/>
              </a:ln>
            </p:spPr>
          </p:pic>
        </p:grpSp>
        <p:sp>
          <p:nvSpPr>
            <p:cNvPr id="955397" name="Text Box 5"/>
            <p:cNvSpPr txBox="1">
              <a:spLocks noChangeArrowheads="1"/>
            </p:cNvSpPr>
            <p:nvPr/>
          </p:nvSpPr>
          <p:spPr bwMode="auto">
            <a:xfrm>
              <a:off x="1202" y="510"/>
              <a:ext cx="3765" cy="336"/>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000" b="1">
                  <a:latin typeface="Bookman Old Style" pitchFamily="18" charset="0"/>
                </a:rPr>
                <a:t>EMERGENCY EVACUATION ROUTE</a:t>
              </a:r>
              <a:r>
                <a:rPr lang="en-US" sz="2000" b="1">
                  <a:latin typeface="Century Schoolbook" pitchFamily="18" charset="0"/>
                </a:rPr>
                <a:t> </a:t>
              </a:r>
              <a:r>
                <a:rPr lang="en-US" sz="2000" b="1">
                  <a:latin typeface="Bookman Old Style" pitchFamily="18" charset="0"/>
                </a:rPr>
                <a:t>LAYOUT</a:t>
              </a:r>
              <a:r>
                <a:rPr lang="en-US" sz="2000" b="1">
                  <a:latin typeface="Century Schoolbook" pitchFamily="18" charset="0"/>
                </a:rPr>
                <a:t> </a:t>
              </a:r>
              <a:r>
                <a:rPr lang="en-US" sz="1400" b="1">
                  <a:solidFill>
                    <a:srgbClr val="000066"/>
                  </a:solidFill>
                  <a:latin typeface="Century Schoolbook" pitchFamily="18" charset="0"/>
                </a:rPr>
                <a:t>(</a:t>
              </a:r>
              <a:r>
                <a:rPr lang="en-US" sz="1400" b="1" i="1">
                  <a:solidFill>
                    <a:srgbClr val="000066"/>
                  </a:solidFill>
                  <a:latin typeface="Century Schoolbook" pitchFamily="18" charset="0"/>
                </a:rPr>
                <a:t>DENAH RUTE EVAKUASI DARURAT</a:t>
              </a:r>
              <a:r>
                <a:rPr lang="en-US" sz="1400" b="1">
                  <a:solidFill>
                    <a:srgbClr val="000066"/>
                  </a:solidFill>
                  <a:latin typeface="Century Schoolbook" pitchFamily="18" charset="0"/>
                </a:rPr>
                <a:t>)</a:t>
              </a:r>
            </a:p>
          </p:txBody>
        </p:sp>
        <p:sp>
          <p:nvSpPr>
            <p:cNvPr id="955400" name="Rectangle 8"/>
            <p:cNvSpPr>
              <a:spLocks noChangeArrowheads="1"/>
            </p:cNvSpPr>
            <p:nvPr/>
          </p:nvSpPr>
          <p:spPr bwMode="auto">
            <a:xfrm>
              <a:off x="340" y="1100"/>
              <a:ext cx="3583" cy="2495"/>
            </a:xfrm>
            <a:prstGeom prst="rect">
              <a:avLst/>
            </a:prstGeom>
            <a:noFill/>
            <a:ln w="57150">
              <a:solidFill>
                <a:schemeClr val="tx1"/>
              </a:solidFill>
              <a:miter lim="800000"/>
              <a:headEnd/>
              <a:tailEnd/>
            </a:ln>
            <a:effectLst/>
          </p:spPr>
          <p:txBody>
            <a:bodyPr wrap="none" lIns="14400" tIns="7200" rIns="14400" bIns="7200" anchor="ctr"/>
            <a:lstStyle/>
            <a:p>
              <a:endParaRPr lang="en-US"/>
            </a:p>
          </p:txBody>
        </p:sp>
        <p:sp>
          <p:nvSpPr>
            <p:cNvPr id="955402" name="Rectangle 10"/>
            <p:cNvSpPr>
              <a:spLocks noChangeArrowheads="1"/>
            </p:cNvSpPr>
            <p:nvPr/>
          </p:nvSpPr>
          <p:spPr bwMode="auto">
            <a:xfrm>
              <a:off x="3878" y="1236"/>
              <a:ext cx="91" cy="454"/>
            </a:xfrm>
            <a:prstGeom prst="rect">
              <a:avLst/>
            </a:prstGeom>
            <a:solidFill>
              <a:srgbClr val="4D4D4D"/>
            </a:solidFill>
            <a:ln w="9525">
              <a:solidFill>
                <a:schemeClr val="tx1"/>
              </a:solidFill>
              <a:miter lim="800000"/>
              <a:headEnd/>
              <a:tailEnd/>
            </a:ln>
            <a:effectLst/>
          </p:spPr>
          <p:txBody>
            <a:bodyPr wrap="none" lIns="14400" tIns="7200" rIns="14400" bIns="7200" anchor="ctr"/>
            <a:lstStyle/>
            <a:p>
              <a:endParaRPr lang="en-US"/>
            </a:p>
          </p:txBody>
        </p:sp>
        <p:sp>
          <p:nvSpPr>
            <p:cNvPr id="955407" name="Line 15"/>
            <p:cNvSpPr>
              <a:spLocks noChangeShapeType="1"/>
            </p:cNvSpPr>
            <p:nvPr/>
          </p:nvSpPr>
          <p:spPr bwMode="auto">
            <a:xfrm>
              <a:off x="2562" y="2324"/>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08" name="Line 16"/>
            <p:cNvSpPr>
              <a:spLocks noChangeShapeType="1"/>
            </p:cNvSpPr>
            <p:nvPr/>
          </p:nvSpPr>
          <p:spPr bwMode="auto">
            <a:xfrm>
              <a:off x="930" y="1282"/>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09" name="Line 17"/>
            <p:cNvSpPr>
              <a:spLocks noChangeShapeType="1"/>
            </p:cNvSpPr>
            <p:nvPr/>
          </p:nvSpPr>
          <p:spPr bwMode="auto">
            <a:xfrm>
              <a:off x="1974" y="3413"/>
              <a:ext cx="22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12" name="Line 20"/>
            <p:cNvSpPr>
              <a:spLocks noChangeShapeType="1"/>
            </p:cNvSpPr>
            <p:nvPr/>
          </p:nvSpPr>
          <p:spPr bwMode="auto">
            <a:xfrm>
              <a:off x="1973" y="2325"/>
              <a:ext cx="22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13" name="Rectangle 21"/>
            <p:cNvSpPr>
              <a:spLocks noChangeArrowheads="1"/>
            </p:cNvSpPr>
            <p:nvPr/>
          </p:nvSpPr>
          <p:spPr bwMode="auto">
            <a:xfrm>
              <a:off x="2835" y="2960"/>
              <a:ext cx="498" cy="453"/>
            </a:xfrm>
            <a:prstGeom prst="rect">
              <a:avLst/>
            </a:prstGeom>
            <a:solidFill>
              <a:srgbClr val="292929"/>
            </a:solidFill>
            <a:ln w="9525">
              <a:solidFill>
                <a:schemeClr val="tx1"/>
              </a:solidFill>
              <a:miter lim="800000"/>
              <a:headEnd/>
              <a:tailEnd/>
            </a:ln>
            <a:effectLst/>
          </p:spPr>
          <p:txBody>
            <a:bodyPr wrap="none" lIns="14400" tIns="7200" rIns="14400" bIns="7200" anchor="ctr"/>
            <a:lstStyle/>
            <a:p>
              <a:endParaRPr lang="en-US"/>
            </a:p>
          </p:txBody>
        </p:sp>
        <p:sp>
          <p:nvSpPr>
            <p:cNvPr id="955414" name="Rectangle 22"/>
            <p:cNvSpPr>
              <a:spLocks noChangeArrowheads="1"/>
            </p:cNvSpPr>
            <p:nvPr/>
          </p:nvSpPr>
          <p:spPr bwMode="auto">
            <a:xfrm>
              <a:off x="2744" y="1372"/>
              <a:ext cx="635" cy="1180"/>
            </a:xfrm>
            <a:prstGeom prst="rect">
              <a:avLst/>
            </a:prstGeom>
            <a:solidFill>
              <a:srgbClr val="969696"/>
            </a:solidFill>
            <a:ln w="9525">
              <a:noFill/>
              <a:miter lim="800000"/>
              <a:headEnd/>
              <a:tailEnd/>
            </a:ln>
            <a:effectLst/>
          </p:spPr>
          <p:txBody>
            <a:bodyPr wrap="none" lIns="14400" tIns="7200" rIns="14400" bIns="7200" anchor="ctr"/>
            <a:lstStyle/>
            <a:p>
              <a:endParaRPr lang="en-US"/>
            </a:p>
          </p:txBody>
        </p:sp>
        <p:sp>
          <p:nvSpPr>
            <p:cNvPr id="955415" name="Rectangle 23"/>
            <p:cNvSpPr>
              <a:spLocks noChangeArrowheads="1"/>
            </p:cNvSpPr>
            <p:nvPr/>
          </p:nvSpPr>
          <p:spPr bwMode="auto">
            <a:xfrm>
              <a:off x="1111" y="2552"/>
              <a:ext cx="1088" cy="725"/>
            </a:xfrm>
            <a:prstGeom prst="rect">
              <a:avLst/>
            </a:prstGeom>
            <a:solidFill>
              <a:srgbClr val="333333"/>
            </a:solidFill>
            <a:ln w="9525">
              <a:noFill/>
              <a:miter lim="800000"/>
              <a:headEnd/>
              <a:tailEnd/>
            </a:ln>
            <a:effectLst/>
          </p:spPr>
          <p:txBody>
            <a:bodyPr wrap="none" lIns="14400" tIns="7200" rIns="14400" bIns="7200" anchor="ctr"/>
            <a:lstStyle/>
            <a:p>
              <a:endParaRPr lang="en-US"/>
            </a:p>
          </p:txBody>
        </p:sp>
        <p:sp>
          <p:nvSpPr>
            <p:cNvPr id="955416" name="Rectangle 24"/>
            <p:cNvSpPr>
              <a:spLocks noChangeArrowheads="1"/>
            </p:cNvSpPr>
            <p:nvPr/>
          </p:nvSpPr>
          <p:spPr bwMode="auto">
            <a:xfrm>
              <a:off x="929" y="1418"/>
              <a:ext cx="1270" cy="725"/>
            </a:xfrm>
            <a:prstGeom prst="rect">
              <a:avLst/>
            </a:prstGeom>
            <a:solidFill>
              <a:srgbClr val="5F5F5F"/>
            </a:solidFill>
            <a:ln w="9525">
              <a:noFill/>
              <a:miter lim="800000"/>
              <a:headEnd/>
              <a:tailEnd/>
            </a:ln>
            <a:effectLst/>
          </p:spPr>
          <p:txBody>
            <a:bodyPr wrap="none" lIns="14400" tIns="7200" rIns="14400" bIns="7200" anchor="ctr"/>
            <a:lstStyle/>
            <a:p>
              <a:pPr algn="ctr"/>
              <a:endParaRPr lang="en-US">
                <a:solidFill>
                  <a:schemeClr val="bg1"/>
                </a:solidFill>
              </a:endParaRPr>
            </a:p>
          </p:txBody>
        </p:sp>
        <p:sp>
          <p:nvSpPr>
            <p:cNvPr id="955419" name="Text Box 27"/>
            <p:cNvSpPr txBox="1">
              <a:spLocks noChangeArrowheads="1"/>
            </p:cNvSpPr>
            <p:nvPr/>
          </p:nvSpPr>
          <p:spPr bwMode="auto">
            <a:xfrm rot="5400000">
              <a:off x="3942" y="2117"/>
              <a:ext cx="3176"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latin typeface="Century Schoolbook" pitchFamily="18" charset="0"/>
                </a:rPr>
                <a:t>Jl.Raya Kawasan Industri</a:t>
              </a:r>
            </a:p>
          </p:txBody>
        </p:sp>
        <p:sp>
          <p:nvSpPr>
            <p:cNvPr id="955420" name="Rectangle 28"/>
            <p:cNvSpPr>
              <a:spLocks noChangeArrowheads="1"/>
            </p:cNvSpPr>
            <p:nvPr/>
          </p:nvSpPr>
          <p:spPr bwMode="auto">
            <a:xfrm>
              <a:off x="295" y="919"/>
              <a:ext cx="5080" cy="3175"/>
            </a:xfrm>
            <a:prstGeom prst="rect">
              <a:avLst/>
            </a:prstGeom>
            <a:noFill/>
            <a:ln w="57150">
              <a:solidFill>
                <a:schemeClr val="tx1"/>
              </a:solidFill>
              <a:miter lim="800000"/>
              <a:headEnd/>
              <a:tailEnd/>
            </a:ln>
            <a:effectLst/>
          </p:spPr>
          <p:txBody>
            <a:bodyPr wrap="none" lIns="14400" tIns="7200" rIns="14400" bIns="7200" anchor="ctr"/>
            <a:lstStyle/>
            <a:p>
              <a:endParaRPr lang="en-US"/>
            </a:p>
          </p:txBody>
        </p:sp>
        <p:sp>
          <p:nvSpPr>
            <p:cNvPr id="955421" name="Rectangle 29"/>
            <p:cNvSpPr>
              <a:spLocks noChangeArrowheads="1"/>
            </p:cNvSpPr>
            <p:nvPr/>
          </p:nvSpPr>
          <p:spPr bwMode="auto">
            <a:xfrm>
              <a:off x="5330" y="2552"/>
              <a:ext cx="45" cy="726"/>
            </a:xfrm>
            <a:prstGeom prst="rect">
              <a:avLst/>
            </a:prstGeom>
            <a:solidFill>
              <a:srgbClr val="993300"/>
            </a:solidFill>
            <a:ln w="9525">
              <a:solidFill>
                <a:schemeClr val="tx1"/>
              </a:solidFill>
              <a:miter lim="800000"/>
              <a:headEnd/>
              <a:tailEnd/>
            </a:ln>
            <a:effectLst/>
          </p:spPr>
          <p:txBody>
            <a:bodyPr wrap="none" lIns="14400" tIns="7200" rIns="14400" bIns="7200" anchor="ctr"/>
            <a:lstStyle/>
            <a:p>
              <a:endParaRPr lang="en-US"/>
            </a:p>
          </p:txBody>
        </p:sp>
        <p:sp>
          <p:nvSpPr>
            <p:cNvPr id="955424" name="Rectangle 32"/>
            <p:cNvSpPr>
              <a:spLocks noChangeArrowheads="1"/>
            </p:cNvSpPr>
            <p:nvPr/>
          </p:nvSpPr>
          <p:spPr bwMode="auto">
            <a:xfrm>
              <a:off x="4876" y="2279"/>
              <a:ext cx="454" cy="273"/>
            </a:xfrm>
            <a:prstGeom prst="rect">
              <a:avLst/>
            </a:prstGeom>
            <a:solidFill>
              <a:srgbClr val="000066"/>
            </a:solidFill>
            <a:ln w="9525">
              <a:solidFill>
                <a:schemeClr val="tx1"/>
              </a:solidFill>
              <a:miter lim="800000"/>
              <a:headEnd/>
              <a:tailEnd/>
            </a:ln>
            <a:effectLst/>
          </p:spPr>
          <p:txBody>
            <a:bodyPr wrap="none" lIns="14400" tIns="7200" rIns="14400" bIns="7200" anchor="ctr"/>
            <a:lstStyle/>
            <a:p>
              <a:pPr algn="ctr"/>
              <a:r>
                <a:rPr lang="en-US" sz="800" b="1">
                  <a:solidFill>
                    <a:schemeClr val="bg1"/>
                  </a:solidFill>
                </a:rPr>
                <a:t>Security Pos</a:t>
              </a:r>
            </a:p>
          </p:txBody>
        </p:sp>
        <p:sp>
          <p:nvSpPr>
            <p:cNvPr id="955425" name="Text Box 33"/>
            <p:cNvSpPr txBox="1">
              <a:spLocks noChangeArrowheads="1"/>
            </p:cNvSpPr>
            <p:nvPr/>
          </p:nvSpPr>
          <p:spPr bwMode="auto">
            <a:xfrm rot="5400000">
              <a:off x="4881" y="2874"/>
              <a:ext cx="681" cy="12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200" b="1"/>
                <a:t>Gate 4</a:t>
              </a:r>
            </a:p>
          </p:txBody>
        </p:sp>
        <p:sp>
          <p:nvSpPr>
            <p:cNvPr id="955427" name="Rectangle 35"/>
            <p:cNvSpPr>
              <a:spLocks noChangeArrowheads="1"/>
            </p:cNvSpPr>
            <p:nvPr/>
          </p:nvSpPr>
          <p:spPr bwMode="auto">
            <a:xfrm rot="5400000">
              <a:off x="2518" y="3277"/>
              <a:ext cx="90" cy="635"/>
            </a:xfrm>
            <a:prstGeom prst="rect">
              <a:avLst/>
            </a:prstGeom>
            <a:solidFill>
              <a:srgbClr val="4D4D4D"/>
            </a:solidFill>
            <a:ln w="9525">
              <a:solidFill>
                <a:schemeClr val="tx1"/>
              </a:solidFill>
              <a:miter lim="800000"/>
              <a:headEnd/>
              <a:tailEnd/>
            </a:ln>
            <a:effectLst/>
          </p:spPr>
          <p:txBody>
            <a:bodyPr wrap="none" lIns="14400" tIns="7200" rIns="14400" bIns="7200" anchor="ctr"/>
            <a:lstStyle/>
            <a:p>
              <a:endParaRPr lang="en-US"/>
            </a:p>
          </p:txBody>
        </p:sp>
        <p:sp>
          <p:nvSpPr>
            <p:cNvPr id="955428" name="Line 36"/>
            <p:cNvSpPr>
              <a:spLocks noChangeShapeType="1"/>
            </p:cNvSpPr>
            <p:nvPr/>
          </p:nvSpPr>
          <p:spPr bwMode="auto">
            <a:xfrm>
              <a:off x="839" y="3413"/>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0" name="Line 38"/>
            <p:cNvSpPr>
              <a:spLocks noChangeShapeType="1"/>
            </p:cNvSpPr>
            <p:nvPr/>
          </p:nvSpPr>
          <p:spPr bwMode="auto">
            <a:xfrm>
              <a:off x="839" y="2824"/>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1" name="Line 39"/>
            <p:cNvSpPr>
              <a:spLocks noChangeShapeType="1"/>
            </p:cNvSpPr>
            <p:nvPr/>
          </p:nvSpPr>
          <p:spPr bwMode="auto">
            <a:xfrm>
              <a:off x="1383" y="3413"/>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2" name="Line 40"/>
            <p:cNvSpPr>
              <a:spLocks noChangeShapeType="1"/>
            </p:cNvSpPr>
            <p:nvPr/>
          </p:nvSpPr>
          <p:spPr bwMode="auto">
            <a:xfrm>
              <a:off x="1383" y="2325"/>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3" name="Line 41"/>
            <p:cNvSpPr>
              <a:spLocks noChangeShapeType="1"/>
            </p:cNvSpPr>
            <p:nvPr/>
          </p:nvSpPr>
          <p:spPr bwMode="auto">
            <a:xfrm>
              <a:off x="1655" y="1282"/>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4" name="Line 42"/>
            <p:cNvSpPr>
              <a:spLocks noChangeShapeType="1"/>
            </p:cNvSpPr>
            <p:nvPr/>
          </p:nvSpPr>
          <p:spPr bwMode="auto">
            <a:xfrm>
              <a:off x="2336" y="1282"/>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5" name="Line 43"/>
            <p:cNvSpPr>
              <a:spLocks noChangeShapeType="1"/>
            </p:cNvSpPr>
            <p:nvPr/>
          </p:nvSpPr>
          <p:spPr bwMode="auto">
            <a:xfrm>
              <a:off x="3016" y="1282"/>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6" name="Line 44"/>
            <p:cNvSpPr>
              <a:spLocks noChangeShapeType="1"/>
            </p:cNvSpPr>
            <p:nvPr/>
          </p:nvSpPr>
          <p:spPr bwMode="auto">
            <a:xfrm>
              <a:off x="3651" y="1418"/>
              <a:ext cx="18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7" name="Line 45"/>
            <p:cNvSpPr>
              <a:spLocks noChangeShapeType="1"/>
            </p:cNvSpPr>
            <p:nvPr/>
          </p:nvSpPr>
          <p:spPr bwMode="auto">
            <a:xfrm>
              <a:off x="2608" y="3231"/>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8" name="Line 46"/>
            <p:cNvSpPr>
              <a:spLocks noChangeShapeType="1"/>
            </p:cNvSpPr>
            <p:nvPr/>
          </p:nvSpPr>
          <p:spPr bwMode="auto">
            <a:xfrm flipV="1">
              <a:off x="3606" y="2279"/>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39" name="Line 47"/>
            <p:cNvSpPr>
              <a:spLocks noChangeShapeType="1"/>
            </p:cNvSpPr>
            <p:nvPr/>
          </p:nvSpPr>
          <p:spPr bwMode="auto">
            <a:xfrm flipV="1">
              <a:off x="3606" y="1735"/>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0" name="Line 48"/>
            <p:cNvSpPr>
              <a:spLocks noChangeShapeType="1"/>
            </p:cNvSpPr>
            <p:nvPr/>
          </p:nvSpPr>
          <p:spPr bwMode="auto">
            <a:xfrm flipV="1">
              <a:off x="3606" y="2869"/>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1" name="Line 49"/>
            <p:cNvSpPr>
              <a:spLocks noChangeShapeType="1"/>
            </p:cNvSpPr>
            <p:nvPr/>
          </p:nvSpPr>
          <p:spPr bwMode="auto">
            <a:xfrm>
              <a:off x="4377" y="1418"/>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2" name="Line 50"/>
            <p:cNvSpPr>
              <a:spLocks noChangeShapeType="1"/>
            </p:cNvSpPr>
            <p:nvPr/>
          </p:nvSpPr>
          <p:spPr bwMode="auto">
            <a:xfrm>
              <a:off x="4422" y="2460"/>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3" name="Line 51"/>
            <p:cNvSpPr>
              <a:spLocks noChangeShapeType="1"/>
            </p:cNvSpPr>
            <p:nvPr/>
          </p:nvSpPr>
          <p:spPr bwMode="auto">
            <a:xfrm>
              <a:off x="2472" y="3867"/>
              <a:ext cx="271"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4" name="Line 52"/>
            <p:cNvSpPr>
              <a:spLocks noChangeShapeType="1"/>
            </p:cNvSpPr>
            <p:nvPr/>
          </p:nvSpPr>
          <p:spPr bwMode="auto">
            <a:xfrm>
              <a:off x="3334" y="3867"/>
              <a:ext cx="31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55445" name="Rectangle 53"/>
            <p:cNvSpPr>
              <a:spLocks noChangeArrowheads="1"/>
            </p:cNvSpPr>
            <p:nvPr/>
          </p:nvSpPr>
          <p:spPr bwMode="auto">
            <a:xfrm rot="5400000">
              <a:off x="4525" y="1425"/>
              <a:ext cx="1135" cy="394"/>
            </a:xfrm>
            <a:prstGeom prst="rect">
              <a:avLst/>
            </a:prstGeom>
            <a:solidFill>
              <a:srgbClr val="FF9900"/>
            </a:solidFill>
            <a:ln w="9525">
              <a:noFill/>
              <a:miter lim="800000"/>
              <a:headEnd/>
              <a:tailEnd/>
            </a:ln>
            <a:effectLst/>
          </p:spPr>
          <p:txBody>
            <a:bodyPr lIns="14400" tIns="7200" rIns="14400" bIns="7200" anchor="ctr">
              <a:spAutoFit/>
            </a:bodyPr>
            <a:lstStyle/>
            <a:p>
              <a:pPr algn="ctr"/>
              <a:endParaRPr lang="en-US" sz="1000"/>
            </a:p>
            <a:p>
              <a:pPr algn="ctr"/>
              <a:endParaRPr lang="en-US" sz="1000"/>
            </a:p>
            <a:p>
              <a:pPr algn="ctr"/>
              <a:endParaRPr lang="en-US" sz="1000"/>
            </a:p>
            <a:p>
              <a:pPr algn="ctr"/>
              <a:endParaRPr lang="en-US" sz="1000"/>
            </a:p>
          </p:txBody>
        </p:sp>
        <p:sp>
          <p:nvSpPr>
            <p:cNvPr id="955446" name="Rectangle 54"/>
            <p:cNvSpPr>
              <a:spLocks noChangeArrowheads="1"/>
            </p:cNvSpPr>
            <p:nvPr/>
          </p:nvSpPr>
          <p:spPr bwMode="auto">
            <a:xfrm>
              <a:off x="431" y="1418"/>
              <a:ext cx="499" cy="907"/>
            </a:xfrm>
            <a:prstGeom prst="rect">
              <a:avLst/>
            </a:prstGeom>
            <a:solidFill>
              <a:srgbClr val="969696"/>
            </a:solidFill>
            <a:ln w="9525">
              <a:noFill/>
              <a:miter lim="800000"/>
              <a:headEnd/>
              <a:tailEnd/>
            </a:ln>
            <a:effectLst/>
          </p:spPr>
          <p:txBody>
            <a:bodyPr wrap="none" lIns="14400" tIns="7200" rIns="14400" bIns="7200" anchor="ctr"/>
            <a:lstStyle/>
            <a:p>
              <a:endParaRPr lang="en-US"/>
            </a:p>
          </p:txBody>
        </p:sp>
        <p:sp>
          <p:nvSpPr>
            <p:cNvPr id="955447" name="Text Box 55"/>
            <p:cNvSpPr txBox="1">
              <a:spLocks noChangeArrowheads="1"/>
            </p:cNvSpPr>
            <p:nvPr/>
          </p:nvSpPr>
          <p:spPr bwMode="auto">
            <a:xfrm>
              <a:off x="1066" y="1682"/>
              <a:ext cx="998"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solidFill>
                    <a:schemeClr val="bg1"/>
                  </a:solidFill>
                </a:rPr>
                <a:t>Production Line-1</a:t>
              </a:r>
            </a:p>
          </p:txBody>
        </p:sp>
        <p:sp>
          <p:nvSpPr>
            <p:cNvPr id="955448" name="Text Box 56"/>
            <p:cNvSpPr txBox="1">
              <a:spLocks noChangeArrowheads="1"/>
            </p:cNvSpPr>
            <p:nvPr/>
          </p:nvSpPr>
          <p:spPr bwMode="auto">
            <a:xfrm>
              <a:off x="1156" y="2861"/>
              <a:ext cx="998"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solidFill>
                    <a:schemeClr val="bg1"/>
                  </a:solidFill>
                </a:rPr>
                <a:t>Assembly Line-1</a:t>
              </a:r>
            </a:p>
          </p:txBody>
        </p:sp>
        <p:sp>
          <p:nvSpPr>
            <p:cNvPr id="955449" name="Text Box 57"/>
            <p:cNvSpPr txBox="1">
              <a:spLocks noChangeArrowheads="1"/>
            </p:cNvSpPr>
            <p:nvPr/>
          </p:nvSpPr>
          <p:spPr bwMode="auto">
            <a:xfrm rot="5400000">
              <a:off x="2581" y="1890"/>
              <a:ext cx="998"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t>Finished Good</a:t>
              </a:r>
            </a:p>
          </p:txBody>
        </p:sp>
        <p:sp>
          <p:nvSpPr>
            <p:cNvPr id="955450" name="Text Box 58"/>
            <p:cNvSpPr txBox="1">
              <a:spLocks noChangeArrowheads="1"/>
            </p:cNvSpPr>
            <p:nvPr/>
          </p:nvSpPr>
          <p:spPr bwMode="auto">
            <a:xfrm>
              <a:off x="2608" y="3133"/>
              <a:ext cx="998"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solidFill>
                    <a:schemeClr val="bg1"/>
                  </a:solidFill>
                </a:rPr>
                <a:t>Office</a:t>
              </a:r>
            </a:p>
          </p:txBody>
        </p:sp>
        <p:sp>
          <p:nvSpPr>
            <p:cNvPr id="955451" name="Rectangle 59"/>
            <p:cNvSpPr>
              <a:spLocks noChangeArrowheads="1"/>
            </p:cNvSpPr>
            <p:nvPr/>
          </p:nvSpPr>
          <p:spPr bwMode="auto">
            <a:xfrm>
              <a:off x="793" y="3640"/>
              <a:ext cx="681" cy="318"/>
            </a:xfrm>
            <a:prstGeom prst="rect">
              <a:avLst/>
            </a:prstGeom>
            <a:solidFill>
              <a:srgbClr val="333300"/>
            </a:solidFill>
            <a:ln w="9525">
              <a:solidFill>
                <a:schemeClr val="tx1"/>
              </a:solidFill>
              <a:miter lim="800000"/>
              <a:headEnd/>
              <a:tailEnd/>
            </a:ln>
            <a:effectLst/>
          </p:spPr>
          <p:txBody>
            <a:bodyPr lIns="14400" tIns="7200" rIns="14400" bIns="7200" anchor="ctr"/>
            <a:lstStyle/>
            <a:p>
              <a:pPr algn="ctr"/>
              <a:r>
                <a:rPr lang="en-US" sz="1000" b="1">
                  <a:solidFill>
                    <a:schemeClr val="bg1"/>
                  </a:solidFill>
                  <a:latin typeface="Century Gothic" pitchFamily="34" charset="0"/>
                </a:rPr>
                <a:t>Tempat Penyimpanan Limbah B3</a:t>
              </a:r>
            </a:p>
          </p:txBody>
        </p:sp>
        <p:sp>
          <p:nvSpPr>
            <p:cNvPr id="955452" name="Text Box 60"/>
            <p:cNvSpPr txBox="1">
              <a:spLocks noChangeArrowheads="1"/>
            </p:cNvSpPr>
            <p:nvPr/>
          </p:nvSpPr>
          <p:spPr bwMode="auto">
            <a:xfrm rot="5400000">
              <a:off x="266" y="1789"/>
              <a:ext cx="746" cy="14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400" b="1"/>
                <a:t>Maintenance</a:t>
              </a:r>
            </a:p>
          </p:txBody>
        </p:sp>
        <p:pic>
          <p:nvPicPr>
            <p:cNvPr id="955399" name="Picture 7" descr="flame5"/>
            <p:cNvPicPr>
              <a:picLocks noChangeAspect="1" noChangeArrowheads="1" noCrop="1"/>
            </p:cNvPicPr>
            <p:nvPr/>
          </p:nvPicPr>
          <p:blipFill>
            <a:blip r:embed="rId3" cstate="print"/>
            <a:srcRect/>
            <a:stretch>
              <a:fillRect/>
            </a:stretch>
          </p:blipFill>
          <p:spPr bwMode="auto">
            <a:xfrm>
              <a:off x="567" y="1009"/>
              <a:ext cx="548" cy="1588"/>
            </a:xfrm>
            <a:prstGeom prst="rect">
              <a:avLst/>
            </a:prstGeom>
            <a:noFill/>
            <a:ln w="9525">
              <a:noFill/>
              <a:miter lim="800000"/>
              <a:headEnd/>
              <a:tailEnd/>
            </a:ln>
          </p:spPr>
        </p:pic>
        <p:sp>
          <p:nvSpPr>
            <p:cNvPr id="955453" name="Text Box 61"/>
            <p:cNvSpPr txBox="1">
              <a:spLocks noChangeArrowheads="1"/>
            </p:cNvSpPr>
            <p:nvPr/>
          </p:nvSpPr>
          <p:spPr bwMode="auto">
            <a:xfrm rot="5400000">
              <a:off x="4432" y="1563"/>
              <a:ext cx="1361" cy="164"/>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a:t>Parking Area</a:t>
              </a:r>
            </a:p>
          </p:txBody>
        </p:sp>
      </p:grpSp>
      <p:pic>
        <p:nvPicPr>
          <p:cNvPr id="955454" name="Picture 62" descr="evacuation route sign"/>
          <p:cNvPicPr>
            <a:picLocks noChangeAspect="1" noChangeArrowheads="1"/>
          </p:cNvPicPr>
          <p:nvPr/>
        </p:nvPicPr>
        <p:blipFill>
          <a:blip r:embed="rId4" cstate="print"/>
          <a:srcRect/>
          <a:stretch>
            <a:fillRect/>
          </a:stretch>
        </p:blipFill>
        <p:spPr bwMode="auto">
          <a:xfrm>
            <a:off x="8375650" y="476250"/>
            <a:ext cx="588963" cy="865188"/>
          </a:xfrm>
          <a:prstGeom prst="rect">
            <a:avLst/>
          </a:prstGeom>
          <a:noFill/>
          <a:ln w="9525">
            <a:noFill/>
            <a:miter lim="800000"/>
            <a:headEnd/>
            <a:tailEnd/>
          </a:ln>
        </p:spPr>
      </p:pic>
      <p:sp>
        <p:nvSpPr>
          <p:cNvPr id="955459" name="Text Box 67"/>
          <p:cNvSpPr txBox="1">
            <a:spLocks noChangeArrowheads="1"/>
          </p:cNvSpPr>
          <p:nvPr/>
        </p:nvSpPr>
        <p:spPr bwMode="auto">
          <a:xfrm>
            <a:off x="684213" y="115888"/>
            <a:ext cx="4751387" cy="309562"/>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endParaRPr lang="en-US" sz="1000" b="1" i="1" dirty="0"/>
          </a:p>
          <a:p>
            <a:pPr>
              <a:lnSpc>
                <a:spcPct val="60000"/>
              </a:lnSpc>
              <a:spcBef>
                <a:spcPct val="50000"/>
              </a:spcBef>
            </a:pPr>
            <a:r>
              <a:rPr lang="en-US" sz="1200" b="1" u="sng" dirty="0">
                <a:latin typeface="Rockwell" pitchFamily="18" charset="0"/>
              </a:rPr>
              <a:t>1.2.1.2. Emergency Preparedness Building/Plant  Facility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3F4A35D5-F4E2-4A3F-B6C6-06F3590F1620}" type="slidenum">
              <a:rPr lang="en-US"/>
              <a:pPr/>
              <a:t>31</a:t>
            </a:fld>
            <a:endParaRPr lang="en-US"/>
          </a:p>
        </p:txBody>
      </p:sp>
      <p:sp>
        <p:nvSpPr>
          <p:cNvPr id="957445" name="Text Box 5"/>
          <p:cNvSpPr txBox="1">
            <a:spLocks noChangeArrowheads="1"/>
          </p:cNvSpPr>
          <p:nvPr/>
        </p:nvSpPr>
        <p:spPr bwMode="auto">
          <a:xfrm>
            <a:off x="1908175" y="692150"/>
            <a:ext cx="5616575" cy="5651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000" b="1">
                <a:latin typeface="Bookman Old Style" pitchFamily="18" charset="0"/>
              </a:rPr>
              <a:t>EMERGENCY EVACUATION FACILITY      </a:t>
            </a:r>
            <a:r>
              <a:rPr lang="en-US" sz="2000" b="1">
                <a:latin typeface="Century Schoolbook" pitchFamily="18" charset="0"/>
              </a:rPr>
              <a:t> </a:t>
            </a:r>
            <a:r>
              <a:rPr lang="en-US" sz="1600" b="1">
                <a:solidFill>
                  <a:srgbClr val="000066"/>
                </a:solidFill>
                <a:latin typeface="Century Schoolbook" pitchFamily="18" charset="0"/>
              </a:rPr>
              <a:t>( </a:t>
            </a:r>
            <a:r>
              <a:rPr lang="en-US" sz="1400" b="1" i="1">
                <a:solidFill>
                  <a:srgbClr val="000066"/>
                </a:solidFill>
                <a:latin typeface="Century Schoolbook" pitchFamily="18" charset="0"/>
              </a:rPr>
              <a:t>FASILITAS EVAKUASI DARURAT</a:t>
            </a:r>
            <a:r>
              <a:rPr lang="en-US" sz="1600" b="1">
                <a:solidFill>
                  <a:srgbClr val="000066"/>
                </a:solidFill>
                <a:latin typeface="Century Schoolbook" pitchFamily="18" charset="0"/>
              </a:rPr>
              <a:t>)</a:t>
            </a:r>
          </a:p>
        </p:txBody>
      </p:sp>
      <p:sp>
        <p:nvSpPr>
          <p:cNvPr id="957446" name="Text Box 6"/>
          <p:cNvSpPr txBox="1">
            <a:spLocks noChangeArrowheads="1"/>
          </p:cNvSpPr>
          <p:nvPr/>
        </p:nvSpPr>
        <p:spPr bwMode="auto">
          <a:xfrm>
            <a:off x="395288" y="1341438"/>
            <a:ext cx="7848600" cy="437197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b="1">
                <a:latin typeface="Century Schoolbook" pitchFamily="18" charset="0"/>
              </a:rPr>
              <a:t>Emergency Exit Door </a:t>
            </a:r>
            <a:r>
              <a:rPr lang="en-US" b="1">
                <a:solidFill>
                  <a:schemeClr val="accent2"/>
                </a:solidFill>
                <a:latin typeface="Century Schoolbook" pitchFamily="18" charset="0"/>
              </a:rPr>
              <a:t>(</a:t>
            </a:r>
            <a:r>
              <a:rPr lang="en-US" b="1" i="1">
                <a:solidFill>
                  <a:schemeClr val="accent2"/>
                </a:solidFill>
                <a:latin typeface="Century Schoolbook" pitchFamily="18" charset="0"/>
              </a:rPr>
              <a:t>Pintu Keluar Darurat</a:t>
            </a:r>
            <a:r>
              <a:rPr lang="en-US" b="1">
                <a:solidFill>
                  <a:schemeClr val="accent2"/>
                </a:solidFill>
                <a:latin typeface="Century Schoolbook" pitchFamily="18" charset="0"/>
              </a:rPr>
              <a:t>)</a:t>
            </a:r>
          </a:p>
          <a:p>
            <a:pPr marL="342900" indent="-342900">
              <a:spcBef>
                <a:spcPct val="50000"/>
              </a:spcBef>
              <a:buFontTx/>
              <a:buAutoNum type="arabicPeriod"/>
            </a:pPr>
            <a:r>
              <a:rPr lang="en-US" b="1">
                <a:latin typeface="Century Schoolbook" pitchFamily="18" charset="0"/>
              </a:rPr>
              <a:t>Emergency Hole (</a:t>
            </a:r>
            <a:r>
              <a:rPr lang="en-US" b="1" i="1">
                <a:solidFill>
                  <a:schemeClr val="accent2"/>
                </a:solidFill>
                <a:latin typeface="Century Schoolbook" pitchFamily="18" charset="0"/>
              </a:rPr>
              <a:t>Lubang Evakuasi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Ladder (</a:t>
            </a:r>
            <a:r>
              <a:rPr lang="en-US" b="1" i="1">
                <a:solidFill>
                  <a:schemeClr val="accent2"/>
                </a:solidFill>
                <a:latin typeface="Century Schoolbook" pitchFamily="18" charset="0"/>
              </a:rPr>
              <a:t>Tangga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Exit Window (</a:t>
            </a:r>
            <a:r>
              <a:rPr lang="en-US" b="1" i="1">
                <a:solidFill>
                  <a:schemeClr val="accent2"/>
                </a:solidFill>
                <a:latin typeface="Century Schoolbook" pitchFamily="18" charset="0"/>
              </a:rPr>
              <a:t>Jendela Keluar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Lamp (</a:t>
            </a:r>
            <a:r>
              <a:rPr lang="en-US" b="1" i="1">
                <a:solidFill>
                  <a:schemeClr val="accent2"/>
                </a:solidFill>
                <a:latin typeface="Century Schoolbook" pitchFamily="18" charset="0"/>
              </a:rPr>
              <a:t>Lampu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Rotary Lamp (</a:t>
            </a:r>
            <a:r>
              <a:rPr lang="en-US" b="1" i="1">
                <a:solidFill>
                  <a:schemeClr val="accent2"/>
                </a:solidFill>
                <a:latin typeface="Century Schoolbook" pitchFamily="18" charset="0"/>
              </a:rPr>
              <a:t>Lampu Berputar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Sirine (</a:t>
            </a:r>
            <a:r>
              <a:rPr lang="en-US" b="1" i="1">
                <a:solidFill>
                  <a:schemeClr val="accent2"/>
                </a:solidFill>
                <a:latin typeface="Century Schoolbook" pitchFamily="18" charset="0"/>
              </a:rPr>
              <a:t>Sirine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Phone (</a:t>
            </a:r>
            <a:r>
              <a:rPr lang="en-US" b="1" i="1">
                <a:solidFill>
                  <a:schemeClr val="accent2"/>
                </a:solidFill>
                <a:latin typeface="Century Schoolbook" pitchFamily="18" charset="0"/>
              </a:rPr>
              <a:t>Telepon Darurat-Hot Line</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Signing (</a:t>
            </a:r>
            <a:r>
              <a:rPr lang="en-US" b="1" i="1">
                <a:solidFill>
                  <a:schemeClr val="accent2"/>
                </a:solidFill>
                <a:latin typeface="Century Schoolbook" pitchFamily="18" charset="0"/>
              </a:rPr>
              <a:t>Penandaan/Simbol Darurat</a:t>
            </a:r>
            <a:r>
              <a:rPr lang="en-US" b="1">
                <a:latin typeface="Century Schoolbook" pitchFamily="18" charset="0"/>
              </a:rPr>
              <a:t>)</a:t>
            </a:r>
          </a:p>
          <a:p>
            <a:pPr marL="342900" indent="-342900">
              <a:spcBef>
                <a:spcPct val="50000"/>
              </a:spcBef>
              <a:buFontTx/>
              <a:buAutoNum type="arabicPeriod"/>
            </a:pPr>
            <a:r>
              <a:rPr lang="en-US" b="1">
                <a:latin typeface="Century Schoolbook" pitchFamily="18" charset="0"/>
              </a:rPr>
              <a:t>Emergency Eye &amp; Body Shower </a:t>
            </a:r>
            <a:r>
              <a:rPr lang="en-US" sz="1600" b="1" i="1">
                <a:solidFill>
                  <a:schemeClr val="accent2"/>
                </a:solidFill>
                <a:latin typeface="Century Schoolbook" pitchFamily="18" charset="0"/>
              </a:rPr>
              <a:t>(Tumpahan Bahan Kimia)</a:t>
            </a:r>
          </a:p>
          <a:p>
            <a:pPr marL="342900" indent="-342900">
              <a:spcBef>
                <a:spcPct val="50000"/>
              </a:spcBef>
            </a:pPr>
            <a:endParaRPr lang="en-US" sz="1600" b="1" i="1">
              <a:solidFill>
                <a:schemeClr val="accent2"/>
              </a:solidFill>
              <a:latin typeface="Century Schoolbook" pitchFamily="18" charset="0"/>
            </a:endParaRPr>
          </a:p>
        </p:txBody>
      </p:sp>
      <p:pic>
        <p:nvPicPr>
          <p:cNvPr id="957447" name="Picture 7" descr="Siren"/>
          <p:cNvPicPr>
            <a:picLocks noChangeAspect="1" noChangeArrowheads="1"/>
          </p:cNvPicPr>
          <p:nvPr/>
        </p:nvPicPr>
        <p:blipFill>
          <a:blip r:embed="rId2" cstate="print"/>
          <a:srcRect/>
          <a:stretch>
            <a:fillRect/>
          </a:stretch>
        </p:blipFill>
        <p:spPr bwMode="auto">
          <a:xfrm>
            <a:off x="2339975" y="5373688"/>
            <a:ext cx="1152525" cy="1027112"/>
          </a:xfrm>
          <a:prstGeom prst="rect">
            <a:avLst/>
          </a:prstGeom>
          <a:noFill/>
          <a:ln w="9525">
            <a:noFill/>
            <a:miter lim="800000"/>
            <a:headEnd/>
            <a:tailEnd/>
          </a:ln>
        </p:spPr>
      </p:pic>
      <p:pic>
        <p:nvPicPr>
          <p:cNvPr id="957448" name="Picture 8" descr="Various alarms"/>
          <p:cNvPicPr>
            <a:picLocks noChangeAspect="1" noChangeArrowheads="1"/>
          </p:cNvPicPr>
          <p:nvPr/>
        </p:nvPicPr>
        <p:blipFill>
          <a:blip r:embed="rId3" cstate="print"/>
          <a:srcRect/>
          <a:stretch>
            <a:fillRect/>
          </a:stretch>
        </p:blipFill>
        <p:spPr bwMode="auto">
          <a:xfrm>
            <a:off x="7092950" y="2492375"/>
            <a:ext cx="2006600" cy="2105025"/>
          </a:xfrm>
          <a:prstGeom prst="rect">
            <a:avLst/>
          </a:prstGeom>
          <a:noFill/>
          <a:ln w="9525">
            <a:noFill/>
            <a:miter lim="800000"/>
            <a:headEnd/>
            <a:tailEnd/>
          </a:ln>
        </p:spPr>
      </p:pic>
      <p:pic>
        <p:nvPicPr>
          <p:cNvPr id="957449" name="Picture 9" descr="exit sign"/>
          <p:cNvPicPr>
            <a:picLocks noChangeAspect="1" noChangeArrowheads="1"/>
          </p:cNvPicPr>
          <p:nvPr/>
        </p:nvPicPr>
        <p:blipFill>
          <a:blip r:embed="rId4" cstate="print"/>
          <a:srcRect/>
          <a:stretch>
            <a:fillRect/>
          </a:stretch>
        </p:blipFill>
        <p:spPr bwMode="auto">
          <a:xfrm>
            <a:off x="4572000" y="5516563"/>
            <a:ext cx="1120775" cy="865187"/>
          </a:xfrm>
          <a:prstGeom prst="rect">
            <a:avLst/>
          </a:prstGeom>
          <a:noFill/>
          <a:ln w="9525">
            <a:noFill/>
            <a:miter lim="800000"/>
            <a:headEnd/>
            <a:tailEnd/>
          </a:ln>
        </p:spPr>
      </p:pic>
      <p:pic>
        <p:nvPicPr>
          <p:cNvPr id="957450" name="Picture 10" descr="Bell"/>
          <p:cNvPicPr>
            <a:picLocks noChangeAspect="1" noChangeArrowheads="1"/>
          </p:cNvPicPr>
          <p:nvPr/>
        </p:nvPicPr>
        <p:blipFill>
          <a:blip r:embed="rId5" cstate="print"/>
          <a:srcRect/>
          <a:stretch>
            <a:fillRect/>
          </a:stretch>
        </p:blipFill>
        <p:spPr bwMode="auto">
          <a:xfrm>
            <a:off x="7451725" y="4868863"/>
            <a:ext cx="1452563" cy="1584325"/>
          </a:xfrm>
          <a:prstGeom prst="rect">
            <a:avLst/>
          </a:prstGeom>
          <a:noFill/>
          <a:ln w="9525">
            <a:noFill/>
            <a:miter lim="800000"/>
            <a:headEnd/>
            <a:tailEnd/>
          </a:ln>
        </p:spPr>
      </p:pic>
      <p:pic>
        <p:nvPicPr>
          <p:cNvPr id="957451" name="Picture 11" descr="Flashing light"/>
          <p:cNvPicPr>
            <a:picLocks noChangeAspect="1" noChangeArrowheads="1"/>
          </p:cNvPicPr>
          <p:nvPr/>
        </p:nvPicPr>
        <p:blipFill>
          <a:blip r:embed="rId6" cstate="print"/>
          <a:srcRect/>
          <a:stretch>
            <a:fillRect/>
          </a:stretch>
        </p:blipFill>
        <p:spPr bwMode="auto">
          <a:xfrm>
            <a:off x="7451725" y="1125538"/>
            <a:ext cx="1190625" cy="1247775"/>
          </a:xfrm>
          <a:prstGeom prst="rect">
            <a:avLst/>
          </a:prstGeom>
          <a:noFill/>
          <a:ln w="9525">
            <a:noFill/>
            <a:miter lim="800000"/>
            <a:headEnd/>
            <a:tailEnd/>
          </a:ln>
        </p:spPr>
      </p:pic>
      <p:sp>
        <p:nvSpPr>
          <p:cNvPr id="957452" name="Text Box 12"/>
          <p:cNvSpPr txBox="1">
            <a:spLocks noChangeArrowheads="1"/>
          </p:cNvSpPr>
          <p:nvPr/>
        </p:nvSpPr>
        <p:spPr bwMode="auto">
          <a:xfrm>
            <a:off x="684213" y="115888"/>
            <a:ext cx="5111750" cy="309562"/>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endParaRPr lang="en-US" sz="1000" b="1" i="1"/>
          </a:p>
          <a:p>
            <a:pPr>
              <a:lnSpc>
                <a:spcPct val="60000"/>
              </a:lnSpc>
              <a:spcBef>
                <a:spcPct val="50000"/>
              </a:spcBef>
            </a:pPr>
            <a:r>
              <a:rPr lang="en-US" sz="1200" b="1" u="sng">
                <a:latin typeface="Rockwell" pitchFamily="18" charset="0"/>
              </a:rPr>
              <a:t>1.2.1.2. Emergency Preparedness Building/Plant  Facility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1"/>
          </p:nvPr>
        </p:nvSpPr>
        <p:spPr/>
        <p:txBody>
          <a:bodyPr/>
          <a:lstStyle/>
          <a:p>
            <a:fld id="{9CB0A76A-1FBE-48EE-87F1-3C07EF3610AF}" type="slidenum">
              <a:rPr lang="en-US"/>
              <a:pPr/>
              <a:t>32</a:t>
            </a:fld>
            <a:endParaRPr lang="en-US"/>
          </a:p>
        </p:txBody>
      </p:sp>
      <p:sp>
        <p:nvSpPr>
          <p:cNvPr id="964627" name="Oval 19"/>
          <p:cNvSpPr>
            <a:spLocks noChangeArrowheads="1"/>
          </p:cNvSpPr>
          <p:nvPr/>
        </p:nvSpPr>
        <p:spPr bwMode="auto">
          <a:xfrm>
            <a:off x="1331913" y="1773238"/>
            <a:ext cx="6696075" cy="4319587"/>
          </a:xfrm>
          <a:prstGeom prst="ellipse">
            <a:avLst/>
          </a:prstGeom>
          <a:noFill/>
          <a:ln w="57150">
            <a:solidFill>
              <a:srgbClr val="800000"/>
            </a:solidFill>
            <a:round/>
            <a:headEnd/>
            <a:tailEnd/>
          </a:ln>
          <a:effectLst/>
        </p:spPr>
        <p:txBody>
          <a:bodyPr wrap="none" lIns="14400" tIns="7200" rIns="14400" bIns="7200" anchor="ctr"/>
          <a:lstStyle/>
          <a:p>
            <a:endParaRPr lang="en-US"/>
          </a:p>
        </p:txBody>
      </p:sp>
      <p:pic>
        <p:nvPicPr>
          <p:cNvPr id="964612" name="Picture 4" descr="DNG409"/>
          <p:cNvPicPr>
            <a:picLocks noChangeAspect="1" noChangeArrowheads="1"/>
          </p:cNvPicPr>
          <p:nvPr/>
        </p:nvPicPr>
        <p:blipFill>
          <a:blip r:embed="rId2" cstate="print"/>
          <a:srcRect/>
          <a:stretch>
            <a:fillRect/>
          </a:stretch>
        </p:blipFill>
        <p:spPr bwMode="auto">
          <a:xfrm>
            <a:off x="1333500" y="4868863"/>
            <a:ext cx="935038" cy="1196975"/>
          </a:xfrm>
          <a:prstGeom prst="rect">
            <a:avLst/>
          </a:prstGeom>
          <a:noFill/>
          <a:ln w="9525">
            <a:noFill/>
            <a:miter lim="800000"/>
            <a:headEnd/>
            <a:tailEnd/>
          </a:ln>
        </p:spPr>
      </p:pic>
      <p:pic>
        <p:nvPicPr>
          <p:cNvPr id="964613" name="Picture 5" descr="DNR108"/>
          <p:cNvPicPr>
            <a:picLocks noChangeAspect="1" noChangeArrowheads="1"/>
          </p:cNvPicPr>
          <p:nvPr/>
        </p:nvPicPr>
        <p:blipFill>
          <a:blip r:embed="rId3" cstate="print"/>
          <a:srcRect/>
          <a:stretch>
            <a:fillRect/>
          </a:stretch>
        </p:blipFill>
        <p:spPr bwMode="auto">
          <a:xfrm>
            <a:off x="1049338" y="2060575"/>
            <a:ext cx="1001712" cy="1223963"/>
          </a:xfrm>
          <a:prstGeom prst="rect">
            <a:avLst/>
          </a:prstGeom>
          <a:noFill/>
          <a:ln w="9525">
            <a:noFill/>
            <a:miter lim="800000"/>
            <a:headEnd/>
            <a:tailEnd/>
          </a:ln>
        </p:spPr>
      </p:pic>
      <p:pic>
        <p:nvPicPr>
          <p:cNvPr id="964614" name="Picture 6" descr="DNR115"/>
          <p:cNvPicPr>
            <a:picLocks noChangeAspect="1" noChangeArrowheads="1"/>
          </p:cNvPicPr>
          <p:nvPr/>
        </p:nvPicPr>
        <p:blipFill>
          <a:blip r:embed="rId4" cstate="print"/>
          <a:srcRect/>
          <a:stretch>
            <a:fillRect/>
          </a:stretch>
        </p:blipFill>
        <p:spPr bwMode="auto">
          <a:xfrm>
            <a:off x="2557463" y="1484313"/>
            <a:ext cx="935037" cy="1223962"/>
          </a:xfrm>
          <a:prstGeom prst="rect">
            <a:avLst/>
          </a:prstGeom>
          <a:noFill/>
        </p:spPr>
      </p:pic>
      <p:pic>
        <p:nvPicPr>
          <p:cNvPr id="964615" name="Picture 7" descr="DNG410"/>
          <p:cNvPicPr>
            <a:picLocks noChangeAspect="1" noChangeArrowheads="1"/>
          </p:cNvPicPr>
          <p:nvPr/>
        </p:nvPicPr>
        <p:blipFill>
          <a:blip r:embed="rId5" cstate="print"/>
          <a:srcRect/>
          <a:stretch>
            <a:fillRect/>
          </a:stretch>
        </p:blipFill>
        <p:spPr bwMode="auto">
          <a:xfrm>
            <a:off x="684213" y="3500438"/>
            <a:ext cx="935037" cy="1154112"/>
          </a:xfrm>
          <a:prstGeom prst="rect">
            <a:avLst/>
          </a:prstGeom>
          <a:noFill/>
          <a:ln w="9525">
            <a:noFill/>
            <a:miter lim="800000"/>
            <a:headEnd/>
            <a:tailEnd/>
          </a:ln>
        </p:spPr>
      </p:pic>
      <p:pic>
        <p:nvPicPr>
          <p:cNvPr id="964616" name="Picture 8" descr="LF2"/>
          <p:cNvPicPr>
            <a:picLocks noChangeAspect="1" noChangeArrowheads="1"/>
          </p:cNvPicPr>
          <p:nvPr/>
        </p:nvPicPr>
        <p:blipFill>
          <a:blip r:embed="rId6" cstate="print"/>
          <a:srcRect/>
          <a:stretch>
            <a:fillRect/>
          </a:stretch>
        </p:blipFill>
        <p:spPr bwMode="auto">
          <a:xfrm>
            <a:off x="4067175" y="1412875"/>
            <a:ext cx="1079500" cy="1350963"/>
          </a:xfrm>
          <a:prstGeom prst="rect">
            <a:avLst/>
          </a:prstGeom>
          <a:noFill/>
        </p:spPr>
      </p:pic>
      <p:pic>
        <p:nvPicPr>
          <p:cNvPr id="964617" name="Picture 9" descr="G19"/>
          <p:cNvPicPr>
            <a:picLocks noChangeAspect="1" noChangeArrowheads="1"/>
          </p:cNvPicPr>
          <p:nvPr/>
        </p:nvPicPr>
        <p:blipFill>
          <a:blip r:embed="rId7" cstate="print"/>
          <a:srcRect/>
          <a:stretch>
            <a:fillRect/>
          </a:stretch>
        </p:blipFill>
        <p:spPr bwMode="auto">
          <a:xfrm>
            <a:off x="6443663" y="4941888"/>
            <a:ext cx="2016125" cy="720725"/>
          </a:xfrm>
          <a:prstGeom prst="rect">
            <a:avLst/>
          </a:prstGeom>
          <a:noFill/>
        </p:spPr>
      </p:pic>
      <p:pic>
        <p:nvPicPr>
          <p:cNvPr id="964618" name="Picture 10" descr="G1"/>
          <p:cNvPicPr>
            <a:picLocks noChangeAspect="1" noChangeArrowheads="1"/>
          </p:cNvPicPr>
          <p:nvPr/>
        </p:nvPicPr>
        <p:blipFill>
          <a:blip r:embed="rId8" cstate="print"/>
          <a:srcRect/>
          <a:stretch>
            <a:fillRect/>
          </a:stretch>
        </p:blipFill>
        <p:spPr bwMode="auto">
          <a:xfrm>
            <a:off x="7164388" y="3886200"/>
            <a:ext cx="1439862" cy="695325"/>
          </a:xfrm>
          <a:prstGeom prst="rect">
            <a:avLst/>
          </a:prstGeom>
          <a:noFill/>
        </p:spPr>
      </p:pic>
      <p:pic>
        <p:nvPicPr>
          <p:cNvPr id="964619" name="Picture 11" descr="52121"/>
          <p:cNvPicPr>
            <a:picLocks noChangeAspect="1" noChangeArrowheads="1"/>
          </p:cNvPicPr>
          <p:nvPr/>
        </p:nvPicPr>
        <p:blipFill>
          <a:blip r:embed="rId9" cstate="print"/>
          <a:srcRect/>
          <a:stretch>
            <a:fillRect/>
          </a:stretch>
        </p:blipFill>
        <p:spPr bwMode="auto">
          <a:xfrm>
            <a:off x="2987675" y="3213100"/>
            <a:ext cx="3149600" cy="1371600"/>
          </a:xfrm>
          <a:prstGeom prst="rect">
            <a:avLst/>
          </a:prstGeom>
          <a:noFill/>
        </p:spPr>
      </p:pic>
      <p:pic>
        <p:nvPicPr>
          <p:cNvPr id="964620" name="Picture 12" descr="56030_sml"/>
          <p:cNvPicPr>
            <a:picLocks noChangeAspect="1" noChangeArrowheads="1"/>
          </p:cNvPicPr>
          <p:nvPr/>
        </p:nvPicPr>
        <p:blipFill>
          <a:blip r:embed="rId10" cstate="print"/>
          <a:srcRect/>
          <a:stretch>
            <a:fillRect/>
          </a:stretch>
        </p:blipFill>
        <p:spPr bwMode="auto">
          <a:xfrm>
            <a:off x="4787900" y="4941888"/>
            <a:ext cx="1362075" cy="1428750"/>
          </a:xfrm>
          <a:prstGeom prst="rect">
            <a:avLst/>
          </a:prstGeom>
          <a:noFill/>
        </p:spPr>
      </p:pic>
      <p:pic>
        <p:nvPicPr>
          <p:cNvPr id="964622" name="Picture 14" descr="56032_sml"/>
          <p:cNvPicPr>
            <a:picLocks noChangeAspect="1" noChangeArrowheads="1"/>
          </p:cNvPicPr>
          <p:nvPr/>
        </p:nvPicPr>
        <p:blipFill>
          <a:blip r:embed="rId11" cstate="print"/>
          <a:srcRect/>
          <a:stretch>
            <a:fillRect/>
          </a:stretch>
        </p:blipFill>
        <p:spPr bwMode="auto">
          <a:xfrm>
            <a:off x="3059113" y="4941888"/>
            <a:ext cx="1323975" cy="1428750"/>
          </a:xfrm>
          <a:prstGeom prst="rect">
            <a:avLst/>
          </a:prstGeom>
          <a:noFill/>
        </p:spPr>
      </p:pic>
      <p:grpSp>
        <p:nvGrpSpPr>
          <p:cNvPr id="964631" name="Group 23"/>
          <p:cNvGrpSpPr>
            <a:grpSpLocks/>
          </p:cNvGrpSpPr>
          <p:nvPr/>
        </p:nvGrpSpPr>
        <p:grpSpPr bwMode="auto">
          <a:xfrm>
            <a:off x="5435600" y="1628775"/>
            <a:ext cx="2555875" cy="925513"/>
            <a:chOff x="4150" y="845"/>
            <a:chExt cx="1610" cy="583"/>
          </a:xfrm>
        </p:grpSpPr>
        <p:sp>
          <p:nvSpPr>
            <p:cNvPr id="964630" name="Rectangle 22"/>
            <p:cNvSpPr>
              <a:spLocks noChangeArrowheads="1"/>
            </p:cNvSpPr>
            <p:nvPr/>
          </p:nvSpPr>
          <p:spPr bwMode="auto">
            <a:xfrm>
              <a:off x="4150" y="845"/>
              <a:ext cx="1360" cy="498"/>
            </a:xfrm>
            <a:prstGeom prst="rect">
              <a:avLst/>
            </a:prstGeom>
            <a:solidFill>
              <a:schemeClr val="bg1"/>
            </a:solidFill>
            <a:ln w="9525">
              <a:noFill/>
              <a:miter lim="800000"/>
              <a:headEnd/>
              <a:tailEnd/>
            </a:ln>
            <a:effectLst/>
          </p:spPr>
          <p:txBody>
            <a:bodyPr wrap="none" lIns="14400" tIns="7200" rIns="14400" bIns="7200" anchor="ctr"/>
            <a:lstStyle/>
            <a:p>
              <a:endParaRPr lang="en-US"/>
            </a:p>
          </p:txBody>
        </p:sp>
        <p:pic>
          <p:nvPicPr>
            <p:cNvPr id="964624" name="Picture 16" descr="running2"/>
            <p:cNvPicPr>
              <a:picLocks noChangeAspect="1" noChangeArrowheads="1"/>
            </p:cNvPicPr>
            <p:nvPr/>
          </p:nvPicPr>
          <p:blipFill>
            <a:blip r:embed="rId12" cstate="print"/>
            <a:srcRect/>
            <a:stretch>
              <a:fillRect/>
            </a:stretch>
          </p:blipFill>
          <p:spPr bwMode="auto">
            <a:xfrm>
              <a:off x="4172" y="890"/>
              <a:ext cx="1588" cy="538"/>
            </a:xfrm>
            <a:prstGeom prst="rect">
              <a:avLst/>
            </a:prstGeom>
            <a:noFill/>
          </p:spPr>
        </p:pic>
      </p:grpSp>
      <p:sp>
        <p:nvSpPr>
          <p:cNvPr id="964625" name="Text Box 17"/>
          <p:cNvSpPr txBox="1">
            <a:spLocks noChangeArrowheads="1"/>
          </p:cNvSpPr>
          <p:nvPr/>
        </p:nvSpPr>
        <p:spPr bwMode="auto">
          <a:xfrm>
            <a:off x="2484438" y="631825"/>
            <a:ext cx="4608512" cy="5651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a:latin typeface="Century Schoolbook" pitchFamily="18" charset="0"/>
              </a:rPr>
              <a:t>EMERGENCY SIGNING SYSTEM</a:t>
            </a:r>
          </a:p>
          <a:p>
            <a:pPr algn="ctr">
              <a:spcBef>
                <a:spcPct val="50000"/>
              </a:spcBef>
            </a:pPr>
            <a:r>
              <a:rPr lang="en-US" sz="1200" b="1">
                <a:solidFill>
                  <a:srgbClr val="000066"/>
                </a:solidFill>
                <a:latin typeface="Century Schoolbook" pitchFamily="18" charset="0"/>
              </a:rPr>
              <a:t>(SISTEM PENANDAAN DARURAT)</a:t>
            </a:r>
          </a:p>
        </p:txBody>
      </p:sp>
      <p:grpSp>
        <p:nvGrpSpPr>
          <p:cNvPr id="964629" name="Group 21"/>
          <p:cNvGrpSpPr>
            <a:grpSpLocks/>
          </p:cNvGrpSpPr>
          <p:nvPr/>
        </p:nvGrpSpPr>
        <p:grpSpPr bwMode="auto">
          <a:xfrm>
            <a:off x="6804025" y="2565400"/>
            <a:ext cx="1655763" cy="1150938"/>
            <a:chOff x="4604" y="300"/>
            <a:chExt cx="1043" cy="725"/>
          </a:xfrm>
        </p:grpSpPr>
        <p:sp>
          <p:nvSpPr>
            <p:cNvPr id="964628" name="Rectangle 20"/>
            <p:cNvSpPr>
              <a:spLocks noChangeArrowheads="1"/>
            </p:cNvSpPr>
            <p:nvPr/>
          </p:nvSpPr>
          <p:spPr bwMode="auto">
            <a:xfrm>
              <a:off x="4604" y="300"/>
              <a:ext cx="1043" cy="725"/>
            </a:xfrm>
            <a:prstGeom prst="rect">
              <a:avLst/>
            </a:prstGeom>
            <a:solidFill>
              <a:schemeClr val="bg1"/>
            </a:solidFill>
            <a:ln w="9525">
              <a:noFill/>
              <a:miter lim="800000"/>
              <a:headEnd/>
              <a:tailEnd/>
            </a:ln>
            <a:effectLst/>
          </p:spPr>
          <p:txBody>
            <a:bodyPr wrap="none" lIns="14400" tIns="7200" rIns="14400" bIns="7200" anchor="ctr"/>
            <a:lstStyle/>
            <a:p>
              <a:endParaRPr lang="en-US"/>
            </a:p>
          </p:txBody>
        </p:sp>
        <p:pic>
          <p:nvPicPr>
            <p:cNvPr id="964623" name="Picture 15" descr="!running"/>
            <p:cNvPicPr>
              <a:picLocks noChangeAspect="1" noChangeArrowheads="1"/>
            </p:cNvPicPr>
            <p:nvPr/>
          </p:nvPicPr>
          <p:blipFill>
            <a:blip r:embed="rId13" cstate="print"/>
            <a:srcRect/>
            <a:stretch>
              <a:fillRect/>
            </a:stretch>
          </p:blipFill>
          <p:spPr bwMode="auto">
            <a:xfrm>
              <a:off x="4694" y="346"/>
              <a:ext cx="952" cy="613"/>
            </a:xfrm>
            <a:prstGeom prst="rect">
              <a:avLst/>
            </a:prstGeom>
            <a:noFill/>
          </p:spPr>
        </p:pic>
      </p:grpSp>
      <p:pic>
        <p:nvPicPr>
          <p:cNvPr id="964632" name="Picture 24" descr="202274"/>
          <p:cNvPicPr>
            <a:picLocks noChangeAspect="1" noChangeArrowheads="1"/>
          </p:cNvPicPr>
          <p:nvPr/>
        </p:nvPicPr>
        <p:blipFill>
          <a:blip r:embed="rId14" cstate="print"/>
          <a:srcRect/>
          <a:stretch>
            <a:fillRect/>
          </a:stretch>
        </p:blipFill>
        <p:spPr bwMode="auto">
          <a:xfrm flipH="1">
            <a:off x="279400" y="620713"/>
            <a:ext cx="819150" cy="1871662"/>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FDC0A579-3566-4369-81E6-0E4425E1DC17}" type="slidenum">
              <a:rPr lang="en-US"/>
              <a:pPr/>
              <a:t>33</a:t>
            </a:fld>
            <a:endParaRPr lang="en-US"/>
          </a:p>
        </p:txBody>
      </p:sp>
      <p:sp>
        <p:nvSpPr>
          <p:cNvPr id="958468" name="Text Box 4"/>
          <p:cNvSpPr txBox="1">
            <a:spLocks noChangeArrowheads="1"/>
          </p:cNvSpPr>
          <p:nvPr/>
        </p:nvSpPr>
        <p:spPr bwMode="auto">
          <a:xfrm>
            <a:off x="682625" y="279400"/>
            <a:ext cx="4321175" cy="125413"/>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r>
              <a:rPr lang="en-US" sz="1200" b="1" u="sng">
                <a:solidFill>
                  <a:schemeClr val="bg1"/>
                </a:solidFill>
                <a:latin typeface="Rockwell" pitchFamily="18" charset="0"/>
              </a:rPr>
              <a:t>1.2.1.3. Emergency Response Apparatus</a:t>
            </a:r>
            <a:endParaRPr lang="en-US" sz="1200" b="1">
              <a:solidFill>
                <a:schemeClr val="bg1"/>
              </a:solidFill>
              <a:latin typeface="Rockwell" pitchFamily="18" charset="0"/>
            </a:endParaRPr>
          </a:p>
        </p:txBody>
      </p:sp>
      <p:sp>
        <p:nvSpPr>
          <p:cNvPr id="958469" name="Text Box 5"/>
          <p:cNvSpPr txBox="1">
            <a:spLocks noChangeArrowheads="1"/>
          </p:cNvSpPr>
          <p:nvPr/>
        </p:nvSpPr>
        <p:spPr bwMode="auto">
          <a:xfrm>
            <a:off x="1908175" y="1063625"/>
            <a:ext cx="5616575" cy="5651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000" b="1">
                <a:latin typeface="Bookman Old Style" pitchFamily="18" charset="0"/>
              </a:rPr>
              <a:t>EMERGENCY RESPONSE APPARATUS      </a:t>
            </a:r>
            <a:r>
              <a:rPr lang="en-US" sz="2000" b="1">
                <a:latin typeface="Century Schoolbook" pitchFamily="18" charset="0"/>
              </a:rPr>
              <a:t> </a:t>
            </a:r>
            <a:r>
              <a:rPr lang="en-US" sz="1600" b="1">
                <a:solidFill>
                  <a:srgbClr val="000066"/>
                </a:solidFill>
                <a:latin typeface="Century Schoolbook" pitchFamily="18" charset="0"/>
              </a:rPr>
              <a:t>( PERLENGKAPAN TANGGAP DARURAT)</a:t>
            </a:r>
          </a:p>
        </p:txBody>
      </p:sp>
      <p:pic>
        <p:nvPicPr>
          <p:cNvPr id="958473" name="Picture 9" descr="CA9KYT1V"/>
          <p:cNvPicPr>
            <a:picLocks noChangeAspect="1" noChangeArrowheads="1"/>
          </p:cNvPicPr>
          <p:nvPr/>
        </p:nvPicPr>
        <p:blipFill>
          <a:blip r:embed="rId2" cstate="print"/>
          <a:srcRect/>
          <a:stretch>
            <a:fillRect/>
          </a:stretch>
        </p:blipFill>
        <p:spPr bwMode="auto">
          <a:xfrm>
            <a:off x="7596188" y="836613"/>
            <a:ext cx="1247775" cy="1584325"/>
          </a:xfrm>
          <a:prstGeom prst="rect">
            <a:avLst/>
          </a:prstGeom>
          <a:noFill/>
        </p:spPr>
      </p:pic>
      <p:sp>
        <p:nvSpPr>
          <p:cNvPr id="958476" name="Text Box 12"/>
          <p:cNvSpPr txBox="1">
            <a:spLocks noChangeArrowheads="1"/>
          </p:cNvSpPr>
          <p:nvPr/>
        </p:nvSpPr>
        <p:spPr bwMode="auto">
          <a:xfrm>
            <a:off x="684213" y="2227263"/>
            <a:ext cx="7848600" cy="2354262"/>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b="1">
                <a:latin typeface="Century Schoolbook" pitchFamily="18" charset="0"/>
              </a:rPr>
              <a:t>Self Contained Breathing Apparatus (SCBA)</a:t>
            </a:r>
          </a:p>
          <a:p>
            <a:pPr marL="342900" indent="-342900">
              <a:spcBef>
                <a:spcPct val="50000"/>
              </a:spcBef>
              <a:buFontTx/>
              <a:buAutoNum type="arabicPeriod"/>
            </a:pPr>
            <a:r>
              <a:rPr lang="en-US" b="1">
                <a:latin typeface="Century Schoolbook" pitchFamily="18" charset="0"/>
              </a:rPr>
              <a:t>Coverall Chemical Clothing (Baju Tahan Bahan Kimia)</a:t>
            </a:r>
          </a:p>
          <a:p>
            <a:pPr marL="342900" indent="-342900">
              <a:spcBef>
                <a:spcPct val="50000"/>
              </a:spcBef>
              <a:buFontTx/>
              <a:buAutoNum type="arabicPeriod"/>
            </a:pPr>
            <a:r>
              <a:rPr lang="en-US" b="1">
                <a:latin typeface="Century Schoolbook" pitchFamily="18" charset="0"/>
              </a:rPr>
              <a:t>Fire Blanket (Selimut Tahan Api)</a:t>
            </a:r>
          </a:p>
          <a:p>
            <a:pPr marL="342900" indent="-342900">
              <a:spcBef>
                <a:spcPct val="50000"/>
              </a:spcBef>
              <a:buFontTx/>
              <a:buAutoNum type="arabicPeriod"/>
            </a:pPr>
            <a:r>
              <a:rPr lang="en-US" b="1">
                <a:latin typeface="Century Schoolbook" pitchFamily="18" charset="0"/>
              </a:rPr>
              <a:t>Stretcher (Tandu Pengangkut Korban)</a:t>
            </a:r>
          </a:p>
          <a:p>
            <a:pPr marL="342900" indent="-342900">
              <a:spcBef>
                <a:spcPct val="50000"/>
              </a:spcBef>
              <a:buFontTx/>
              <a:buAutoNum type="arabicPeriod"/>
            </a:pPr>
            <a:r>
              <a:rPr lang="en-US" b="1">
                <a:latin typeface="Century Schoolbook" pitchFamily="18" charset="0"/>
              </a:rPr>
              <a:t>Search &amp; Rescue Apparatus (Thermal &amp; SMOG Resistance)</a:t>
            </a:r>
          </a:p>
          <a:p>
            <a:pPr marL="342900" indent="-342900">
              <a:spcBef>
                <a:spcPct val="50000"/>
              </a:spcBef>
            </a:pPr>
            <a:endParaRPr lang="en-US" b="1">
              <a:latin typeface="Century Schoolbook" pitchFamily="18" charset="0"/>
            </a:endParaRPr>
          </a:p>
        </p:txBody>
      </p:sp>
      <p:grpSp>
        <p:nvGrpSpPr>
          <p:cNvPr id="958483" name="Group 19"/>
          <p:cNvGrpSpPr>
            <a:grpSpLocks/>
          </p:cNvGrpSpPr>
          <p:nvPr/>
        </p:nvGrpSpPr>
        <p:grpSpPr bwMode="auto">
          <a:xfrm>
            <a:off x="609600" y="4508500"/>
            <a:ext cx="8066088" cy="1373188"/>
            <a:chOff x="384" y="2840"/>
            <a:chExt cx="5081" cy="865"/>
          </a:xfrm>
        </p:grpSpPr>
        <p:sp>
          <p:nvSpPr>
            <p:cNvPr id="958478" name="Rectangle 14"/>
            <p:cNvSpPr>
              <a:spLocks noChangeArrowheads="1"/>
            </p:cNvSpPr>
            <p:nvPr/>
          </p:nvSpPr>
          <p:spPr bwMode="auto">
            <a:xfrm>
              <a:off x="384" y="2840"/>
              <a:ext cx="5081" cy="862"/>
            </a:xfrm>
            <a:prstGeom prst="rect">
              <a:avLst/>
            </a:prstGeom>
            <a:noFill/>
            <a:ln w="57150">
              <a:solidFill>
                <a:schemeClr val="tx1"/>
              </a:solidFill>
              <a:miter lim="800000"/>
              <a:headEnd/>
              <a:tailEnd/>
            </a:ln>
            <a:effectLst/>
          </p:spPr>
          <p:txBody>
            <a:bodyPr wrap="none" lIns="14400" tIns="7200" rIns="14400" bIns="7200" anchor="ctr"/>
            <a:lstStyle/>
            <a:p>
              <a:endParaRPr lang="en-US"/>
            </a:p>
          </p:txBody>
        </p:sp>
        <p:pic>
          <p:nvPicPr>
            <p:cNvPr id="958470" name="Picture 6" descr="10135148"/>
            <p:cNvPicPr>
              <a:picLocks noChangeAspect="1" noChangeArrowheads="1"/>
            </p:cNvPicPr>
            <p:nvPr/>
          </p:nvPicPr>
          <p:blipFill>
            <a:blip r:embed="rId3" cstate="print"/>
            <a:srcRect/>
            <a:stretch>
              <a:fillRect/>
            </a:stretch>
          </p:blipFill>
          <p:spPr bwMode="auto">
            <a:xfrm>
              <a:off x="4286" y="2840"/>
              <a:ext cx="1179" cy="859"/>
            </a:xfrm>
            <a:prstGeom prst="rect">
              <a:avLst/>
            </a:prstGeom>
            <a:noFill/>
          </p:spPr>
        </p:pic>
        <p:pic>
          <p:nvPicPr>
            <p:cNvPr id="958471" name="Picture 7" descr="respirator_01"/>
            <p:cNvPicPr>
              <a:picLocks noChangeAspect="1" noChangeArrowheads="1"/>
            </p:cNvPicPr>
            <p:nvPr/>
          </p:nvPicPr>
          <p:blipFill>
            <a:blip r:embed="rId4" cstate="print"/>
            <a:srcRect/>
            <a:stretch>
              <a:fillRect/>
            </a:stretch>
          </p:blipFill>
          <p:spPr bwMode="auto">
            <a:xfrm>
              <a:off x="3334" y="2840"/>
              <a:ext cx="954" cy="865"/>
            </a:xfrm>
            <a:prstGeom prst="rect">
              <a:avLst/>
            </a:prstGeom>
            <a:noFill/>
          </p:spPr>
        </p:pic>
        <p:pic>
          <p:nvPicPr>
            <p:cNvPr id="958472" name="Picture 8" descr="CA23WXY7-22"/>
            <p:cNvPicPr>
              <a:picLocks noChangeAspect="1" noChangeArrowheads="1"/>
            </p:cNvPicPr>
            <p:nvPr/>
          </p:nvPicPr>
          <p:blipFill>
            <a:blip r:embed="rId5" cstate="print"/>
            <a:srcRect/>
            <a:stretch>
              <a:fillRect/>
            </a:stretch>
          </p:blipFill>
          <p:spPr bwMode="auto">
            <a:xfrm>
              <a:off x="2244" y="2847"/>
              <a:ext cx="1134" cy="855"/>
            </a:xfrm>
            <a:prstGeom prst="rect">
              <a:avLst/>
            </a:prstGeom>
            <a:noFill/>
          </p:spPr>
        </p:pic>
        <p:pic>
          <p:nvPicPr>
            <p:cNvPr id="958474" name="Picture 10" descr="CA23GHAH"/>
            <p:cNvPicPr>
              <a:picLocks noChangeAspect="1" noChangeArrowheads="1"/>
            </p:cNvPicPr>
            <p:nvPr/>
          </p:nvPicPr>
          <p:blipFill>
            <a:blip r:embed="rId6" cstate="print"/>
            <a:srcRect/>
            <a:stretch>
              <a:fillRect/>
            </a:stretch>
          </p:blipFill>
          <p:spPr bwMode="auto">
            <a:xfrm>
              <a:off x="1382" y="2840"/>
              <a:ext cx="862" cy="862"/>
            </a:xfrm>
            <a:prstGeom prst="rect">
              <a:avLst/>
            </a:prstGeom>
            <a:noFill/>
          </p:spPr>
        </p:pic>
        <p:pic>
          <p:nvPicPr>
            <p:cNvPr id="958477" name="Picture 13" descr="e010125"/>
            <p:cNvPicPr>
              <a:picLocks noChangeAspect="1" noChangeArrowheads="1"/>
            </p:cNvPicPr>
            <p:nvPr/>
          </p:nvPicPr>
          <p:blipFill>
            <a:blip r:embed="rId7" cstate="print"/>
            <a:srcRect/>
            <a:stretch>
              <a:fillRect/>
            </a:stretch>
          </p:blipFill>
          <p:spPr bwMode="auto">
            <a:xfrm>
              <a:off x="384" y="2840"/>
              <a:ext cx="1044" cy="862"/>
            </a:xfrm>
            <a:prstGeom prst="rect">
              <a:avLst/>
            </a:prstGeom>
            <a:noFill/>
          </p:spPr>
        </p:pic>
      </p:grpSp>
      <p:pic>
        <p:nvPicPr>
          <p:cNvPr id="958481" name="Picture 17" descr="CA64SY39"/>
          <p:cNvPicPr>
            <a:picLocks noChangeAspect="1" noChangeArrowheads="1"/>
          </p:cNvPicPr>
          <p:nvPr/>
        </p:nvPicPr>
        <p:blipFill>
          <a:blip r:embed="rId8" cstate="print"/>
          <a:srcRect/>
          <a:stretch>
            <a:fillRect/>
          </a:stretch>
        </p:blipFill>
        <p:spPr bwMode="auto">
          <a:xfrm>
            <a:off x="635000" y="836613"/>
            <a:ext cx="768350" cy="1150937"/>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CF6118E0-1BFB-40E3-8049-82CDD7E466BE}" type="slidenum">
              <a:rPr lang="en-US"/>
              <a:pPr/>
              <a:t>34</a:t>
            </a:fld>
            <a:endParaRPr lang="en-US"/>
          </a:p>
        </p:txBody>
      </p:sp>
      <p:sp>
        <p:nvSpPr>
          <p:cNvPr id="956420" name="Text Box 4"/>
          <p:cNvSpPr txBox="1">
            <a:spLocks noChangeArrowheads="1"/>
          </p:cNvSpPr>
          <p:nvPr/>
        </p:nvSpPr>
        <p:spPr bwMode="auto">
          <a:xfrm>
            <a:off x="682625" y="279400"/>
            <a:ext cx="4321175" cy="125413"/>
          </a:xfrm>
          <a:prstGeom prst="rect">
            <a:avLst/>
          </a:prstGeom>
          <a:noFill/>
          <a:ln w="9525">
            <a:noFill/>
            <a:miter lim="800000"/>
            <a:headEnd/>
            <a:tailEnd/>
          </a:ln>
          <a:effectLst/>
        </p:spPr>
        <p:txBody>
          <a:bodyPr lIns="14400" tIns="7200" rIns="14400" bIns="7200">
            <a:spAutoFit/>
          </a:bodyPr>
          <a:lstStyle/>
          <a:p>
            <a:pPr>
              <a:lnSpc>
                <a:spcPct val="60000"/>
              </a:lnSpc>
              <a:spcBef>
                <a:spcPct val="50000"/>
              </a:spcBef>
            </a:pPr>
            <a:r>
              <a:rPr lang="en-US" sz="1200" b="1" u="sng" dirty="0">
                <a:solidFill>
                  <a:schemeClr val="bg1"/>
                </a:solidFill>
                <a:latin typeface="Rockwell" pitchFamily="18" charset="0"/>
              </a:rPr>
              <a:t>1.2.1.4. First Aid Facility</a:t>
            </a:r>
            <a:endParaRPr lang="en-US" sz="1200" b="1" dirty="0">
              <a:solidFill>
                <a:schemeClr val="bg1"/>
              </a:solidFill>
              <a:latin typeface="Rockwell" pitchFamily="18" charset="0"/>
            </a:endParaRPr>
          </a:p>
        </p:txBody>
      </p:sp>
      <p:pic>
        <p:nvPicPr>
          <p:cNvPr id="956425" name="Picture 9"/>
          <p:cNvPicPr>
            <a:picLocks noChangeAspect="1" noChangeArrowheads="1"/>
          </p:cNvPicPr>
          <p:nvPr/>
        </p:nvPicPr>
        <p:blipFill>
          <a:blip r:embed="rId2" cstate="print"/>
          <a:srcRect/>
          <a:stretch>
            <a:fillRect/>
          </a:stretch>
        </p:blipFill>
        <p:spPr bwMode="auto">
          <a:xfrm>
            <a:off x="966788" y="1268413"/>
            <a:ext cx="7781925" cy="4645025"/>
          </a:xfrm>
          <a:prstGeom prst="rect">
            <a:avLst/>
          </a:prstGeom>
          <a:noFill/>
          <a:ln w="9525">
            <a:noFill/>
            <a:miter lim="800000"/>
            <a:headEnd/>
            <a:tailEnd/>
          </a:ln>
          <a:effectLst/>
        </p:spPr>
      </p:pic>
      <p:pic>
        <p:nvPicPr>
          <p:cNvPr id="956423" name="Picture 7" descr="16680091"/>
          <p:cNvPicPr>
            <a:picLocks noChangeAspect="1" noChangeArrowheads="1"/>
          </p:cNvPicPr>
          <p:nvPr/>
        </p:nvPicPr>
        <p:blipFill>
          <a:blip r:embed="rId3" cstate="print"/>
          <a:srcRect/>
          <a:stretch>
            <a:fillRect/>
          </a:stretch>
        </p:blipFill>
        <p:spPr bwMode="auto">
          <a:xfrm>
            <a:off x="323850" y="1125538"/>
            <a:ext cx="1295400" cy="1258887"/>
          </a:xfrm>
          <a:prstGeom prst="rect">
            <a:avLst/>
          </a:prstGeom>
          <a:noFill/>
        </p:spPr>
      </p:pic>
      <p:sp>
        <p:nvSpPr>
          <p:cNvPr id="956421" name="Text Box 5"/>
          <p:cNvSpPr txBox="1">
            <a:spLocks noChangeArrowheads="1"/>
          </p:cNvSpPr>
          <p:nvPr/>
        </p:nvSpPr>
        <p:spPr bwMode="auto">
          <a:xfrm>
            <a:off x="1258888" y="776288"/>
            <a:ext cx="7127875" cy="6254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400" b="1">
                <a:latin typeface="Bookman Old Style" pitchFamily="18" charset="0"/>
              </a:rPr>
              <a:t>FIRST AID FACILITY</a:t>
            </a:r>
            <a:r>
              <a:rPr lang="en-US" sz="2000" b="1">
                <a:latin typeface="Bookman Old Style" pitchFamily="18" charset="0"/>
              </a:rPr>
              <a:t>                                    </a:t>
            </a:r>
            <a:r>
              <a:rPr lang="en-US" sz="2000" b="1">
                <a:latin typeface="Century Schoolbook" pitchFamily="18" charset="0"/>
              </a:rPr>
              <a:t>                 </a:t>
            </a:r>
            <a:r>
              <a:rPr lang="en-US" sz="1600" b="1">
                <a:solidFill>
                  <a:srgbClr val="000066"/>
                </a:solidFill>
                <a:latin typeface="Century Schoolbook" pitchFamily="18" charset="0"/>
              </a:rPr>
              <a:t>( </a:t>
            </a:r>
            <a:r>
              <a:rPr lang="en-US" sz="1200" b="1" i="1">
                <a:solidFill>
                  <a:srgbClr val="000066"/>
                </a:solidFill>
                <a:latin typeface="Century Schoolbook" pitchFamily="18" charset="0"/>
              </a:rPr>
              <a:t>FASILITAS PERTOLONGAN PERTAMA PADA KECELAKAAN</a:t>
            </a:r>
            <a:r>
              <a:rPr lang="en-US" sz="1600" b="1">
                <a:solidFill>
                  <a:srgbClr val="000066"/>
                </a:solidFill>
                <a:latin typeface="Century Schoolbook" pitchFamily="18" charset="0"/>
              </a:rPr>
              <a:t>)</a:t>
            </a:r>
          </a:p>
        </p:txBody>
      </p:sp>
      <p:pic>
        <p:nvPicPr>
          <p:cNvPr id="956426" name="Picture 10" descr="CA2ZCT2V"/>
          <p:cNvPicPr>
            <a:picLocks noChangeAspect="1" noChangeArrowheads="1"/>
          </p:cNvPicPr>
          <p:nvPr/>
        </p:nvPicPr>
        <p:blipFill>
          <a:blip r:embed="rId4" cstate="print"/>
          <a:srcRect/>
          <a:stretch>
            <a:fillRect/>
          </a:stretch>
        </p:blipFill>
        <p:spPr bwMode="auto">
          <a:xfrm>
            <a:off x="7740650" y="5732463"/>
            <a:ext cx="647700" cy="6477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0000"/>
            </a:gs>
            <a:gs pos="50000">
              <a:schemeClr val="bg1"/>
            </a:gs>
            <a:gs pos="100000">
              <a:srgbClr val="FF0000"/>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70A2B86-7DC6-407D-B1BB-FF2CB9A58854}" type="slidenum">
              <a:rPr lang="en-US"/>
              <a:pPr/>
              <a:t>35</a:t>
            </a:fld>
            <a:endParaRPr lang="en-US"/>
          </a:p>
        </p:txBody>
      </p:sp>
      <p:sp>
        <p:nvSpPr>
          <p:cNvPr id="966660" name="Text Box 4"/>
          <p:cNvSpPr txBox="1">
            <a:spLocks noChangeArrowheads="1"/>
          </p:cNvSpPr>
          <p:nvPr/>
        </p:nvSpPr>
        <p:spPr bwMode="auto">
          <a:xfrm>
            <a:off x="1189038" y="787400"/>
            <a:ext cx="6551612" cy="6254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a:latin typeface="Bookman Old Style" pitchFamily="18" charset="0"/>
              </a:rPr>
              <a:t>1.3. EMERGENCY PREPAREDNESS &amp; RESPONSE STANDARD</a:t>
            </a:r>
            <a:r>
              <a:rPr lang="en-US" sz="2400" b="1">
                <a:latin typeface="Bookman Old Style" pitchFamily="18" charset="0"/>
              </a:rPr>
              <a:t>         </a:t>
            </a:r>
            <a:r>
              <a:rPr lang="en-US" sz="2000" b="1">
                <a:latin typeface="Bookman Old Style" pitchFamily="18" charset="0"/>
              </a:rPr>
              <a:t>                                    </a:t>
            </a:r>
            <a:r>
              <a:rPr lang="en-US" sz="2000" b="1">
                <a:latin typeface="Century Schoolbook" pitchFamily="18" charset="0"/>
              </a:rPr>
              <a:t>                 </a:t>
            </a:r>
            <a:r>
              <a:rPr lang="en-US" sz="1600" b="1">
                <a:solidFill>
                  <a:srgbClr val="000066"/>
                </a:solidFill>
                <a:latin typeface="Century Schoolbook" pitchFamily="18" charset="0"/>
              </a:rPr>
              <a:t>( STANDAR KESIAGAAN &amp; TANGGAP DARURAT)</a:t>
            </a:r>
          </a:p>
        </p:txBody>
      </p:sp>
      <p:sp>
        <p:nvSpPr>
          <p:cNvPr id="966661" name="Text Box 5"/>
          <p:cNvSpPr txBox="1">
            <a:spLocks noChangeArrowheads="1"/>
          </p:cNvSpPr>
          <p:nvPr/>
        </p:nvSpPr>
        <p:spPr bwMode="auto">
          <a:xfrm>
            <a:off x="539750" y="1924050"/>
            <a:ext cx="7632700" cy="403102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b="1" dirty="0" err="1">
                <a:latin typeface="Century Schoolbook" pitchFamily="18" charset="0"/>
              </a:rPr>
              <a:t>Undang</a:t>
            </a:r>
            <a:r>
              <a:rPr lang="en-US" b="1" dirty="0">
                <a:latin typeface="Century Schoolbook" pitchFamily="18" charset="0"/>
              </a:rPr>
              <a:t> </a:t>
            </a:r>
            <a:r>
              <a:rPr lang="en-US" b="1" dirty="0" err="1">
                <a:latin typeface="Century Schoolbook" pitchFamily="18" charset="0"/>
              </a:rPr>
              <a:t>Undang</a:t>
            </a:r>
            <a:r>
              <a:rPr lang="en-US" b="1" dirty="0">
                <a:latin typeface="Century Schoolbook" pitchFamily="18" charset="0"/>
              </a:rPr>
              <a:t> No.1 </a:t>
            </a:r>
            <a:r>
              <a:rPr lang="en-US" b="1" dirty="0" err="1">
                <a:latin typeface="Century Schoolbook" pitchFamily="18" charset="0"/>
              </a:rPr>
              <a:t>Tahun</a:t>
            </a:r>
            <a:r>
              <a:rPr lang="en-US" b="1" dirty="0">
                <a:latin typeface="Century Schoolbook" pitchFamily="18" charset="0"/>
              </a:rPr>
              <a:t> 1970 </a:t>
            </a:r>
            <a:r>
              <a:rPr lang="en-US" b="1" dirty="0" err="1">
                <a:latin typeface="Century Schoolbook" pitchFamily="18" charset="0"/>
              </a:rPr>
              <a:t>Tentang</a:t>
            </a:r>
            <a:r>
              <a:rPr lang="en-US" b="1" dirty="0">
                <a:latin typeface="Century Schoolbook" pitchFamily="18" charset="0"/>
              </a:rPr>
              <a:t> </a:t>
            </a:r>
            <a:r>
              <a:rPr lang="en-US" b="1" dirty="0" err="1">
                <a:latin typeface="Century Schoolbook" pitchFamily="18" charset="0"/>
              </a:rPr>
              <a:t>Keselamatan</a:t>
            </a:r>
            <a:r>
              <a:rPr lang="en-US" b="1" dirty="0">
                <a:latin typeface="Century Schoolbook" pitchFamily="18" charset="0"/>
              </a:rPr>
              <a:t> </a:t>
            </a:r>
            <a:r>
              <a:rPr lang="en-US" b="1" dirty="0" err="1">
                <a:latin typeface="Century Schoolbook" pitchFamily="18" charset="0"/>
              </a:rPr>
              <a:t>Kerja</a:t>
            </a:r>
            <a:endParaRPr lang="en-US" b="1" dirty="0">
              <a:latin typeface="Century Schoolbook" pitchFamily="18" charset="0"/>
            </a:endParaRPr>
          </a:p>
          <a:p>
            <a:pPr marL="342900" indent="-342900">
              <a:spcBef>
                <a:spcPct val="50000"/>
              </a:spcBef>
              <a:buFontTx/>
              <a:buAutoNum type="arabicPeriod"/>
            </a:pPr>
            <a:r>
              <a:rPr lang="en-US" b="1" dirty="0" err="1">
                <a:latin typeface="Century Schoolbook" pitchFamily="18" charset="0"/>
              </a:rPr>
              <a:t>Kepmennaker</a:t>
            </a:r>
            <a:r>
              <a:rPr lang="en-US" b="1" dirty="0">
                <a:latin typeface="Century Schoolbook" pitchFamily="18" charset="0"/>
              </a:rPr>
              <a:t> RI No.186/MEN/1999 </a:t>
            </a:r>
            <a:r>
              <a:rPr lang="en-US" b="1" dirty="0" err="1">
                <a:latin typeface="Century Schoolbook" pitchFamily="18" charset="0"/>
              </a:rPr>
              <a:t>Tentang</a:t>
            </a:r>
            <a:r>
              <a:rPr lang="en-US" b="1" dirty="0">
                <a:latin typeface="Century Schoolbook" pitchFamily="18" charset="0"/>
              </a:rPr>
              <a:t> Unit </a:t>
            </a:r>
            <a:r>
              <a:rPr lang="en-US" b="1" dirty="0" err="1">
                <a:latin typeface="Century Schoolbook" pitchFamily="18" charset="0"/>
              </a:rPr>
              <a:t>penanggulangan</a:t>
            </a:r>
            <a:r>
              <a:rPr lang="en-US" b="1" dirty="0">
                <a:latin typeface="Century Schoolbook" pitchFamily="18" charset="0"/>
              </a:rPr>
              <a:t> </a:t>
            </a:r>
            <a:r>
              <a:rPr lang="en-US" b="1" dirty="0" err="1">
                <a:latin typeface="Century Schoolbook" pitchFamily="18" charset="0"/>
              </a:rPr>
              <a:t>Kebakaran</a:t>
            </a:r>
            <a:r>
              <a:rPr lang="en-US" b="1" dirty="0">
                <a:latin typeface="Century Schoolbook" pitchFamily="18" charset="0"/>
              </a:rPr>
              <a:t> </a:t>
            </a:r>
            <a:r>
              <a:rPr lang="en-US" b="1" dirty="0" err="1">
                <a:latin typeface="Century Schoolbook" pitchFamily="18" charset="0"/>
              </a:rPr>
              <a:t>di</a:t>
            </a:r>
            <a:r>
              <a:rPr lang="en-US" b="1" dirty="0">
                <a:latin typeface="Century Schoolbook" pitchFamily="18" charset="0"/>
              </a:rPr>
              <a:t> </a:t>
            </a:r>
            <a:r>
              <a:rPr lang="en-US" b="1" dirty="0" err="1">
                <a:latin typeface="Century Schoolbook" pitchFamily="18" charset="0"/>
              </a:rPr>
              <a:t>Tempat</a:t>
            </a:r>
            <a:r>
              <a:rPr lang="en-US" b="1" dirty="0">
                <a:latin typeface="Century Schoolbook" pitchFamily="18" charset="0"/>
              </a:rPr>
              <a:t> </a:t>
            </a:r>
            <a:r>
              <a:rPr lang="en-US" b="1" dirty="0" err="1">
                <a:latin typeface="Century Schoolbook" pitchFamily="18" charset="0"/>
              </a:rPr>
              <a:t>Kerja</a:t>
            </a:r>
            <a:endParaRPr lang="en-US" b="1" dirty="0">
              <a:latin typeface="Century Schoolbook" pitchFamily="18" charset="0"/>
            </a:endParaRPr>
          </a:p>
          <a:p>
            <a:pPr marL="342900" indent="-342900">
              <a:spcBef>
                <a:spcPct val="50000"/>
              </a:spcBef>
              <a:buFontTx/>
              <a:buAutoNum type="arabicPeriod"/>
            </a:pPr>
            <a:r>
              <a:rPr lang="en-US" b="1" dirty="0" err="1">
                <a:latin typeface="Century Schoolbook" pitchFamily="18" charset="0"/>
              </a:rPr>
              <a:t>Permenakertrans</a:t>
            </a:r>
            <a:r>
              <a:rPr lang="en-US" b="1" dirty="0">
                <a:latin typeface="Century Schoolbook" pitchFamily="18" charset="0"/>
              </a:rPr>
              <a:t> No.04/MEN/1980 </a:t>
            </a:r>
            <a:r>
              <a:rPr lang="en-US" b="1" dirty="0" err="1">
                <a:latin typeface="Century Schoolbook" pitchFamily="18" charset="0"/>
              </a:rPr>
              <a:t>Tentang</a:t>
            </a:r>
            <a:r>
              <a:rPr lang="en-US" b="1" dirty="0">
                <a:latin typeface="Century Schoolbook" pitchFamily="18" charset="0"/>
              </a:rPr>
              <a:t> </a:t>
            </a:r>
            <a:r>
              <a:rPr lang="en-US" b="1" dirty="0" err="1">
                <a:latin typeface="Century Schoolbook" pitchFamily="18" charset="0"/>
              </a:rPr>
              <a:t>Syarat-syarat</a:t>
            </a:r>
            <a:r>
              <a:rPr lang="en-US" b="1" dirty="0">
                <a:latin typeface="Century Schoolbook" pitchFamily="18" charset="0"/>
              </a:rPr>
              <a:t> </a:t>
            </a:r>
            <a:r>
              <a:rPr lang="en-US" b="1" dirty="0" err="1">
                <a:latin typeface="Century Schoolbook" pitchFamily="18" charset="0"/>
              </a:rPr>
              <a:t>Pemasangan</a:t>
            </a:r>
            <a:r>
              <a:rPr lang="en-US" b="1" dirty="0">
                <a:latin typeface="Century Schoolbook" pitchFamily="18" charset="0"/>
              </a:rPr>
              <a:t> </a:t>
            </a:r>
            <a:r>
              <a:rPr lang="en-US" b="1" dirty="0" err="1">
                <a:latin typeface="Century Schoolbook" pitchFamily="18" charset="0"/>
              </a:rPr>
              <a:t>Alat</a:t>
            </a:r>
            <a:r>
              <a:rPr lang="en-US" b="1" dirty="0">
                <a:latin typeface="Century Schoolbook" pitchFamily="18" charset="0"/>
              </a:rPr>
              <a:t> </a:t>
            </a:r>
            <a:r>
              <a:rPr lang="en-US" b="1" dirty="0" err="1">
                <a:latin typeface="Century Schoolbook" pitchFamily="18" charset="0"/>
              </a:rPr>
              <a:t>Pemadam</a:t>
            </a:r>
            <a:r>
              <a:rPr lang="en-US" b="1" dirty="0">
                <a:latin typeface="Century Schoolbook" pitchFamily="18" charset="0"/>
              </a:rPr>
              <a:t> </a:t>
            </a:r>
            <a:r>
              <a:rPr lang="en-US" b="1" dirty="0" err="1">
                <a:latin typeface="Century Schoolbook" pitchFamily="18" charset="0"/>
              </a:rPr>
              <a:t>Api</a:t>
            </a:r>
            <a:r>
              <a:rPr lang="en-US" b="1" dirty="0">
                <a:latin typeface="Century Schoolbook" pitchFamily="18" charset="0"/>
              </a:rPr>
              <a:t> </a:t>
            </a:r>
            <a:r>
              <a:rPr lang="en-US" b="1" dirty="0" err="1">
                <a:latin typeface="Century Schoolbook" pitchFamily="18" charset="0"/>
              </a:rPr>
              <a:t>Ringan</a:t>
            </a:r>
            <a:endParaRPr lang="en-US" b="1" dirty="0">
              <a:latin typeface="Century Schoolbook" pitchFamily="18" charset="0"/>
            </a:endParaRPr>
          </a:p>
          <a:p>
            <a:pPr marL="342900" indent="-342900">
              <a:spcBef>
                <a:spcPct val="50000"/>
              </a:spcBef>
              <a:buFontTx/>
              <a:buAutoNum type="arabicPeriod"/>
            </a:pPr>
            <a:r>
              <a:rPr lang="en-US" b="1" dirty="0" err="1">
                <a:latin typeface="Century Schoolbook" pitchFamily="18" charset="0"/>
              </a:rPr>
              <a:t>Peraturan</a:t>
            </a:r>
            <a:r>
              <a:rPr lang="en-US" b="1" dirty="0">
                <a:latin typeface="Century Schoolbook" pitchFamily="18" charset="0"/>
              </a:rPr>
              <a:t> </a:t>
            </a:r>
            <a:r>
              <a:rPr lang="en-US" b="1" dirty="0" err="1">
                <a:latin typeface="Century Schoolbook" pitchFamily="18" charset="0"/>
              </a:rPr>
              <a:t>Menteri</a:t>
            </a:r>
            <a:r>
              <a:rPr lang="en-US" b="1" dirty="0">
                <a:latin typeface="Century Schoolbook" pitchFamily="18" charset="0"/>
              </a:rPr>
              <a:t> </a:t>
            </a:r>
            <a:r>
              <a:rPr lang="en-US" b="1" dirty="0" err="1">
                <a:latin typeface="Century Schoolbook" pitchFamily="18" charset="0"/>
              </a:rPr>
              <a:t>Tenaga</a:t>
            </a:r>
            <a:r>
              <a:rPr lang="en-US" b="1" dirty="0">
                <a:latin typeface="Century Schoolbook" pitchFamily="18" charset="0"/>
              </a:rPr>
              <a:t> </a:t>
            </a:r>
            <a:r>
              <a:rPr lang="en-US" b="1" dirty="0" err="1">
                <a:latin typeface="Century Schoolbook" pitchFamily="18" charset="0"/>
              </a:rPr>
              <a:t>Kerja</a:t>
            </a:r>
            <a:r>
              <a:rPr lang="en-US" b="1" dirty="0">
                <a:latin typeface="Century Schoolbook" pitchFamily="18" charset="0"/>
              </a:rPr>
              <a:t> RI No.Per-02/MEN/1983 </a:t>
            </a:r>
            <a:r>
              <a:rPr lang="en-US" b="1" dirty="0" err="1">
                <a:latin typeface="Century Schoolbook" pitchFamily="18" charset="0"/>
              </a:rPr>
              <a:t>tentang</a:t>
            </a:r>
            <a:r>
              <a:rPr lang="en-US" b="1" dirty="0">
                <a:latin typeface="Century Schoolbook" pitchFamily="18" charset="0"/>
              </a:rPr>
              <a:t> </a:t>
            </a:r>
            <a:r>
              <a:rPr lang="en-US" b="1" dirty="0" err="1">
                <a:latin typeface="Century Schoolbook" pitchFamily="18" charset="0"/>
              </a:rPr>
              <a:t>Instalasi</a:t>
            </a:r>
            <a:r>
              <a:rPr lang="en-US" b="1" dirty="0">
                <a:latin typeface="Century Schoolbook" pitchFamily="18" charset="0"/>
              </a:rPr>
              <a:t> Alarm </a:t>
            </a:r>
            <a:r>
              <a:rPr lang="en-US" b="1" dirty="0" err="1">
                <a:latin typeface="Century Schoolbook" pitchFamily="18" charset="0"/>
              </a:rPr>
              <a:t>Kebakaran</a:t>
            </a:r>
            <a:r>
              <a:rPr lang="en-US" b="1" dirty="0">
                <a:latin typeface="Century Schoolbook" pitchFamily="18" charset="0"/>
              </a:rPr>
              <a:t> </a:t>
            </a:r>
            <a:r>
              <a:rPr lang="en-US" b="1" dirty="0" err="1">
                <a:latin typeface="Century Schoolbook" pitchFamily="18" charset="0"/>
              </a:rPr>
              <a:t>Otomatik</a:t>
            </a:r>
            <a:endParaRPr lang="en-US" b="1" dirty="0">
              <a:latin typeface="Century Schoolbook" pitchFamily="18" charset="0"/>
            </a:endParaRPr>
          </a:p>
          <a:p>
            <a:pPr marL="342900" indent="-342900">
              <a:spcBef>
                <a:spcPct val="50000"/>
              </a:spcBef>
              <a:buFontTx/>
              <a:buAutoNum type="arabicPeriod"/>
            </a:pPr>
            <a:r>
              <a:rPr lang="en-US" b="1" dirty="0" err="1">
                <a:latin typeface="Century Schoolbook" pitchFamily="18" charset="0"/>
              </a:rPr>
              <a:t>Instruksi</a:t>
            </a:r>
            <a:r>
              <a:rPr lang="en-US" b="1" dirty="0">
                <a:latin typeface="Century Schoolbook" pitchFamily="18" charset="0"/>
              </a:rPr>
              <a:t> </a:t>
            </a:r>
            <a:r>
              <a:rPr lang="en-US" b="1" dirty="0" err="1">
                <a:latin typeface="Century Schoolbook" pitchFamily="18" charset="0"/>
              </a:rPr>
              <a:t>Menteri</a:t>
            </a:r>
            <a:r>
              <a:rPr lang="en-US" b="1" dirty="0">
                <a:latin typeface="Century Schoolbook" pitchFamily="18" charset="0"/>
              </a:rPr>
              <a:t> </a:t>
            </a:r>
            <a:r>
              <a:rPr lang="en-US" b="1" dirty="0" err="1">
                <a:latin typeface="Century Schoolbook" pitchFamily="18" charset="0"/>
              </a:rPr>
              <a:t>Tenaga</a:t>
            </a:r>
            <a:r>
              <a:rPr lang="en-US" b="1" dirty="0">
                <a:latin typeface="Century Schoolbook" pitchFamily="18" charset="0"/>
              </a:rPr>
              <a:t> </a:t>
            </a:r>
            <a:r>
              <a:rPr lang="en-US" b="1" dirty="0" err="1">
                <a:latin typeface="Century Schoolbook" pitchFamily="18" charset="0"/>
              </a:rPr>
              <a:t>Kerja</a:t>
            </a:r>
            <a:r>
              <a:rPr lang="en-US" b="1" dirty="0">
                <a:latin typeface="Century Schoolbook" pitchFamily="18" charset="0"/>
              </a:rPr>
              <a:t> RI No.Ins.11/M/B/1997 </a:t>
            </a:r>
            <a:r>
              <a:rPr lang="en-US" b="1" dirty="0" err="1">
                <a:latin typeface="Century Schoolbook" pitchFamily="18" charset="0"/>
              </a:rPr>
              <a:t>tentang</a:t>
            </a:r>
            <a:r>
              <a:rPr lang="en-US" b="1" dirty="0">
                <a:latin typeface="Century Schoolbook" pitchFamily="18" charset="0"/>
              </a:rPr>
              <a:t> </a:t>
            </a:r>
            <a:r>
              <a:rPr lang="en-US" b="1" dirty="0" err="1">
                <a:latin typeface="Century Schoolbook" pitchFamily="18" charset="0"/>
              </a:rPr>
              <a:t>Pengawasan</a:t>
            </a:r>
            <a:r>
              <a:rPr lang="en-US" b="1" dirty="0">
                <a:latin typeface="Century Schoolbook" pitchFamily="18" charset="0"/>
              </a:rPr>
              <a:t> </a:t>
            </a:r>
            <a:r>
              <a:rPr lang="en-US" b="1" dirty="0" err="1">
                <a:latin typeface="Century Schoolbook" pitchFamily="18" charset="0"/>
              </a:rPr>
              <a:t>Khusus</a:t>
            </a:r>
            <a:r>
              <a:rPr lang="en-US" b="1" dirty="0">
                <a:latin typeface="Century Schoolbook" pitchFamily="18" charset="0"/>
              </a:rPr>
              <a:t> K3 </a:t>
            </a:r>
            <a:r>
              <a:rPr lang="en-US" b="1" dirty="0" err="1">
                <a:latin typeface="Century Schoolbook" pitchFamily="18" charset="0"/>
              </a:rPr>
              <a:t>Penanggulangan</a:t>
            </a:r>
            <a:r>
              <a:rPr lang="en-US" b="1" dirty="0">
                <a:latin typeface="Century Schoolbook" pitchFamily="18" charset="0"/>
              </a:rPr>
              <a:t> </a:t>
            </a:r>
            <a:r>
              <a:rPr lang="en-US" b="1" dirty="0" err="1">
                <a:latin typeface="Century Schoolbook" pitchFamily="18" charset="0"/>
              </a:rPr>
              <a:t>Kebakaran</a:t>
            </a:r>
            <a:endParaRPr lang="en-US" b="1" dirty="0">
              <a:latin typeface="Century Schoolbook" pitchFamily="18" charset="0"/>
            </a:endParaRPr>
          </a:p>
          <a:p>
            <a:pPr marL="342900" indent="-342900">
              <a:spcBef>
                <a:spcPct val="50000"/>
              </a:spcBef>
            </a:pPr>
            <a:endParaRPr lang="en-US" b="1" dirty="0">
              <a:latin typeface="Century Schoolbook"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100000">
              <a:schemeClr val="bg1"/>
            </a:gs>
          </a:gsLst>
          <a:lin ang="5400000" scaled="1"/>
        </a:gra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A4ECB7B0-376F-4A86-A0F2-B0C4F54ABA8B}" type="slidenum">
              <a:rPr lang="en-US"/>
              <a:pPr/>
              <a:t>36</a:t>
            </a:fld>
            <a:endParaRPr lang="en-US"/>
          </a:p>
        </p:txBody>
      </p:sp>
      <p:sp>
        <p:nvSpPr>
          <p:cNvPr id="967684" name="Text Box 4"/>
          <p:cNvSpPr txBox="1">
            <a:spLocks noChangeArrowheads="1"/>
          </p:cNvSpPr>
          <p:nvPr/>
        </p:nvSpPr>
        <p:spPr bwMode="auto">
          <a:xfrm>
            <a:off x="1116013" y="977900"/>
            <a:ext cx="7127875" cy="290513"/>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a:latin typeface="Bookman Old Style" pitchFamily="18" charset="0"/>
              </a:rPr>
              <a:t>1.4. PROGRAM PENGELOLAAN KEADAAN DARURAT</a:t>
            </a:r>
            <a:endParaRPr lang="en-US" b="1">
              <a:solidFill>
                <a:srgbClr val="000066"/>
              </a:solidFill>
              <a:latin typeface="Century Schoolbook" pitchFamily="18" charset="0"/>
            </a:endParaRPr>
          </a:p>
        </p:txBody>
      </p:sp>
      <p:sp>
        <p:nvSpPr>
          <p:cNvPr id="967685" name="Text Box 5"/>
          <p:cNvSpPr txBox="1">
            <a:spLocks noChangeArrowheads="1"/>
          </p:cNvSpPr>
          <p:nvPr/>
        </p:nvSpPr>
        <p:spPr bwMode="auto">
          <a:xfrm>
            <a:off x="1000100" y="1357298"/>
            <a:ext cx="7458102" cy="4631189"/>
          </a:xfrm>
          <a:prstGeom prst="rect">
            <a:avLst/>
          </a:prstGeom>
          <a:noFill/>
          <a:ln w="9525">
            <a:noFill/>
            <a:miter lim="800000"/>
            <a:headEnd/>
            <a:tailEnd/>
          </a:ln>
          <a:effectLst/>
        </p:spPr>
        <p:txBody>
          <a:bodyPr wrap="square" lIns="14400" tIns="7200" rIns="14400" bIns="7200">
            <a:spAutoFit/>
          </a:bodyPr>
          <a:lstStyle/>
          <a:p>
            <a:pPr>
              <a:spcBef>
                <a:spcPct val="50000"/>
              </a:spcBef>
            </a:pPr>
            <a:r>
              <a:rPr lang="en-US" sz="2400" dirty="0">
                <a:latin typeface="Palatino Linotype" pitchFamily="18" charset="0"/>
              </a:rPr>
              <a:t>Program </a:t>
            </a:r>
            <a:r>
              <a:rPr lang="en-US" sz="2400" dirty="0" err="1">
                <a:latin typeface="Palatino Linotype" pitchFamily="18" charset="0"/>
              </a:rPr>
              <a:t>Pengelolaan</a:t>
            </a:r>
            <a:r>
              <a:rPr lang="en-US" sz="2400" dirty="0">
                <a:latin typeface="Palatino Linotype" pitchFamily="18" charset="0"/>
              </a:rPr>
              <a:t> </a:t>
            </a:r>
            <a:r>
              <a:rPr lang="en-US" sz="2400" dirty="0" err="1">
                <a:latin typeface="Palatino Linotype" pitchFamily="18" charset="0"/>
              </a:rPr>
              <a:t>Keadaan</a:t>
            </a:r>
            <a:r>
              <a:rPr lang="en-US" sz="2400" dirty="0">
                <a:latin typeface="Palatino Linotype" pitchFamily="18" charset="0"/>
              </a:rPr>
              <a:t> </a:t>
            </a:r>
            <a:r>
              <a:rPr lang="en-US" sz="2400" dirty="0" err="1">
                <a:latin typeface="Palatino Linotype" pitchFamily="18" charset="0"/>
              </a:rPr>
              <a:t>Darurat</a:t>
            </a:r>
            <a:r>
              <a:rPr lang="en-US" sz="2400" dirty="0">
                <a:latin typeface="Palatino Linotype" pitchFamily="18" charset="0"/>
              </a:rPr>
              <a:t> </a:t>
            </a:r>
            <a:r>
              <a:rPr lang="en-US" sz="2400" dirty="0" err="1">
                <a:latin typeface="Palatino Linotype" pitchFamily="18" charset="0"/>
              </a:rPr>
              <a:t>ditetapkan</a:t>
            </a:r>
            <a:r>
              <a:rPr lang="en-US" sz="2400" dirty="0">
                <a:latin typeface="Palatino Linotype" pitchFamily="18" charset="0"/>
              </a:rPr>
              <a:t> </a:t>
            </a:r>
            <a:r>
              <a:rPr lang="en-US" sz="2400" dirty="0" err="1">
                <a:latin typeface="Palatino Linotype" pitchFamily="18" charset="0"/>
              </a:rPr>
              <a:t>untuk</a:t>
            </a:r>
            <a:r>
              <a:rPr lang="en-US" sz="2400" dirty="0">
                <a:latin typeface="Palatino Linotype" pitchFamily="18" charset="0"/>
              </a:rPr>
              <a:t> </a:t>
            </a:r>
            <a:r>
              <a:rPr lang="en-US" sz="2400" dirty="0" err="1">
                <a:latin typeface="Palatino Linotype" pitchFamily="18" charset="0"/>
              </a:rPr>
              <a:t>memenuhi</a:t>
            </a:r>
            <a:r>
              <a:rPr lang="en-US" sz="2400" dirty="0">
                <a:latin typeface="Palatino Linotype" pitchFamily="18" charset="0"/>
              </a:rPr>
              <a:t> </a:t>
            </a:r>
            <a:r>
              <a:rPr lang="en-US" sz="2400" dirty="0" err="1">
                <a:latin typeface="Palatino Linotype" pitchFamily="18" charset="0"/>
              </a:rPr>
              <a:t>standar</a:t>
            </a:r>
            <a:r>
              <a:rPr lang="en-US" sz="2400" dirty="0">
                <a:latin typeface="Palatino Linotype" pitchFamily="18" charset="0"/>
              </a:rPr>
              <a:t> </a:t>
            </a:r>
            <a:r>
              <a:rPr lang="en-US" sz="2400" dirty="0" err="1">
                <a:latin typeface="Palatino Linotype" pitchFamily="18" charset="0"/>
              </a:rPr>
              <a:t>infrastruktur</a:t>
            </a:r>
            <a:r>
              <a:rPr lang="en-US" sz="2400" dirty="0">
                <a:latin typeface="Palatino Linotype" pitchFamily="18" charset="0"/>
              </a:rPr>
              <a:t> </a:t>
            </a:r>
            <a:r>
              <a:rPr lang="en-US" sz="2400" dirty="0" err="1">
                <a:latin typeface="Palatino Linotype" pitchFamily="18" charset="0"/>
              </a:rPr>
              <a:t>tanggap</a:t>
            </a:r>
            <a:r>
              <a:rPr lang="en-US" sz="2400" dirty="0">
                <a:latin typeface="Palatino Linotype" pitchFamily="18" charset="0"/>
              </a:rPr>
              <a:t> </a:t>
            </a:r>
            <a:r>
              <a:rPr lang="en-US" sz="2400" dirty="0" err="1">
                <a:latin typeface="Palatino Linotype" pitchFamily="18" charset="0"/>
              </a:rPr>
              <a:t>darurat</a:t>
            </a:r>
            <a:r>
              <a:rPr lang="en-US" sz="2400" dirty="0">
                <a:latin typeface="Palatino Linotype" pitchFamily="18" charset="0"/>
              </a:rPr>
              <a:t> yang </a:t>
            </a:r>
            <a:r>
              <a:rPr lang="en-US" sz="2400" dirty="0" err="1">
                <a:latin typeface="Palatino Linotype" pitchFamily="18" charset="0"/>
              </a:rPr>
              <a:t>belum</a:t>
            </a:r>
            <a:r>
              <a:rPr lang="en-US" sz="2400" dirty="0">
                <a:latin typeface="Palatino Linotype" pitchFamily="18" charset="0"/>
              </a:rPr>
              <a:t> </a:t>
            </a:r>
            <a:r>
              <a:rPr lang="en-US" sz="2400" dirty="0" err="1">
                <a:latin typeface="Palatino Linotype" pitchFamily="18" charset="0"/>
              </a:rPr>
              <a:t>memadai</a:t>
            </a:r>
            <a:r>
              <a:rPr lang="en-US" sz="2400" dirty="0">
                <a:latin typeface="Palatino Linotype" pitchFamily="18" charset="0"/>
              </a:rPr>
              <a:t> </a:t>
            </a:r>
            <a:r>
              <a:rPr lang="en-US" sz="2400" dirty="0" err="1">
                <a:latin typeface="Palatino Linotype" pitchFamily="18" charset="0"/>
              </a:rPr>
              <a:t>dan</a:t>
            </a:r>
            <a:r>
              <a:rPr lang="en-US" sz="2400" dirty="0">
                <a:latin typeface="Palatino Linotype" pitchFamily="18" charset="0"/>
              </a:rPr>
              <a:t> </a:t>
            </a:r>
            <a:r>
              <a:rPr lang="en-US" sz="2400" dirty="0" err="1">
                <a:latin typeface="Palatino Linotype" pitchFamily="18" charset="0"/>
              </a:rPr>
              <a:t>ditindaklanjuti</a:t>
            </a:r>
            <a:r>
              <a:rPr lang="en-US" sz="2400" dirty="0">
                <a:latin typeface="Palatino Linotype" pitchFamily="18" charset="0"/>
              </a:rPr>
              <a:t> </a:t>
            </a:r>
            <a:r>
              <a:rPr lang="en-US" sz="2400" dirty="0" err="1">
                <a:latin typeface="Palatino Linotype" pitchFamily="18" charset="0"/>
              </a:rPr>
              <a:t>dalam</a:t>
            </a:r>
            <a:r>
              <a:rPr lang="en-US" sz="2400" dirty="0">
                <a:latin typeface="Palatino Linotype" pitchFamily="18" charset="0"/>
              </a:rPr>
              <a:t> “</a:t>
            </a:r>
            <a:r>
              <a:rPr lang="en-US" sz="2400" dirty="0" err="1">
                <a:latin typeface="Palatino Linotype" pitchFamily="18" charset="0"/>
              </a:rPr>
              <a:t>Rencana</a:t>
            </a:r>
            <a:r>
              <a:rPr lang="en-US" sz="2400" dirty="0">
                <a:latin typeface="Palatino Linotype" pitchFamily="18" charset="0"/>
              </a:rPr>
              <a:t> </a:t>
            </a:r>
            <a:r>
              <a:rPr lang="en-US" sz="2400" dirty="0" err="1">
                <a:latin typeface="Palatino Linotype" pitchFamily="18" charset="0"/>
              </a:rPr>
              <a:t>Kerja</a:t>
            </a:r>
            <a:r>
              <a:rPr lang="en-US" sz="2400" dirty="0">
                <a:latin typeface="Palatino Linotype" pitchFamily="18" charset="0"/>
              </a:rPr>
              <a:t>” (Action Plan) </a:t>
            </a:r>
            <a:r>
              <a:rPr lang="en-US" sz="2400" dirty="0" err="1">
                <a:latin typeface="Palatino Linotype" pitchFamily="18" charset="0"/>
              </a:rPr>
              <a:t>guna</a:t>
            </a:r>
            <a:r>
              <a:rPr lang="en-US" sz="2400" dirty="0">
                <a:latin typeface="Palatino Linotype" pitchFamily="18" charset="0"/>
              </a:rPr>
              <a:t> </a:t>
            </a:r>
            <a:r>
              <a:rPr lang="en-US" sz="2400" dirty="0" err="1">
                <a:latin typeface="Palatino Linotype" pitchFamily="18" charset="0"/>
              </a:rPr>
              <a:t>memenuhinya</a:t>
            </a:r>
            <a:r>
              <a:rPr lang="en-US" sz="2400" dirty="0">
                <a:latin typeface="Palatino Linotype" pitchFamily="18" charset="0"/>
              </a:rPr>
              <a:t>. </a:t>
            </a:r>
          </a:p>
          <a:p>
            <a:pPr>
              <a:spcBef>
                <a:spcPct val="50000"/>
              </a:spcBef>
            </a:pPr>
            <a:r>
              <a:rPr lang="en-US" sz="2400" dirty="0">
                <a:latin typeface="Palatino Linotype" pitchFamily="18" charset="0"/>
              </a:rPr>
              <a:t>Program </a:t>
            </a:r>
            <a:r>
              <a:rPr lang="en-US" sz="2400" dirty="0" err="1">
                <a:latin typeface="Palatino Linotype" pitchFamily="18" charset="0"/>
              </a:rPr>
              <a:t>mencakup</a:t>
            </a:r>
            <a:r>
              <a:rPr lang="en-US" sz="2400" dirty="0">
                <a:latin typeface="Palatino Linotype" pitchFamily="18" charset="0"/>
              </a:rPr>
              <a:t> “Framework” </a:t>
            </a:r>
            <a:r>
              <a:rPr lang="en-US" sz="2400" dirty="0" err="1">
                <a:latin typeface="Palatino Linotype" pitchFamily="18" charset="0"/>
              </a:rPr>
              <a:t>dan</a:t>
            </a:r>
            <a:r>
              <a:rPr lang="en-US" sz="2400" dirty="0">
                <a:latin typeface="Palatino Linotype" pitchFamily="18" charset="0"/>
              </a:rPr>
              <a:t> Timeframe” </a:t>
            </a:r>
            <a:r>
              <a:rPr lang="en-US" sz="2400" dirty="0" err="1">
                <a:latin typeface="Palatino Linotype" pitchFamily="18" charset="0"/>
              </a:rPr>
              <a:t>dengan</a:t>
            </a:r>
            <a:r>
              <a:rPr lang="en-US" sz="2400" dirty="0">
                <a:latin typeface="Palatino Linotype" pitchFamily="18" charset="0"/>
              </a:rPr>
              <a:t> </a:t>
            </a:r>
            <a:r>
              <a:rPr lang="en-US" sz="2400" dirty="0" err="1">
                <a:latin typeface="Palatino Linotype" pitchFamily="18" charset="0"/>
              </a:rPr>
              <a:t>penanggung</a:t>
            </a:r>
            <a:r>
              <a:rPr lang="en-US" sz="2400" dirty="0">
                <a:latin typeface="Palatino Linotype" pitchFamily="18" charset="0"/>
              </a:rPr>
              <a:t> </a:t>
            </a:r>
            <a:r>
              <a:rPr lang="en-US" sz="2400" dirty="0" err="1">
                <a:latin typeface="Palatino Linotype" pitchFamily="18" charset="0"/>
              </a:rPr>
              <a:t>jawab</a:t>
            </a:r>
            <a:r>
              <a:rPr lang="en-US" sz="2400" dirty="0">
                <a:latin typeface="Palatino Linotype" pitchFamily="18" charset="0"/>
              </a:rPr>
              <a:t> </a:t>
            </a:r>
            <a:r>
              <a:rPr lang="en-US" sz="2400" dirty="0" err="1">
                <a:latin typeface="Palatino Linotype" pitchFamily="18" charset="0"/>
              </a:rPr>
              <a:t>terlaksananya</a:t>
            </a:r>
            <a:r>
              <a:rPr lang="en-US" sz="2400" dirty="0">
                <a:latin typeface="Palatino Linotype" pitchFamily="18" charset="0"/>
              </a:rPr>
              <a:t> </a:t>
            </a:r>
            <a:r>
              <a:rPr lang="en-US" sz="2400" dirty="0" err="1">
                <a:latin typeface="Palatino Linotype" pitchFamily="18" charset="0"/>
              </a:rPr>
              <a:t>kegiatan</a:t>
            </a:r>
            <a:r>
              <a:rPr lang="en-US" sz="2400" dirty="0">
                <a:latin typeface="Palatino Linotype" pitchFamily="18" charset="0"/>
              </a:rPr>
              <a:t>.</a:t>
            </a:r>
          </a:p>
          <a:p>
            <a:pPr>
              <a:spcBef>
                <a:spcPct val="50000"/>
              </a:spcBef>
            </a:pPr>
            <a:r>
              <a:rPr lang="en-US" sz="2400" dirty="0" err="1">
                <a:latin typeface="Palatino Linotype" pitchFamily="18" charset="0"/>
              </a:rPr>
              <a:t>Dalam</a:t>
            </a:r>
            <a:r>
              <a:rPr lang="en-US" sz="2400" dirty="0">
                <a:latin typeface="Palatino Linotype" pitchFamily="18" charset="0"/>
              </a:rPr>
              <a:t> </a:t>
            </a:r>
            <a:r>
              <a:rPr lang="en-US" sz="2400" dirty="0" err="1">
                <a:latin typeface="Palatino Linotype" pitchFamily="18" charset="0"/>
              </a:rPr>
              <a:t>sistem</a:t>
            </a:r>
            <a:r>
              <a:rPr lang="en-US" sz="2400" dirty="0">
                <a:latin typeface="Palatino Linotype" pitchFamily="18" charset="0"/>
              </a:rPr>
              <a:t> </a:t>
            </a:r>
            <a:r>
              <a:rPr lang="en-US" sz="2400" dirty="0" err="1">
                <a:latin typeface="Palatino Linotype" pitchFamily="18" charset="0"/>
              </a:rPr>
              <a:t>manajemen</a:t>
            </a:r>
            <a:r>
              <a:rPr lang="en-US" sz="2400" dirty="0">
                <a:latin typeface="Palatino Linotype" pitchFamily="18" charset="0"/>
              </a:rPr>
              <a:t>, program </a:t>
            </a:r>
            <a:r>
              <a:rPr lang="en-US" sz="2400" dirty="0" err="1">
                <a:latin typeface="Palatino Linotype" pitchFamily="18" charset="0"/>
              </a:rPr>
              <a:t>ini</a:t>
            </a:r>
            <a:r>
              <a:rPr lang="en-US" sz="2400" dirty="0">
                <a:latin typeface="Palatino Linotype" pitchFamily="18" charset="0"/>
              </a:rPr>
              <a:t> </a:t>
            </a:r>
            <a:r>
              <a:rPr lang="en-US" sz="2400" dirty="0" err="1">
                <a:latin typeface="Palatino Linotype" pitchFamily="18" charset="0"/>
              </a:rPr>
              <a:t>bisa</a:t>
            </a:r>
            <a:r>
              <a:rPr lang="en-US" sz="2400" dirty="0">
                <a:latin typeface="Palatino Linotype" pitchFamily="18" charset="0"/>
              </a:rPr>
              <a:t> </a:t>
            </a:r>
            <a:r>
              <a:rPr lang="en-US" sz="2400" dirty="0" err="1">
                <a:latin typeface="Palatino Linotype" pitchFamily="18" charset="0"/>
              </a:rPr>
              <a:t>menjadi</a:t>
            </a:r>
            <a:r>
              <a:rPr lang="en-US" sz="2400" dirty="0">
                <a:latin typeface="Palatino Linotype" pitchFamily="18" charset="0"/>
              </a:rPr>
              <a:t> </a:t>
            </a:r>
            <a:r>
              <a:rPr lang="en-US" sz="2400" dirty="0" err="1">
                <a:latin typeface="Palatino Linotype" pitchFamily="18" charset="0"/>
              </a:rPr>
              <a:t>salah</a:t>
            </a:r>
            <a:r>
              <a:rPr lang="en-US" sz="2400" dirty="0">
                <a:latin typeface="Palatino Linotype" pitchFamily="18" charset="0"/>
              </a:rPr>
              <a:t> </a:t>
            </a:r>
            <a:r>
              <a:rPr lang="en-US" sz="2400" dirty="0" err="1">
                <a:latin typeface="Palatino Linotype" pitchFamily="18" charset="0"/>
              </a:rPr>
              <a:t>satu</a:t>
            </a:r>
            <a:r>
              <a:rPr lang="en-US" sz="2400" dirty="0">
                <a:latin typeface="Palatino Linotype" pitchFamily="18" charset="0"/>
              </a:rPr>
              <a:t> agenda </a:t>
            </a:r>
            <a:r>
              <a:rPr lang="en-US" sz="2400" dirty="0" err="1">
                <a:latin typeface="Palatino Linotype" pitchFamily="18" charset="0"/>
              </a:rPr>
              <a:t>manajemen</a:t>
            </a:r>
            <a:r>
              <a:rPr lang="en-US" sz="2400" dirty="0">
                <a:latin typeface="Palatino Linotype" pitchFamily="18" charset="0"/>
              </a:rPr>
              <a:t> yang </a:t>
            </a:r>
            <a:r>
              <a:rPr lang="en-US" sz="2400" dirty="0" err="1">
                <a:latin typeface="Palatino Linotype" pitchFamily="18" charset="0"/>
              </a:rPr>
              <a:t>tertuang</a:t>
            </a:r>
            <a:r>
              <a:rPr lang="en-US" sz="2400" dirty="0">
                <a:latin typeface="Palatino Linotype" pitchFamily="18" charset="0"/>
              </a:rPr>
              <a:t> </a:t>
            </a:r>
            <a:r>
              <a:rPr lang="en-US" sz="2400" dirty="0" err="1">
                <a:latin typeface="Palatino Linotype" pitchFamily="18" charset="0"/>
              </a:rPr>
              <a:t>dalam</a:t>
            </a:r>
            <a:r>
              <a:rPr lang="en-US" sz="2400" dirty="0">
                <a:latin typeface="Palatino Linotype" pitchFamily="18" charset="0"/>
              </a:rPr>
              <a:t> Program </a:t>
            </a:r>
            <a:r>
              <a:rPr lang="en-US" sz="2400" dirty="0" err="1">
                <a:latin typeface="Palatino Linotype" pitchFamily="18" charset="0"/>
              </a:rPr>
              <a:t>Manajemen</a:t>
            </a:r>
            <a:r>
              <a:rPr lang="en-US" sz="2400" dirty="0">
                <a:latin typeface="Palatino Linotype" pitchFamily="18" charset="0"/>
              </a:rPr>
              <a:t>.</a:t>
            </a:r>
          </a:p>
          <a:p>
            <a:pPr>
              <a:spcBef>
                <a:spcPct val="50000"/>
              </a:spcBef>
            </a:pPr>
            <a:endParaRPr lang="en-US" sz="2400" dirty="0">
              <a:latin typeface="Palatino Linotype" pitchFamily="18" charset="0"/>
            </a:endParaRPr>
          </a:p>
        </p:txBody>
      </p:sp>
      <p:pic>
        <p:nvPicPr>
          <p:cNvPr id="967686" name="Picture 6" descr="Photos: firefighter hosing down grassland fire next to offroad fire truck; residential home engulfed in flames | Logo: Smokey The Bear &quot;Only you can prevent fires&quot;"/>
          <p:cNvPicPr>
            <a:picLocks noChangeAspect="1" noChangeArrowheads="1" noCrop="1"/>
          </p:cNvPicPr>
          <p:nvPr/>
        </p:nvPicPr>
        <p:blipFill>
          <a:blip r:embed="rId2" cstate="print"/>
          <a:srcRect/>
          <a:stretch>
            <a:fillRect/>
          </a:stretch>
        </p:blipFill>
        <p:spPr bwMode="auto">
          <a:xfrm>
            <a:off x="6429388" y="5000636"/>
            <a:ext cx="2008188" cy="1338263"/>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rgbClr val="FFFF00"/>
            </a:gs>
            <a:gs pos="100000">
              <a:srgbClr val="FF9900"/>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41BB840-38FA-40FC-8DCE-A68CFD51008C}" type="slidenum">
              <a:rPr lang="en-US"/>
              <a:pPr/>
              <a:t>37</a:t>
            </a:fld>
            <a:endParaRPr lang="en-US"/>
          </a:p>
        </p:txBody>
      </p:sp>
      <p:sp>
        <p:nvSpPr>
          <p:cNvPr id="974851" name="Text Box 3"/>
          <p:cNvSpPr txBox="1">
            <a:spLocks noChangeArrowheads="1"/>
          </p:cNvSpPr>
          <p:nvPr/>
        </p:nvSpPr>
        <p:spPr bwMode="auto">
          <a:xfrm>
            <a:off x="215900" y="765175"/>
            <a:ext cx="8893175" cy="381000"/>
          </a:xfrm>
          <a:prstGeom prst="rect">
            <a:avLst/>
          </a:prstGeom>
          <a:gradFill rotWithShape="1">
            <a:gsLst>
              <a:gs pos="0">
                <a:srgbClr val="FF9900"/>
              </a:gs>
              <a:gs pos="50000">
                <a:srgbClr val="FFCC00"/>
              </a:gs>
              <a:gs pos="100000">
                <a:srgbClr val="FF9900"/>
              </a:gs>
            </a:gsLst>
            <a:lin ang="5400000" scaled="1"/>
          </a:gradFill>
          <a:ln w="9525">
            <a:noFill/>
            <a:miter lim="800000"/>
            <a:headEnd/>
            <a:tailEnd/>
          </a:ln>
          <a:effectLst/>
        </p:spPr>
        <p:txBody>
          <a:bodyPr lIns="14400" tIns="7200" rIns="14400" bIns="7200">
            <a:spAutoFit/>
          </a:bodyPr>
          <a:lstStyle/>
          <a:p>
            <a:pPr algn="ctr">
              <a:spcBef>
                <a:spcPct val="50000"/>
              </a:spcBef>
            </a:pPr>
            <a:r>
              <a:rPr lang="en-US" sz="2400" b="1">
                <a:latin typeface="Century Schoolbook" pitchFamily="18" charset="0"/>
              </a:rPr>
              <a:t>WORKSHOP-1</a:t>
            </a:r>
            <a:endParaRPr lang="en-US" sz="2400" b="1">
              <a:solidFill>
                <a:srgbClr val="000066"/>
              </a:solidFill>
              <a:latin typeface="Century Schoolbook" pitchFamily="18" charset="0"/>
            </a:endParaRPr>
          </a:p>
        </p:txBody>
      </p:sp>
      <p:sp>
        <p:nvSpPr>
          <p:cNvPr id="974852" name="Text Box 4"/>
          <p:cNvSpPr txBox="1">
            <a:spLocks noChangeArrowheads="1"/>
          </p:cNvSpPr>
          <p:nvPr/>
        </p:nvSpPr>
        <p:spPr bwMode="auto">
          <a:xfrm>
            <a:off x="539750" y="1527175"/>
            <a:ext cx="8351838" cy="4062413"/>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sz="2000" b="1">
                <a:latin typeface="Century Schoolbook" pitchFamily="18" charset="0"/>
              </a:rPr>
              <a:t>	Tetapkan Denah Jalur Evakuasi Darurat (Emergency Evacuation Route Lay Out) sesuai area kerja saudara.</a:t>
            </a:r>
          </a:p>
          <a:p>
            <a:pPr marL="342900" indent="-342900">
              <a:spcBef>
                <a:spcPct val="50000"/>
              </a:spcBef>
            </a:pPr>
            <a:endParaRPr lang="en-US" sz="2000" b="1">
              <a:latin typeface="Century Schoolbook" pitchFamily="18" charset="0"/>
            </a:endParaRPr>
          </a:p>
          <a:p>
            <a:pPr marL="342900" indent="-342900">
              <a:spcBef>
                <a:spcPct val="50000"/>
              </a:spcBef>
            </a:pPr>
            <a:r>
              <a:rPr lang="en-US" b="1">
                <a:solidFill>
                  <a:srgbClr val="000066"/>
                </a:solidFill>
                <a:latin typeface="Century Schoolbook" pitchFamily="18" charset="0"/>
              </a:rPr>
              <a:t>Perhatikan :</a:t>
            </a:r>
          </a:p>
          <a:p>
            <a:pPr marL="342900" indent="-342900">
              <a:spcBef>
                <a:spcPct val="50000"/>
              </a:spcBef>
              <a:buFontTx/>
              <a:buChar char="•"/>
            </a:pPr>
            <a:r>
              <a:rPr lang="en-US" sz="1600" b="1">
                <a:solidFill>
                  <a:srgbClr val="000066"/>
                </a:solidFill>
                <a:latin typeface="Palatino Linotype" pitchFamily="18" charset="0"/>
              </a:rPr>
              <a:t>“Tempat Berkumpul”(assembly point) diupayakan dekat gerbang pintu keluar menuju jalur akses keluar jalan raya</a:t>
            </a:r>
          </a:p>
          <a:p>
            <a:pPr marL="342900" indent="-342900">
              <a:spcBef>
                <a:spcPct val="50000"/>
              </a:spcBef>
              <a:buFontTx/>
              <a:buChar char="•"/>
            </a:pPr>
            <a:r>
              <a:rPr lang="en-US" sz="1600" b="1">
                <a:solidFill>
                  <a:srgbClr val="000066"/>
                </a:solidFill>
                <a:latin typeface="Palatino Linotype" pitchFamily="18" charset="0"/>
              </a:rPr>
              <a:t>“Tempat Berkumpul” sesuai kapasitas karyawan perusahaan secara keseluruhan</a:t>
            </a:r>
          </a:p>
          <a:p>
            <a:pPr marL="342900" indent="-342900">
              <a:spcBef>
                <a:spcPct val="50000"/>
              </a:spcBef>
              <a:buFontTx/>
              <a:buChar char="•"/>
            </a:pPr>
            <a:r>
              <a:rPr lang="en-US" sz="1600" b="1">
                <a:solidFill>
                  <a:srgbClr val="000066"/>
                </a:solidFill>
                <a:latin typeface="Palatino Linotype" pitchFamily="18" charset="0"/>
              </a:rPr>
              <a:t>Jalur evakuasi menuju “Tempat Berkumpul” diupayakan pada jalur sedekat mungkin, “Free Access” (bebas hambatan), bebas dari sumber bahaya</a:t>
            </a:r>
          </a:p>
          <a:p>
            <a:pPr marL="342900" indent="-342900">
              <a:spcBef>
                <a:spcPct val="50000"/>
              </a:spcBef>
              <a:buFontTx/>
              <a:buChar char="•"/>
            </a:pPr>
            <a:r>
              <a:rPr lang="en-US" sz="1600" b="1">
                <a:solidFill>
                  <a:srgbClr val="000066"/>
                </a:solidFill>
                <a:latin typeface="Palatino Linotype" pitchFamily="18" charset="0"/>
              </a:rPr>
              <a:t>Tetapkan Jalur Evakuasi Alternatif sebagai jalur sekunder</a:t>
            </a:r>
          </a:p>
          <a:p>
            <a:pPr marL="342900" indent="-342900">
              <a:spcBef>
                <a:spcPct val="50000"/>
              </a:spcBef>
              <a:buFontTx/>
              <a:buChar char="•"/>
            </a:pPr>
            <a:r>
              <a:rPr lang="en-US" sz="1600" b="1">
                <a:solidFill>
                  <a:srgbClr val="000066"/>
                </a:solidFill>
                <a:latin typeface="Palatino Linotype" pitchFamily="18" charset="0"/>
              </a:rPr>
              <a:t>Jalur evakuasi dilengkapi dengan “Emergency Safety Signing” (Tanda Keselamatan Keadaan Darurat) yang berfungsi saat siang dan malam.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8" name="Slide Number Placeholder 3"/>
          <p:cNvSpPr>
            <a:spLocks noGrp="1"/>
          </p:cNvSpPr>
          <p:nvPr>
            <p:ph type="sldNum" sz="quarter" idx="11"/>
          </p:nvPr>
        </p:nvSpPr>
        <p:spPr/>
        <p:txBody>
          <a:bodyPr/>
          <a:lstStyle/>
          <a:p>
            <a:fld id="{2EF84D85-D8AA-4E16-952D-C9CACAB5CA8B}" type="slidenum">
              <a:rPr lang="en-US"/>
              <a:pPr/>
              <a:t>38</a:t>
            </a:fld>
            <a:endParaRPr lang="en-US"/>
          </a:p>
        </p:txBody>
      </p:sp>
      <p:pic>
        <p:nvPicPr>
          <p:cNvPr id="975883" name="Picture 11">
            <a:hlinkClick r:id="" action="ppaction://media"/>
          </p:cNvPr>
          <p:cNvPicPr>
            <a:picLocks noGrp="1" noRot="1" noChangeAspect="1" noChangeArrowheads="1"/>
          </p:cNvPicPr>
          <p:nvPr>
            <p:ph/>
            <a:wavAudioFile r:embed="rId1" name="starcraft start windows.wav"/>
          </p:nvPr>
        </p:nvPicPr>
        <p:blipFill>
          <a:blip r:embed="rId4" cstate="print"/>
          <a:srcRect/>
          <a:stretch>
            <a:fillRect/>
          </a:stretch>
        </p:blipFill>
        <p:spPr bwMode="auto">
          <a:xfrm>
            <a:off x="4067175" y="4292600"/>
            <a:ext cx="304800" cy="304800"/>
          </a:xfrm>
          <a:noFill/>
          <a:ln>
            <a:miter lim="800000"/>
            <a:headEnd/>
            <a:tailEnd/>
          </a:ln>
        </p:spPr>
      </p:pic>
      <p:sp>
        <p:nvSpPr>
          <p:cNvPr id="975877" name="WordArt 5"/>
          <p:cNvSpPr>
            <a:spLocks noChangeArrowheads="1" noChangeShapeType="1" noTextEdit="1"/>
          </p:cNvSpPr>
          <p:nvPr/>
        </p:nvSpPr>
        <p:spPr bwMode="auto">
          <a:xfrm>
            <a:off x="1835150" y="768350"/>
            <a:ext cx="5903913" cy="931863"/>
          </a:xfrm>
          <a:prstGeom prst="rect">
            <a:avLst/>
          </a:prstGeom>
        </p:spPr>
        <p:txBody>
          <a:bodyPr wrap="none" fromWordArt="1">
            <a:prstTxWarp prst="textPlain">
              <a:avLst>
                <a:gd name="adj" fmla="val 50000"/>
              </a:avLst>
            </a:prstTxWarp>
          </a:bodyPr>
          <a:lstStyle/>
          <a:p>
            <a:pPr algn="ctr"/>
            <a:r>
              <a:rPr lang="en-US" sz="3600" kern="10">
                <a:ln w="19050">
                  <a:solidFill>
                    <a:srgbClr val="99CCFF"/>
                  </a:solidFill>
                  <a:round/>
                  <a:headEnd/>
                  <a:tailEnd/>
                </a:ln>
                <a:solidFill>
                  <a:srgbClr val="FFFF00"/>
                </a:solidFill>
                <a:effectLst>
                  <a:outerShdw dist="35921" dir="2700000" algn="ctr" rotWithShape="0">
                    <a:srgbClr val="990000"/>
                  </a:outerShdw>
                </a:effectLst>
                <a:latin typeface="Impact"/>
              </a:rPr>
              <a:t>EMERGENCY RESPONSE</a:t>
            </a:r>
          </a:p>
          <a:p>
            <a:pPr algn="ctr"/>
            <a:r>
              <a:rPr lang="en-US" sz="3600" kern="10">
                <a:ln w="19050">
                  <a:solidFill>
                    <a:srgbClr val="99CCFF"/>
                  </a:solidFill>
                  <a:round/>
                  <a:headEnd/>
                  <a:tailEnd/>
                </a:ln>
                <a:solidFill>
                  <a:srgbClr val="FFFF00"/>
                </a:solidFill>
                <a:effectLst>
                  <a:outerShdw dist="35921" dir="2700000" algn="ctr" rotWithShape="0">
                    <a:srgbClr val="990000"/>
                  </a:outerShdw>
                </a:effectLst>
                <a:latin typeface="Impact"/>
              </a:rPr>
              <a:t>OPERATION</a:t>
            </a:r>
          </a:p>
        </p:txBody>
      </p:sp>
      <p:pic>
        <p:nvPicPr>
          <p:cNvPr id="975878" name="Picture 6" descr="LF01011A"/>
          <p:cNvPicPr>
            <a:picLocks noChangeAspect="1" noChangeArrowheads="1"/>
          </p:cNvPicPr>
          <p:nvPr/>
        </p:nvPicPr>
        <p:blipFill>
          <a:blip r:embed="rId5" cstate="print"/>
          <a:srcRect/>
          <a:stretch>
            <a:fillRect/>
          </a:stretch>
        </p:blipFill>
        <p:spPr bwMode="auto">
          <a:xfrm>
            <a:off x="2555875" y="1898650"/>
            <a:ext cx="3533775" cy="4625975"/>
          </a:xfrm>
          <a:prstGeom prst="rect">
            <a:avLst/>
          </a:prstGeom>
          <a:noFill/>
        </p:spPr>
      </p:pic>
      <p:pic>
        <p:nvPicPr>
          <p:cNvPr id="975879" name="Picture 7" descr="flame14"/>
          <p:cNvPicPr>
            <a:picLocks noChangeAspect="1" noChangeArrowheads="1" noCrop="1"/>
          </p:cNvPicPr>
          <p:nvPr/>
        </p:nvPicPr>
        <p:blipFill>
          <a:blip r:embed="rId6" cstate="print"/>
          <a:srcRect/>
          <a:stretch>
            <a:fillRect/>
          </a:stretch>
        </p:blipFill>
        <p:spPr bwMode="auto">
          <a:xfrm>
            <a:off x="5724525" y="1916113"/>
            <a:ext cx="3201988" cy="4508500"/>
          </a:xfrm>
          <a:prstGeom prst="rect">
            <a:avLst/>
          </a:prstGeom>
          <a:noFill/>
          <a:ln w="9525">
            <a:noFill/>
            <a:miter lim="800000"/>
            <a:headEnd/>
            <a:tailEnd/>
          </a:ln>
        </p:spPr>
      </p:pic>
      <p:pic>
        <p:nvPicPr>
          <p:cNvPr id="975881" name="Picture 9" descr="flame5"/>
          <p:cNvPicPr>
            <a:picLocks noChangeAspect="1" noChangeArrowheads="1" noCrop="1"/>
          </p:cNvPicPr>
          <p:nvPr/>
        </p:nvPicPr>
        <p:blipFill>
          <a:blip r:embed="rId7" cstate="print"/>
          <a:srcRect/>
          <a:stretch>
            <a:fillRect/>
          </a:stretch>
        </p:blipFill>
        <p:spPr bwMode="auto">
          <a:xfrm>
            <a:off x="1403350" y="3644900"/>
            <a:ext cx="1366838" cy="270986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9" fill="hold"/>
                                        <p:tgtEl>
                                          <p:spTgt spid="9758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7588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6" name="Slide Number Placeholder 4"/>
          <p:cNvSpPr>
            <a:spLocks noGrp="1"/>
          </p:cNvSpPr>
          <p:nvPr>
            <p:ph type="sldNum" sz="quarter" idx="11"/>
          </p:nvPr>
        </p:nvSpPr>
        <p:spPr/>
        <p:txBody>
          <a:bodyPr/>
          <a:lstStyle/>
          <a:p>
            <a:fld id="{826EB842-44E5-4716-B5D0-893569B5DF93}" type="slidenum">
              <a:rPr lang="en-US"/>
              <a:pPr/>
              <a:t>39</a:t>
            </a:fld>
            <a:endParaRPr lang="en-US"/>
          </a:p>
        </p:txBody>
      </p:sp>
      <p:grpSp>
        <p:nvGrpSpPr>
          <p:cNvPr id="977938" name="Group 18"/>
          <p:cNvGrpSpPr>
            <a:grpSpLocks/>
          </p:cNvGrpSpPr>
          <p:nvPr/>
        </p:nvGrpSpPr>
        <p:grpSpPr bwMode="auto">
          <a:xfrm>
            <a:off x="-36513" y="-26988"/>
            <a:ext cx="9398001" cy="7104063"/>
            <a:chOff x="-23" y="-17"/>
            <a:chExt cx="5920" cy="4475"/>
          </a:xfrm>
        </p:grpSpPr>
        <p:pic>
          <p:nvPicPr>
            <p:cNvPr id="977929" name="Picture 9" descr="temp_animation"/>
            <p:cNvPicPr>
              <a:picLocks noChangeAspect="1" noChangeArrowheads="1" noCrop="1"/>
            </p:cNvPicPr>
            <p:nvPr/>
          </p:nvPicPr>
          <p:blipFill>
            <a:blip r:embed="rId3" cstate="print"/>
            <a:srcRect/>
            <a:stretch>
              <a:fillRect/>
            </a:stretch>
          </p:blipFill>
          <p:spPr bwMode="auto">
            <a:xfrm>
              <a:off x="4332" y="0"/>
              <a:ext cx="1565" cy="4320"/>
            </a:xfrm>
            <a:prstGeom prst="rect">
              <a:avLst/>
            </a:prstGeom>
            <a:noFill/>
            <a:ln w="9525">
              <a:noFill/>
              <a:miter lim="800000"/>
              <a:headEnd/>
              <a:tailEnd/>
            </a:ln>
          </p:spPr>
        </p:pic>
        <p:pic>
          <p:nvPicPr>
            <p:cNvPr id="977928" name="Picture 8" descr="temp_animation"/>
            <p:cNvPicPr>
              <a:picLocks noChangeAspect="1" noChangeArrowheads="1" noCrop="1"/>
            </p:cNvPicPr>
            <p:nvPr/>
          </p:nvPicPr>
          <p:blipFill>
            <a:blip r:embed="rId3" cstate="print"/>
            <a:srcRect/>
            <a:stretch>
              <a:fillRect/>
            </a:stretch>
          </p:blipFill>
          <p:spPr bwMode="auto">
            <a:xfrm>
              <a:off x="2880" y="-17"/>
              <a:ext cx="1565" cy="4320"/>
            </a:xfrm>
            <a:prstGeom prst="rect">
              <a:avLst/>
            </a:prstGeom>
            <a:noFill/>
            <a:ln w="9525">
              <a:noFill/>
              <a:miter lim="800000"/>
              <a:headEnd/>
              <a:tailEnd/>
            </a:ln>
          </p:spPr>
        </p:pic>
        <p:pic>
          <p:nvPicPr>
            <p:cNvPr id="977927" name="Picture 7" descr="temp_animation"/>
            <p:cNvPicPr>
              <a:picLocks noChangeAspect="1" noChangeArrowheads="1" noCrop="1"/>
            </p:cNvPicPr>
            <p:nvPr/>
          </p:nvPicPr>
          <p:blipFill>
            <a:blip r:embed="rId3" cstate="print"/>
            <a:srcRect/>
            <a:stretch>
              <a:fillRect/>
            </a:stretch>
          </p:blipFill>
          <p:spPr bwMode="auto">
            <a:xfrm>
              <a:off x="1429" y="0"/>
              <a:ext cx="1565" cy="4337"/>
            </a:xfrm>
            <a:prstGeom prst="rect">
              <a:avLst/>
            </a:prstGeom>
            <a:noFill/>
            <a:ln w="9525">
              <a:noFill/>
              <a:miter lim="800000"/>
              <a:headEnd/>
              <a:tailEnd/>
            </a:ln>
          </p:spPr>
        </p:pic>
        <p:pic>
          <p:nvPicPr>
            <p:cNvPr id="977926" name="Picture 6" descr="temp_animation"/>
            <p:cNvPicPr>
              <a:picLocks noChangeAspect="1" noChangeArrowheads="1" noCrop="1"/>
            </p:cNvPicPr>
            <p:nvPr/>
          </p:nvPicPr>
          <p:blipFill>
            <a:blip r:embed="rId3" cstate="print"/>
            <a:srcRect/>
            <a:stretch>
              <a:fillRect/>
            </a:stretch>
          </p:blipFill>
          <p:spPr bwMode="auto">
            <a:xfrm>
              <a:off x="-23" y="0"/>
              <a:ext cx="1565" cy="4337"/>
            </a:xfrm>
            <a:prstGeom prst="rect">
              <a:avLst/>
            </a:prstGeom>
            <a:noFill/>
            <a:ln w="9525">
              <a:noFill/>
              <a:miter lim="800000"/>
              <a:headEnd/>
              <a:tailEnd/>
            </a:ln>
          </p:spPr>
        </p:pic>
        <p:sp>
          <p:nvSpPr>
            <p:cNvPr id="977925" name="Text Box 5"/>
            <p:cNvSpPr txBox="1">
              <a:spLocks noChangeArrowheads="1"/>
            </p:cNvSpPr>
            <p:nvPr/>
          </p:nvSpPr>
          <p:spPr bwMode="auto">
            <a:xfrm>
              <a:off x="295" y="709"/>
              <a:ext cx="5261" cy="2655"/>
            </a:xfrm>
            <a:prstGeom prst="rect">
              <a:avLst/>
            </a:prstGeom>
            <a:gradFill rotWithShape="1">
              <a:gsLst>
                <a:gs pos="0">
                  <a:srgbClr val="FF9900"/>
                </a:gs>
                <a:gs pos="50000">
                  <a:srgbClr val="FFFF00"/>
                </a:gs>
                <a:gs pos="100000">
                  <a:srgbClr val="FF9900"/>
                </a:gs>
              </a:gsLst>
              <a:lin ang="5400000" scaled="1"/>
            </a:gradFill>
            <a:ln w="9525">
              <a:noFill/>
              <a:miter lim="800000"/>
              <a:headEnd/>
              <a:tailEnd/>
            </a:ln>
            <a:effectLst/>
          </p:spPr>
          <p:txBody>
            <a:bodyPr lIns="14400" tIns="7200" rIns="14400" bIns="7200">
              <a:spAutoFit/>
            </a:bodyPr>
            <a:lstStyle/>
            <a:p>
              <a:pPr marL="342900" indent="-342900">
                <a:spcBef>
                  <a:spcPct val="50000"/>
                </a:spcBef>
              </a:pPr>
              <a:endParaRPr lang="en-US" sz="2400" b="1">
                <a:latin typeface="Imprint MT Shadow" pitchFamily="82" charset="0"/>
              </a:endParaRPr>
            </a:p>
            <a:p>
              <a:pPr marL="342900" indent="-342900">
                <a:spcBef>
                  <a:spcPct val="50000"/>
                </a:spcBef>
              </a:pPr>
              <a:r>
                <a:rPr lang="en-US" sz="2400" b="1">
                  <a:latin typeface="Imprint MT Shadow" pitchFamily="82" charset="0"/>
                </a:rPr>
                <a:t>	2.1. Peran Tanggung Jawab dan Wewenang</a:t>
              </a:r>
            </a:p>
            <a:p>
              <a:pPr marL="342900" indent="-342900">
                <a:spcBef>
                  <a:spcPct val="50000"/>
                </a:spcBef>
              </a:pPr>
              <a:r>
                <a:rPr lang="en-US" sz="2400" b="1">
                  <a:latin typeface="Imprint MT Shadow" pitchFamily="82" charset="0"/>
                </a:rPr>
                <a:t>	2.2. Kompetensi Pelatihan dan Awareness</a:t>
              </a:r>
            </a:p>
            <a:p>
              <a:pPr marL="342900" indent="-342900">
                <a:spcBef>
                  <a:spcPct val="50000"/>
                </a:spcBef>
              </a:pPr>
              <a:r>
                <a:rPr lang="en-US" sz="2400" b="1">
                  <a:latin typeface="Imprint MT Shadow" pitchFamily="82" charset="0"/>
                </a:rPr>
                <a:t>	2.3. Komunikasi Tanggap Darurat</a:t>
              </a:r>
            </a:p>
            <a:p>
              <a:pPr marL="342900" indent="-342900">
                <a:spcBef>
                  <a:spcPct val="50000"/>
                </a:spcBef>
              </a:pPr>
              <a:r>
                <a:rPr lang="en-US" sz="2400" b="1">
                  <a:latin typeface="Imprint MT Shadow" pitchFamily="82" charset="0"/>
                </a:rPr>
                <a:t>	2.4. Pengendalian Dokumen Tanggap Darurat</a:t>
              </a:r>
            </a:p>
            <a:p>
              <a:pPr marL="342900" indent="-342900">
                <a:spcBef>
                  <a:spcPct val="50000"/>
                </a:spcBef>
              </a:pPr>
              <a:r>
                <a:rPr lang="en-US" sz="2400" b="1">
                  <a:latin typeface="Imprint MT Shadow" pitchFamily="82" charset="0"/>
                </a:rPr>
                <a:t>	2.5. Pengendalian Operasional Keadaan Darurat</a:t>
              </a:r>
            </a:p>
            <a:p>
              <a:pPr marL="342900" indent="-342900">
                <a:spcBef>
                  <a:spcPct val="50000"/>
                </a:spcBef>
              </a:pPr>
              <a:r>
                <a:rPr lang="en-US" sz="2400" b="1">
                  <a:latin typeface="Imprint MT Shadow" pitchFamily="82" charset="0"/>
                </a:rPr>
                <a:t>	2.6. Emergency Contingency Preparedness &amp; Response</a:t>
              </a:r>
            </a:p>
            <a:p>
              <a:pPr marL="342900" indent="-342900">
                <a:spcBef>
                  <a:spcPct val="50000"/>
                </a:spcBef>
              </a:pPr>
              <a:r>
                <a:rPr lang="en-US" sz="2400" b="1">
                  <a:latin typeface="Imprint MT Shadow" pitchFamily="82" charset="0"/>
                </a:rPr>
                <a:t>		</a:t>
              </a:r>
              <a:r>
                <a:rPr lang="en-US" b="1" i="1">
                  <a:latin typeface="Imprint MT Shadow" pitchFamily="82" charset="0"/>
                </a:rPr>
                <a:t>(Kesiagaan &amp; Tanggap Kemungkinan Lain Darurat) </a:t>
              </a:r>
            </a:p>
          </p:txBody>
        </p:sp>
        <p:sp>
          <p:nvSpPr>
            <p:cNvPr id="977930" name="Rectangle 10"/>
            <p:cNvSpPr>
              <a:spLocks noChangeArrowheads="1"/>
            </p:cNvSpPr>
            <p:nvPr/>
          </p:nvSpPr>
          <p:spPr bwMode="auto">
            <a:xfrm>
              <a:off x="0" y="45"/>
              <a:ext cx="5874" cy="618"/>
            </a:xfrm>
            <a:prstGeom prst="rect">
              <a:avLst/>
            </a:prstGeom>
            <a:solidFill>
              <a:schemeClr val="tx1"/>
            </a:solidFill>
            <a:ln w="9525">
              <a:solidFill>
                <a:schemeClr val="tx1"/>
              </a:solidFill>
              <a:miter lim="800000"/>
              <a:headEnd/>
              <a:tailEnd/>
            </a:ln>
            <a:effectLst/>
          </p:spPr>
          <p:txBody>
            <a:bodyPr wrap="none" lIns="14400" tIns="7200" rIns="14400" bIns="7200" anchor="ctr"/>
            <a:lstStyle/>
            <a:p>
              <a:endParaRPr lang="en-US"/>
            </a:p>
          </p:txBody>
        </p:sp>
        <p:sp>
          <p:nvSpPr>
            <p:cNvPr id="977924" name="WordArt 4"/>
            <p:cNvSpPr>
              <a:spLocks noChangeArrowheads="1" noChangeShapeType="1" noTextEdit="1"/>
            </p:cNvSpPr>
            <p:nvPr/>
          </p:nvSpPr>
          <p:spPr bwMode="auto">
            <a:xfrm>
              <a:off x="1614" y="164"/>
              <a:ext cx="2763" cy="451"/>
            </a:xfrm>
            <a:prstGeom prst="rect">
              <a:avLst/>
            </a:prstGeom>
          </p:spPr>
          <p:txBody>
            <a:bodyPr wrap="none" fromWordArt="1">
              <a:prstTxWarp prst="textPlain">
                <a:avLst>
                  <a:gd name="adj" fmla="val 50000"/>
                </a:avLst>
              </a:prstTxWarp>
            </a:bodyPr>
            <a:lstStyle/>
            <a:p>
              <a:pPr algn="ctr"/>
              <a:r>
                <a:rPr lang="en-US" sz="3600" kern="10">
                  <a:ln w="19050">
                    <a:solidFill>
                      <a:srgbClr val="99CCFF"/>
                    </a:solidFill>
                    <a:round/>
                    <a:headEnd/>
                    <a:tailEnd/>
                  </a:ln>
                  <a:solidFill>
                    <a:schemeClr val="bg1"/>
                  </a:solidFill>
                  <a:effectLst>
                    <a:outerShdw dist="35921" dir="2700000" algn="ctr" rotWithShape="0">
                      <a:srgbClr val="990000"/>
                    </a:outerShdw>
                  </a:effectLst>
                  <a:latin typeface="Impact"/>
                </a:rPr>
                <a:t>2.0. EMERGENCY RESPONSE</a:t>
              </a:r>
            </a:p>
            <a:p>
              <a:pPr algn="ctr"/>
              <a:r>
                <a:rPr lang="en-US" sz="3600" kern="10">
                  <a:ln w="19050">
                    <a:solidFill>
                      <a:srgbClr val="99CCFF"/>
                    </a:solidFill>
                    <a:round/>
                    <a:headEnd/>
                    <a:tailEnd/>
                  </a:ln>
                  <a:solidFill>
                    <a:schemeClr val="bg1"/>
                  </a:solidFill>
                  <a:effectLst>
                    <a:outerShdw dist="35921" dir="2700000" algn="ctr" rotWithShape="0">
                      <a:srgbClr val="990000"/>
                    </a:outerShdw>
                  </a:effectLst>
                  <a:latin typeface="Impact"/>
                </a:rPr>
                <a:t>OPERATION</a:t>
              </a:r>
            </a:p>
          </p:txBody>
        </p:sp>
        <p:pic>
          <p:nvPicPr>
            <p:cNvPr id="977933" name="Picture 13" descr="KAIG149"/>
            <p:cNvPicPr>
              <a:picLocks noChangeAspect="1" noChangeArrowheads="1"/>
            </p:cNvPicPr>
            <p:nvPr/>
          </p:nvPicPr>
          <p:blipFill>
            <a:blip r:embed="rId4" cstate="print"/>
            <a:srcRect/>
            <a:stretch>
              <a:fillRect/>
            </a:stretch>
          </p:blipFill>
          <p:spPr bwMode="auto">
            <a:xfrm>
              <a:off x="4150" y="3025"/>
              <a:ext cx="1599" cy="1433"/>
            </a:xfrm>
            <a:prstGeom prst="rect">
              <a:avLst/>
            </a:prstGeom>
            <a:noFill/>
          </p:spPr>
        </p:pic>
        <p:pic>
          <p:nvPicPr>
            <p:cNvPr id="977934" name="Picture 14" descr="mcglincy_005x400"/>
            <p:cNvPicPr>
              <a:picLocks noChangeAspect="1" noChangeArrowheads="1"/>
            </p:cNvPicPr>
            <p:nvPr/>
          </p:nvPicPr>
          <p:blipFill>
            <a:blip r:embed="rId5" cstate="print"/>
            <a:srcRect/>
            <a:stretch>
              <a:fillRect/>
            </a:stretch>
          </p:blipFill>
          <p:spPr bwMode="auto">
            <a:xfrm>
              <a:off x="4513" y="1162"/>
              <a:ext cx="849" cy="1043"/>
            </a:xfrm>
            <a:prstGeom prst="rect">
              <a:avLst/>
            </a:prstGeom>
            <a:noFill/>
          </p:spPr>
        </p:pic>
        <p:sp>
          <p:nvSpPr>
            <p:cNvPr id="977935" name="Text Box 15"/>
            <p:cNvSpPr txBox="1">
              <a:spLocks noChangeArrowheads="1"/>
            </p:cNvSpPr>
            <p:nvPr/>
          </p:nvSpPr>
          <p:spPr bwMode="auto">
            <a:xfrm>
              <a:off x="4429" y="4022"/>
              <a:ext cx="764" cy="298"/>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000" b="1"/>
                <a:t>Emergency Response Operation</a:t>
              </a:r>
            </a:p>
          </p:txBody>
        </p:sp>
        <p:pic>
          <p:nvPicPr>
            <p:cNvPr id="977936" name="Picture 16" descr="705980657"/>
            <p:cNvPicPr>
              <a:picLocks noChangeAspect="1" noChangeArrowheads="1"/>
            </p:cNvPicPr>
            <p:nvPr/>
          </p:nvPicPr>
          <p:blipFill>
            <a:blip r:embed="rId6" cstate="print"/>
            <a:srcRect/>
            <a:stretch>
              <a:fillRect/>
            </a:stretch>
          </p:blipFill>
          <p:spPr bwMode="auto">
            <a:xfrm>
              <a:off x="4332" y="3884"/>
              <a:ext cx="227" cy="227"/>
            </a:xfrm>
            <a:prstGeom prst="rect">
              <a:avLst/>
            </a:prstGeom>
            <a:noFill/>
          </p:spPr>
        </p:pic>
      </p:grpSp>
      <p:pic>
        <p:nvPicPr>
          <p:cNvPr id="977939" name="Picture 19" descr="fan"/>
          <p:cNvPicPr>
            <a:picLocks noChangeAspect="1" noChangeArrowheads="1" noCrop="1"/>
          </p:cNvPicPr>
          <p:nvPr/>
        </p:nvPicPr>
        <p:blipFill>
          <a:blip r:embed="rId7" cstate="print"/>
          <a:srcRect/>
          <a:stretch>
            <a:fillRect/>
          </a:stretch>
        </p:blipFill>
        <p:spPr bwMode="auto">
          <a:xfrm>
            <a:off x="8015288" y="188913"/>
            <a:ext cx="733425" cy="86518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340768"/>
            <a:ext cx="7772400" cy="1470025"/>
          </a:xfrm>
        </p:spPr>
        <p:txBody>
          <a:bodyPr/>
          <a:lstStyle/>
          <a:p>
            <a:r>
              <a:rPr lang="id-ID" dirty="0"/>
              <a:t>Apakah keadaan darurat? </a:t>
            </a:r>
          </a:p>
        </p:txBody>
      </p:sp>
      <p:sp>
        <p:nvSpPr>
          <p:cNvPr id="3" name="Subtitle 2"/>
          <p:cNvSpPr>
            <a:spLocks noGrp="1"/>
          </p:cNvSpPr>
          <p:nvPr>
            <p:ph type="subTitle" idx="1"/>
          </p:nvPr>
        </p:nvSpPr>
        <p:spPr>
          <a:xfrm>
            <a:off x="971600" y="2564904"/>
            <a:ext cx="6400800" cy="1752600"/>
          </a:xfrm>
        </p:spPr>
        <p:txBody>
          <a:bodyPr>
            <a:normAutofit fontScale="70000" lnSpcReduction="20000"/>
          </a:bodyPr>
          <a:lstStyle/>
          <a:p>
            <a:r>
              <a:rPr lang="id-ID" sz="4000" i="1" u="sng" dirty="0"/>
              <a:t>Bhopal</a:t>
            </a:r>
          </a:p>
          <a:p>
            <a:r>
              <a:rPr lang="id-ID" sz="4000" i="1" u="sng" dirty="0"/>
              <a:t>Dupont</a:t>
            </a:r>
          </a:p>
          <a:p>
            <a:r>
              <a:rPr lang="id-ID" sz="4000" i="1" u="sng" dirty="0"/>
              <a:t>Lapindo</a:t>
            </a:r>
          </a:p>
          <a:p>
            <a:r>
              <a:rPr lang="id-ID" sz="4000" i="1" u="sng" dirty="0"/>
              <a:t>yang lain?</a:t>
            </a:r>
          </a:p>
        </p:txBody>
      </p:sp>
      <p:pic>
        <p:nvPicPr>
          <p:cNvPr id="4098" name="Picture 2" descr="http://image.shutterstock.com/display_pic_with_logo/204871/103270937/stock-photo-emergency-info-text-graphics-arrangement-concept-composed-in-running-man-sign-shape-on-white-10327093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902"/>
          <a:stretch/>
        </p:blipFill>
        <p:spPr bwMode="auto">
          <a:xfrm>
            <a:off x="5868144" y="3196773"/>
            <a:ext cx="2691437" cy="313240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2D22407E-7AA4-40C9-9915-D4D1E8251ADC}" type="slidenum">
              <a:rPr lang="en-US" smtClean="0"/>
              <a:pPr/>
              <a:t>4</a:t>
            </a:fld>
            <a:endParaRPr lang="en-US"/>
          </a:p>
        </p:txBody>
      </p:sp>
    </p:spTree>
    <p:extLst>
      <p:ext uri="{BB962C8B-B14F-4D97-AF65-F5344CB8AC3E}">
        <p14:creationId xmlns:p14="http://schemas.microsoft.com/office/powerpoint/2010/main" val="227126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3"/>
          <p:cNvSpPr>
            <a:spLocks noGrp="1"/>
          </p:cNvSpPr>
          <p:nvPr>
            <p:ph type="sldNum" sz="quarter" idx="11"/>
          </p:nvPr>
        </p:nvSpPr>
        <p:spPr/>
        <p:txBody>
          <a:bodyPr/>
          <a:lstStyle/>
          <a:p>
            <a:fld id="{36E9E8AE-C129-4172-8396-415A79574558}" type="slidenum">
              <a:rPr lang="en-US"/>
              <a:pPr/>
              <a:t>40</a:t>
            </a:fld>
            <a:endParaRPr lang="en-US"/>
          </a:p>
        </p:txBody>
      </p:sp>
      <p:sp>
        <p:nvSpPr>
          <p:cNvPr id="978948" name="Text Box 4"/>
          <p:cNvSpPr txBox="1">
            <a:spLocks noChangeArrowheads="1"/>
          </p:cNvSpPr>
          <p:nvPr/>
        </p:nvSpPr>
        <p:spPr bwMode="auto">
          <a:xfrm>
            <a:off x="1835150" y="620713"/>
            <a:ext cx="63373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a:latin typeface="Bodoni MT Black" pitchFamily="18" charset="0"/>
              </a:rPr>
              <a:t>2.1. PERAN - TANGGUNG JAWAB - WEWENANG</a:t>
            </a:r>
          </a:p>
        </p:txBody>
      </p:sp>
      <p:sp>
        <p:nvSpPr>
          <p:cNvPr id="978949" name="Text Box 5"/>
          <p:cNvSpPr txBox="1">
            <a:spLocks noChangeArrowheads="1"/>
          </p:cNvSpPr>
          <p:nvPr/>
        </p:nvSpPr>
        <p:spPr bwMode="auto">
          <a:xfrm>
            <a:off x="900113" y="1052513"/>
            <a:ext cx="72009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a:latin typeface="Century Schoolbook" pitchFamily="18" charset="0"/>
              </a:rPr>
              <a:t>2.1.1. Struktur Organisasi Keadaan Darurat</a:t>
            </a:r>
          </a:p>
        </p:txBody>
      </p:sp>
      <p:grpSp>
        <p:nvGrpSpPr>
          <p:cNvPr id="979056" name="Group 112"/>
          <p:cNvGrpSpPr>
            <a:grpSpLocks/>
          </p:cNvGrpSpPr>
          <p:nvPr/>
        </p:nvGrpSpPr>
        <p:grpSpPr bwMode="auto">
          <a:xfrm>
            <a:off x="611188" y="1627188"/>
            <a:ext cx="8280400" cy="4178300"/>
            <a:chOff x="204" y="935"/>
            <a:chExt cx="5216" cy="2632"/>
          </a:xfrm>
        </p:grpSpPr>
        <p:grpSp>
          <p:nvGrpSpPr>
            <p:cNvPr id="978979" name="Group 35"/>
            <p:cNvGrpSpPr>
              <a:grpSpLocks/>
            </p:cNvGrpSpPr>
            <p:nvPr/>
          </p:nvGrpSpPr>
          <p:grpSpPr bwMode="auto">
            <a:xfrm>
              <a:off x="2291" y="935"/>
              <a:ext cx="1043" cy="454"/>
              <a:chOff x="2109" y="1162"/>
              <a:chExt cx="1406" cy="681"/>
            </a:xfrm>
          </p:grpSpPr>
          <p:sp>
            <p:nvSpPr>
              <p:cNvPr id="978976" name="Rectangle 32"/>
              <p:cNvSpPr>
                <a:spLocks noChangeArrowheads="1"/>
              </p:cNvSpPr>
              <p:nvPr/>
            </p:nvSpPr>
            <p:spPr bwMode="auto">
              <a:xfrm>
                <a:off x="2109" y="1162"/>
                <a:ext cx="1406" cy="227"/>
              </a:xfrm>
              <a:prstGeom prst="rect">
                <a:avLst/>
              </a:prstGeom>
              <a:solidFill>
                <a:srgbClr val="800000"/>
              </a:solidFill>
              <a:ln w="9525">
                <a:solidFill>
                  <a:schemeClr val="tx1"/>
                </a:solidFill>
                <a:miter lim="800000"/>
                <a:headEnd/>
                <a:tailEnd/>
              </a:ln>
              <a:effectLst/>
            </p:spPr>
            <p:txBody>
              <a:bodyPr wrap="none" lIns="14400" tIns="7200" rIns="14400" bIns="7200" anchor="ctr"/>
              <a:lstStyle/>
              <a:p>
                <a:pPr algn="ctr"/>
                <a:r>
                  <a:rPr lang="en-US" sz="1200" b="1">
                    <a:solidFill>
                      <a:schemeClr val="bg1"/>
                    </a:solidFill>
                  </a:rPr>
                  <a:t>Penanggung Jawab</a:t>
                </a:r>
              </a:p>
            </p:txBody>
          </p:sp>
          <p:sp>
            <p:nvSpPr>
              <p:cNvPr id="978977" name="Rectangle 33"/>
              <p:cNvSpPr>
                <a:spLocks noChangeArrowheads="1"/>
              </p:cNvSpPr>
              <p:nvPr/>
            </p:nvSpPr>
            <p:spPr bwMode="auto">
              <a:xfrm>
                <a:off x="2109" y="1389"/>
                <a:ext cx="1406" cy="22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Board of Director</a:t>
                </a:r>
              </a:p>
            </p:txBody>
          </p:sp>
          <p:sp>
            <p:nvSpPr>
              <p:cNvPr id="978978" name="Rectangle 34"/>
              <p:cNvSpPr>
                <a:spLocks noChangeArrowheads="1"/>
              </p:cNvSpPr>
              <p:nvPr/>
            </p:nvSpPr>
            <p:spPr bwMode="auto">
              <a:xfrm>
                <a:off x="2109" y="1616"/>
                <a:ext cx="1406" cy="22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08881111</a:t>
                </a:r>
              </a:p>
            </p:txBody>
          </p:sp>
        </p:grpSp>
        <p:grpSp>
          <p:nvGrpSpPr>
            <p:cNvPr id="978980" name="Group 36"/>
            <p:cNvGrpSpPr>
              <a:grpSpLocks/>
            </p:cNvGrpSpPr>
            <p:nvPr/>
          </p:nvGrpSpPr>
          <p:grpSpPr bwMode="auto">
            <a:xfrm>
              <a:off x="2290" y="1570"/>
              <a:ext cx="1043" cy="454"/>
              <a:chOff x="2109" y="1162"/>
              <a:chExt cx="1406" cy="681"/>
            </a:xfrm>
          </p:grpSpPr>
          <p:sp>
            <p:nvSpPr>
              <p:cNvPr id="978981" name="Rectangle 37"/>
              <p:cNvSpPr>
                <a:spLocks noChangeArrowheads="1"/>
              </p:cNvSpPr>
              <p:nvPr/>
            </p:nvSpPr>
            <p:spPr bwMode="auto">
              <a:xfrm>
                <a:off x="2109" y="1162"/>
                <a:ext cx="1406" cy="227"/>
              </a:xfrm>
              <a:prstGeom prst="rect">
                <a:avLst/>
              </a:prstGeom>
              <a:solidFill>
                <a:srgbClr val="800000"/>
              </a:solidFill>
              <a:ln w="9525">
                <a:solidFill>
                  <a:schemeClr val="tx1"/>
                </a:solidFill>
                <a:miter lim="800000"/>
                <a:headEnd/>
                <a:tailEnd/>
              </a:ln>
              <a:effectLst/>
            </p:spPr>
            <p:txBody>
              <a:bodyPr wrap="none" lIns="14400" tIns="7200" rIns="14400" bIns="7200" anchor="ctr"/>
              <a:lstStyle/>
              <a:p>
                <a:pPr algn="ctr"/>
                <a:r>
                  <a:rPr lang="en-US" sz="1200" b="1">
                    <a:solidFill>
                      <a:schemeClr val="bg1"/>
                    </a:solidFill>
                  </a:rPr>
                  <a:t>Koordinator Utama</a:t>
                </a:r>
              </a:p>
            </p:txBody>
          </p:sp>
          <p:sp>
            <p:nvSpPr>
              <p:cNvPr id="978982" name="Rectangle 38"/>
              <p:cNvSpPr>
                <a:spLocks noChangeArrowheads="1"/>
              </p:cNvSpPr>
              <p:nvPr/>
            </p:nvSpPr>
            <p:spPr bwMode="auto">
              <a:xfrm>
                <a:off x="2109" y="1389"/>
                <a:ext cx="1406" cy="22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Mr.Emerng</a:t>
                </a:r>
              </a:p>
            </p:txBody>
          </p:sp>
          <p:sp>
            <p:nvSpPr>
              <p:cNvPr id="978983" name="Rectangle 39"/>
              <p:cNvSpPr>
                <a:spLocks noChangeArrowheads="1"/>
              </p:cNvSpPr>
              <p:nvPr/>
            </p:nvSpPr>
            <p:spPr bwMode="auto">
              <a:xfrm>
                <a:off x="2109" y="1616"/>
                <a:ext cx="1406" cy="22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08882222</a:t>
                </a:r>
              </a:p>
            </p:txBody>
          </p:sp>
        </p:grpSp>
        <p:grpSp>
          <p:nvGrpSpPr>
            <p:cNvPr id="978996" name="Group 52"/>
            <p:cNvGrpSpPr>
              <a:grpSpLocks/>
            </p:cNvGrpSpPr>
            <p:nvPr/>
          </p:nvGrpSpPr>
          <p:grpSpPr bwMode="auto">
            <a:xfrm>
              <a:off x="204" y="2251"/>
              <a:ext cx="1043" cy="561"/>
              <a:chOff x="1383" y="2250"/>
              <a:chExt cx="1043" cy="561"/>
            </a:xfrm>
          </p:grpSpPr>
          <p:sp>
            <p:nvSpPr>
              <p:cNvPr id="978993" name="Rectangle 49"/>
              <p:cNvSpPr>
                <a:spLocks noChangeArrowheads="1"/>
              </p:cNvSpPr>
              <p:nvPr/>
            </p:nvSpPr>
            <p:spPr bwMode="auto">
              <a:xfrm>
                <a:off x="1383" y="2250"/>
                <a:ext cx="1043"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Koord.Pemadam Kebakaran</a:t>
                </a:r>
              </a:p>
            </p:txBody>
          </p:sp>
          <p:sp>
            <p:nvSpPr>
              <p:cNvPr id="978994" name="Rectangle 50"/>
              <p:cNvSpPr>
                <a:spLocks noChangeArrowheads="1"/>
              </p:cNvSpPr>
              <p:nvPr/>
            </p:nvSpPr>
            <p:spPr bwMode="auto">
              <a:xfrm>
                <a:off x="1383" y="2492"/>
                <a:ext cx="1043" cy="16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Mr.Freck</a:t>
                </a:r>
              </a:p>
            </p:txBody>
          </p:sp>
          <p:sp>
            <p:nvSpPr>
              <p:cNvPr id="978995" name="Rectangle 51"/>
              <p:cNvSpPr>
                <a:spLocks noChangeArrowheads="1"/>
              </p:cNvSpPr>
              <p:nvPr/>
            </p:nvSpPr>
            <p:spPr bwMode="auto">
              <a:xfrm>
                <a:off x="1383" y="2659"/>
                <a:ext cx="1043"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08884444</a:t>
                </a:r>
              </a:p>
            </p:txBody>
          </p:sp>
        </p:grpSp>
        <p:grpSp>
          <p:nvGrpSpPr>
            <p:cNvPr id="978997" name="Group 53"/>
            <p:cNvGrpSpPr>
              <a:grpSpLocks/>
            </p:cNvGrpSpPr>
            <p:nvPr/>
          </p:nvGrpSpPr>
          <p:grpSpPr bwMode="auto">
            <a:xfrm>
              <a:off x="1474" y="2251"/>
              <a:ext cx="1043" cy="561"/>
              <a:chOff x="1383" y="2250"/>
              <a:chExt cx="1043" cy="561"/>
            </a:xfrm>
          </p:grpSpPr>
          <p:sp>
            <p:nvSpPr>
              <p:cNvPr id="978998" name="Rectangle 54"/>
              <p:cNvSpPr>
                <a:spLocks noChangeArrowheads="1"/>
              </p:cNvSpPr>
              <p:nvPr/>
            </p:nvSpPr>
            <p:spPr bwMode="auto">
              <a:xfrm>
                <a:off x="1383" y="2250"/>
                <a:ext cx="1043"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Koord.Search &amp; Rescue</a:t>
                </a:r>
              </a:p>
            </p:txBody>
          </p:sp>
          <p:sp>
            <p:nvSpPr>
              <p:cNvPr id="978999" name="Rectangle 55"/>
              <p:cNvSpPr>
                <a:spLocks noChangeArrowheads="1"/>
              </p:cNvSpPr>
              <p:nvPr/>
            </p:nvSpPr>
            <p:spPr bwMode="auto">
              <a:xfrm>
                <a:off x="1383" y="2492"/>
                <a:ext cx="1043" cy="16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Mr.Agbn</a:t>
                </a:r>
              </a:p>
            </p:txBody>
          </p:sp>
          <p:sp>
            <p:nvSpPr>
              <p:cNvPr id="979000" name="Rectangle 56"/>
              <p:cNvSpPr>
                <a:spLocks noChangeArrowheads="1"/>
              </p:cNvSpPr>
              <p:nvPr/>
            </p:nvSpPr>
            <p:spPr bwMode="auto">
              <a:xfrm>
                <a:off x="1383" y="2659"/>
                <a:ext cx="1043"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08885555</a:t>
                </a:r>
              </a:p>
            </p:txBody>
          </p:sp>
        </p:grpSp>
        <p:grpSp>
          <p:nvGrpSpPr>
            <p:cNvPr id="979001" name="Group 57"/>
            <p:cNvGrpSpPr>
              <a:grpSpLocks/>
            </p:cNvGrpSpPr>
            <p:nvPr/>
          </p:nvGrpSpPr>
          <p:grpSpPr bwMode="auto">
            <a:xfrm>
              <a:off x="3107" y="2251"/>
              <a:ext cx="1043" cy="561"/>
              <a:chOff x="1383" y="2250"/>
              <a:chExt cx="1043" cy="561"/>
            </a:xfrm>
          </p:grpSpPr>
          <p:sp>
            <p:nvSpPr>
              <p:cNvPr id="979002" name="Rectangle 58"/>
              <p:cNvSpPr>
                <a:spLocks noChangeArrowheads="1"/>
              </p:cNvSpPr>
              <p:nvPr/>
            </p:nvSpPr>
            <p:spPr bwMode="auto">
              <a:xfrm>
                <a:off x="1383" y="2250"/>
                <a:ext cx="1043"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Koord.First Aid (P3K)</a:t>
                </a:r>
              </a:p>
            </p:txBody>
          </p:sp>
          <p:sp>
            <p:nvSpPr>
              <p:cNvPr id="979003" name="Rectangle 59"/>
              <p:cNvSpPr>
                <a:spLocks noChangeArrowheads="1"/>
              </p:cNvSpPr>
              <p:nvPr/>
            </p:nvSpPr>
            <p:spPr bwMode="auto">
              <a:xfrm>
                <a:off x="1383" y="2492"/>
                <a:ext cx="1043" cy="16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Mr.Ernst</a:t>
                </a:r>
              </a:p>
            </p:txBody>
          </p:sp>
          <p:sp>
            <p:nvSpPr>
              <p:cNvPr id="979004" name="Rectangle 60"/>
              <p:cNvSpPr>
                <a:spLocks noChangeArrowheads="1"/>
              </p:cNvSpPr>
              <p:nvPr/>
            </p:nvSpPr>
            <p:spPr bwMode="auto">
              <a:xfrm>
                <a:off x="1383" y="2659"/>
                <a:ext cx="1043"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08886666</a:t>
                </a:r>
              </a:p>
            </p:txBody>
          </p:sp>
        </p:grpSp>
        <p:grpSp>
          <p:nvGrpSpPr>
            <p:cNvPr id="979005" name="Group 61"/>
            <p:cNvGrpSpPr>
              <a:grpSpLocks/>
            </p:cNvGrpSpPr>
            <p:nvPr/>
          </p:nvGrpSpPr>
          <p:grpSpPr bwMode="auto">
            <a:xfrm>
              <a:off x="4377" y="2251"/>
              <a:ext cx="1043" cy="561"/>
              <a:chOff x="1383" y="2250"/>
              <a:chExt cx="1043" cy="561"/>
            </a:xfrm>
          </p:grpSpPr>
          <p:sp>
            <p:nvSpPr>
              <p:cNvPr id="979006" name="Rectangle 62"/>
              <p:cNvSpPr>
                <a:spLocks noChangeArrowheads="1"/>
              </p:cNvSpPr>
              <p:nvPr/>
            </p:nvSpPr>
            <p:spPr bwMode="auto">
              <a:xfrm>
                <a:off x="1383" y="2250"/>
                <a:ext cx="1043"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Koord.Security &amp; Asset Perusahaan</a:t>
                </a:r>
              </a:p>
            </p:txBody>
          </p:sp>
          <p:sp>
            <p:nvSpPr>
              <p:cNvPr id="979007" name="Rectangle 63"/>
              <p:cNvSpPr>
                <a:spLocks noChangeArrowheads="1"/>
              </p:cNvSpPr>
              <p:nvPr/>
            </p:nvSpPr>
            <p:spPr bwMode="auto">
              <a:xfrm>
                <a:off x="1383" y="2492"/>
                <a:ext cx="1043" cy="167"/>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Mr.DOM</a:t>
                </a:r>
              </a:p>
            </p:txBody>
          </p:sp>
          <p:sp>
            <p:nvSpPr>
              <p:cNvPr id="979008" name="Rectangle 64"/>
              <p:cNvSpPr>
                <a:spLocks noChangeArrowheads="1"/>
              </p:cNvSpPr>
              <p:nvPr/>
            </p:nvSpPr>
            <p:spPr bwMode="auto">
              <a:xfrm>
                <a:off x="1383" y="2659"/>
                <a:ext cx="1043"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08887777</a:t>
                </a:r>
              </a:p>
            </p:txBody>
          </p:sp>
        </p:grpSp>
        <p:grpSp>
          <p:nvGrpSpPr>
            <p:cNvPr id="979021" name="Group 77"/>
            <p:cNvGrpSpPr>
              <a:grpSpLocks/>
            </p:cNvGrpSpPr>
            <p:nvPr/>
          </p:nvGrpSpPr>
          <p:grpSpPr bwMode="auto">
            <a:xfrm>
              <a:off x="204" y="3022"/>
              <a:ext cx="816" cy="545"/>
              <a:chOff x="204" y="3022"/>
              <a:chExt cx="816" cy="545"/>
            </a:xfrm>
          </p:grpSpPr>
          <p:sp>
            <p:nvSpPr>
              <p:cNvPr id="979014" name="Rectangle 70"/>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Maintenance</a:t>
                </a:r>
              </a:p>
            </p:txBody>
          </p:sp>
          <p:sp>
            <p:nvSpPr>
              <p:cNvPr id="979015" name="Rectangle 71"/>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Mr.A</a:t>
                </a:r>
              </a:p>
            </p:txBody>
          </p:sp>
          <p:sp>
            <p:nvSpPr>
              <p:cNvPr id="979016" name="Rectangle 72"/>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grpSp>
          <p:nvGrpSpPr>
            <p:cNvPr id="979022" name="Group 78"/>
            <p:cNvGrpSpPr>
              <a:grpSpLocks/>
            </p:cNvGrpSpPr>
            <p:nvPr/>
          </p:nvGrpSpPr>
          <p:grpSpPr bwMode="auto">
            <a:xfrm>
              <a:off x="1066" y="3022"/>
              <a:ext cx="816" cy="545"/>
              <a:chOff x="204" y="3022"/>
              <a:chExt cx="816" cy="545"/>
            </a:xfrm>
          </p:grpSpPr>
          <p:sp>
            <p:nvSpPr>
              <p:cNvPr id="979023" name="Rectangle 79"/>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Produksi</a:t>
                </a:r>
              </a:p>
            </p:txBody>
          </p:sp>
          <p:sp>
            <p:nvSpPr>
              <p:cNvPr id="979024" name="Rectangle 80"/>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Mr.B</a:t>
                </a:r>
              </a:p>
            </p:txBody>
          </p:sp>
          <p:sp>
            <p:nvSpPr>
              <p:cNvPr id="979025" name="Rectangle 81"/>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grpSp>
          <p:nvGrpSpPr>
            <p:cNvPr id="979026" name="Group 82"/>
            <p:cNvGrpSpPr>
              <a:grpSpLocks/>
            </p:cNvGrpSpPr>
            <p:nvPr/>
          </p:nvGrpSpPr>
          <p:grpSpPr bwMode="auto">
            <a:xfrm>
              <a:off x="1928" y="3022"/>
              <a:ext cx="816" cy="545"/>
              <a:chOff x="204" y="3022"/>
              <a:chExt cx="816" cy="545"/>
            </a:xfrm>
          </p:grpSpPr>
          <p:sp>
            <p:nvSpPr>
              <p:cNvPr id="979027" name="Rectangle 83"/>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Warehouse</a:t>
                </a:r>
              </a:p>
            </p:txBody>
          </p:sp>
          <p:sp>
            <p:nvSpPr>
              <p:cNvPr id="979028" name="Rectangle 84"/>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Mr.C</a:t>
                </a:r>
              </a:p>
            </p:txBody>
          </p:sp>
          <p:sp>
            <p:nvSpPr>
              <p:cNvPr id="979029" name="Rectangle 85"/>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grpSp>
          <p:nvGrpSpPr>
            <p:cNvPr id="979030" name="Group 86"/>
            <p:cNvGrpSpPr>
              <a:grpSpLocks/>
            </p:cNvGrpSpPr>
            <p:nvPr/>
          </p:nvGrpSpPr>
          <p:grpSpPr bwMode="auto">
            <a:xfrm>
              <a:off x="2790" y="3022"/>
              <a:ext cx="816" cy="545"/>
              <a:chOff x="204" y="3022"/>
              <a:chExt cx="816" cy="545"/>
            </a:xfrm>
          </p:grpSpPr>
          <p:sp>
            <p:nvSpPr>
              <p:cNvPr id="979031" name="Rectangle 87"/>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Office</a:t>
                </a:r>
              </a:p>
            </p:txBody>
          </p:sp>
          <p:sp>
            <p:nvSpPr>
              <p:cNvPr id="979032" name="Rectangle 88"/>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Mr.D</a:t>
                </a:r>
              </a:p>
            </p:txBody>
          </p:sp>
          <p:sp>
            <p:nvSpPr>
              <p:cNvPr id="979033" name="Rectangle 89"/>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grpSp>
          <p:nvGrpSpPr>
            <p:cNvPr id="979034" name="Group 90"/>
            <p:cNvGrpSpPr>
              <a:grpSpLocks/>
            </p:cNvGrpSpPr>
            <p:nvPr/>
          </p:nvGrpSpPr>
          <p:grpSpPr bwMode="auto">
            <a:xfrm>
              <a:off x="3652" y="3022"/>
              <a:ext cx="816" cy="545"/>
              <a:chOff x="204" y="3022"/>
              <a:chExt cx="816" cy="545"/>
            </a:xfrm>
          </p:grpSpPr>
          <p:sp>
            <p:nvSpPr>
              <p:cNvPr id="979035" name="Rectangle 91"/>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Utilities</a:t>
                </a:r>
              </a:p>
            </p:txBody>
          </p:sp>
          <p:sp>
            <p:nvSpPr>
              <p:cNvPr id="979036" name="Rectangle 92"/>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Mr.E</a:t>
                </a:r>
              </a:p>
            </p:txBody>
          </p:sp>
          <p:sp>
            <p:nvSpPr>
              <p:cNvPr id="979037" name="Rectangle 93"/>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grpSp>
          <p:nvGrpSpPr>
            <p:cNvPr id="979038" name="Group 94"/>
            <p:cNvGrpSpPr>
              <a:grpSpLocks/>
            </p:cNvGrpSpPr>
            <p:nvPr/>
          </p:nvGrpSpPr>
          <p:grpSpPr bwMode="auto">
            <a:xfrm>
              <a:off x="4513" y="3022"/>
              <a:ext cx="816" cy="545"/>
              <a:chOff x="204" y="3022"/>
              <a:chExt cx="816" cy="545"/>
            </a:xfrm>
          </p:grpSpPr>
          <p:sp>
            <p:nvSpPr>
              <p:cNvPr id="979039" name="Rectangle 95"/>
              <p:cNvSpPr>
                <a:spLocks noChangeArrowheads="1"/>
              </p:cNvSpPr>
              <p:nvPr/>
            </p:nvSpPr>
            <p:spPr bwMode="auto">
              <a:xfrm>
                <a:off x="204" y="3022"/>
                <a:ext cx="816" cy="242"/>
              </a:xfrm>
              <a:prstGeom prst="rect">
                <a:avLst/>
              </a:prstGeom>
              <a:solidFill>
                <a:srgbClr val="800000"/>
              </a:solidFill>
              <a:ln w="9525">
                <a:solidFill>
                  <a:schemeClr val="tx1"/>
                </a:solidFill>
                <a:miter lim="800000"/>
                <a:headEnd/>
                <a:tailEnd/>
              </a:ln>
              <a:effectLst/>
            </p:spPr>
            <p:txBody>
              <a:bodyPr lIns="14400" tIns="7200" rIns="14400" bIns="7200" anchor="ctr"/>
              <a:lstStyle/>
              <a:p>
                <a:pPr algn="ctr"/>
                <a:r>
                  <a:rPr lang="en-US" sz="1200" b="1">
                    <a:solidFill>
                      <a:schemeClr val="bg1"/>
                    </a:solidFill>
                  </a:rPr>
                  <a:t>Koord.Area PGA</a:t>
                </a:r>
              </a:p>
            </p:txBody>
          </p:sp>
          <p:sp>
            <p:nvSpPr>
              <p:cNvPr id="979040" name="Rectangle 96"/>
              <p:cNvSpPr>
                <a:spLocks noChangeArrowheads="1"/>
              </p:cNvSpPr>
              <p:nvPr/>
            </p:nvSpPr>
            <p:spPr bwMode="auto">
              <a:xfrm>
                <a:off x="204" y="3264"/>
                <a:ext cx="816" cy="152"/>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i="1"/>
                  <a:t>Mr.F</a:t>
                </a:r>
              </a:p>
            </p:txBody>
          </p:sp>
          <p:sp>
            <p:nvSpPr>
              <p:cNvPr id="979041" name="Rectangle 97"/>
              <p:cNvSpPr>
                <a:spLocks noChangeArrowheads="1"/>
              </p:cNvSpPr>
              <p:nvPr/>
            </p:nvSpPr>
            <p:spPr bwMode="auto">
              <a:xfrm>
                <a:off x="204" y="3416"/>
                <a:ext cx="816" cy="151"/>
              </a:xfrm>
              <a:prstGeom prst="rect">
                <a:avLst/>
              </a:prstGeom>
              <a:solidFill>
                <a:srgbClr val="FF9900"/>
              </a:solidFill>
              <a:ln w="9525">
                <a:solidFill>
                  <a:schemeClr val="tx1"/>
                </a:solidFill>
                <a:miter lim="800000"/>
                <a:headEnd/>
                <a:tailEnd/>
              </a:ln>
              <a:effectLst/>
            </p:spPr>
            <p:txBody>
              <a:bodyPr wrap="none" lIns="14400" tIns="7200" rIns="14400" bIns="7200" anchor="ctr"/>
              <a:lstStyle/>
              <a:p>
                <a:pPr algn="ctr"/>
                <a:r>
                  <a:rPr lang="en-US" sz="1200" b="1"/>
                  <a:t>No. 08883333</a:t>
                </a:r>
              </a:p>
            </p:txBody>
          </p:sp>
        </p:grpSp>
        <p:sp>
          <p:nvSpPr>
            <p:cNvPr id="979042" name="Line 98"/>
            <p:cNvSpPr>
              <a:spLocks noChangeShapeType="1"/>
            </p:cNvSpPr>
            <p:nvPr/>
          </p:nvSpPr>
          <p:spPr bwMode="auto">
            <a:xfrm>
              <a:off x="2789" y="1389"/>
              <a:ext cx="0" cy="181"/>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43" name="Line 99"/>
            <p:cNvSpPr>
              <a:spLocks noChangeShapeType="1"/>
            </p:cNvSpPr>
            <p:nvPr/>
          </p:nvSpPr>
          <p:spPr bwMode="auto">
            <a:xfrm>
              <a:off x="657" y="2115"/>
              <a:ext cx="4264" cy="0"/>
            </a:xfrm>
            <a:prstGeom prst="line">
              <a:avLst/>
            </a:prstGeom>
            <a:noFill/>
            <a:ln w="9525">
              <a:solidFill>
                <a:schemeClr val="tx1"/>
              </a:solidFill>
              <a:round/>
              <a:headEnd/>
              <a:tailEnd/>
            </a:ln>
            <a:effectLst/>
          </p:spPr>
          <p:txBody>
            <a:bodyPr wrap="none" lIns="14400" tIns="7200" rIns="14400" bIns="7200" anchor="ctr"/>
            <a:lstStyle/>
            <a:p>
              <a:endParaRPr lang="en-US"/>
            </a:p>
          </p:txBody>
        </p:sp>
        <p:sp>
          <p:nvSpPr>
            <p:cNvPr id="979044" name="Line 100"/>
            <p:cNvSpPr>
              <a:spLocks noChangeShapeType="1"/>
            </p:cNvSpPr>
            <p:nvPr/>
          </p:nvSpPr>
          <p:spPr bwMode="auto">
            <a:xfrm>
              <a:off x="4921" y="2115"/>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45" name="Line 101"/>
            <p:cNvSpPr>
              <a:spLocks noChangeShapeType="1"/>
            </p:cNvSpPr>
            <p:nvPr/>
          </p:nvSpPr>
          <p:spPr bwMode="auto">
            <a:xfrm>
              <a:off x="657" y="2115"/>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46" name="Line 102"/>
            <p:cNvSpPr>
              <a:spLocks noChangeShapeType="1"/>
            </p:cNvSpPr>
            <p:nvPr/>
          </p:nvSpPr>
          <p:spPr bwMode="auto">
            <a:xfrm>
              <a:off x="1973" y="2115"/>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47" name="Line 103"/>
            <p:cNvSpPr>
              <a:spLocks noChangeShapeType="1"/>
            </p:cNvSpPr>
            <p:nvPr/>
          </p:nvSpPr>
          <p:spPr bwMode="auto">
            <a:xfrm>
              <a:off x="3606" y="2115"/>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48" name="Line 104"/>
            <p:cNvSpPr>
              <a:spLocks noChangeShapeType="1"/>
            </p:cNvSpPr>
            <p:nvPr/>
          </p:nvSpPr>
          <p:spPr bwMode="auto">
            <a:xfrm>
              <a:off x="521" y="2886"/>
              <a:ext cx="4400" cy="0"/>
            </a:xfrm>
            <a:prstGeom prst="line">
              <a:avLst/>
            </a:prstGeom>
            <a:noFill/>
            <a:ln w="9525">
              <a:solidFill>
                <a:schemeClr val="tx1"/>
              </a:solidFill>
              <a:round/>
              <a:headEnd/>
              <a:tailEnd/>
            </a:ln>
            <a:effectLst/>
          </p:spPr>
          <p:txBody>
            <a:bodyPr wrap="none" lIns="14400" tIns="7200" rIns="14400" bIns="7200" anchor="ctr"/>
            <a:lstStyle/>
            <a:p>
              <a:endParaRPr lang="en-US"/>
            </a:p>
          </p:txBody>
        </p:sp>
        <p:sp>
          <p:nvSpPr>
            <p:cNvPr id="979049" name="Line 105"/>
            <p:cNvSpPr>
              <a:spLocks noChangeShapeType="1"/>
            </p:cNvSpPr>
            <p:nvPr/>
          </p:nvSpPr>
          <p:spPr bwMode="auto">
            <a:xfrm>
              <a:off x="4921"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0" name="Line 106"/>
            <p:cNvSpPr>
              <a:spLocks noChangeShapeType="1"/>
            </p:cNvSpPr>
            <p:nvPr/>
          </p:nvSpPr>
          <p:spPr bwMode="auto">
            <a:xfrm>
              <a:off x="521"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1" name="Line 107"/>
            <p:cNvSpPr>
              <a:spLocks noChangeShapeType="1"/>
            </p:cNvSpPr>
            <p:nvPr/>
          </p:nvSpPr>
          <p:spPr bwMode="auto">
            <a:xfrm>
              <a:off x="1474"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2" name="Line 108"/>
            <p:cNvSpPr>
              <a:spLocks noChangeShapeType="1"/>
            </p:cNvSpPr>
            <p:nvPr/>
          </p:nvSpPr>
          <p:spPr bwMode="auto">
            <a:xfrm>
              <a:off x="2336"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3" name="Line 109"/>
            <p:cNvSpPr>
              <a:spLocks noChangeShapeType="1"/>
            </p:cNvSpPr>
            <p:nvPr/>
          </p:nvSpPr>
          <p:spPr bwMode="auto">
            <a:xfrm>
              <a:off x="3198"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4" name="Line 110"/>
            <p:cNvSpPr>
              <a:spLocks noChangeShapeType="1"/>
            </p:cNvSpPr>
            <p:nvPr/>
          </p:nvSpPr>
          <p:spPr bwMode="auto">
            <a:xfrm>
              <a:off x="4014" y="2886"/>
              <a:ext cx="0" cy="136"/>
            </a:xfrm>
            <a:prstGeom prst="line">
              <a:avLst/>
            </a:prstGeom>
            <a:noFill/>
            <a:ln w="9525">
              <a:solidFill>
                <a:schemeClr val="tx1"/>
              </a:solidFill>
              <a:round/>
              <a:headEnd/>
              <a:tailEnd type="triangle" w="med" len="med"/>
            </a:ln>
            <a:effectLst/>
          </p:spPr>
          <p:txBody>
            <a:bodyPr wrap="none" lIns="14400" tIns="7200" rIns="14400" bIns="7200" anchor="ctr"/>
            <a:lstStyle/>
            <a:p>
              <a:endParaRPr lang="en-US"/>
            </a:p>
          </p:txBody>
        </p:sp>
        <p:sp>
          <p:nvSpPr>
            <p:cNvPr id="979055" name="Line 111"/>
            <p:cNvSpPr>
              <a:spLocks noChangeShapeType="1"/>
            </p:cNvSpPr>
            <p:nvPr/>
          </p:nvSpPr>
          <p:spPr bwMode="auto">
            <a:xfrm>
              <a:off x="2789" y="2024"/>
              <a:ext cx="0" cy="862"/>
            </a:xfrm>
            <a:prstGeom prst="line">
              <a:avLst/>
            </a:prstGeom>
            <a:noFill/>
            <a:ln w="9525">
              <a:solidFill>
                <a:schemeClr val="tx1"/>
              </a:solidFill>
              <a:round/>
              <a:headEnd/>
              <a:tailEnd/>
            </a:ln>
            <a:effectLst/>
          </p:spPr>
          <p:txBody>
            <a:bodyPr wrap="none" lIns="14400" tIns="7200" rIns="14400" bIns="7200" anchor="ctr"/>
            <a:lstStyle/>
            <a:p>
              <a:endParaRPr lang="en-US"/>
            </a:p>
          </p:txBody>
        </p:sp>
      </p:grpSp>
      <p:sp>
        <p:nvSpPr>
          <p:cNvPr id="979057" name="Text Box 113"/>
          <p:cNvSpPr txBox="1">
            <a:spLocks noChangeArrowheads="1"/>
          </p:cNvSpPr>
          <p:nvPr/>
        </p:nvSpPr>
        <p:spPr bwMode="auto">
          <a:xfrm>
            <a:off x="1979613" y="6021388"/>
            <a:ext cx="5976937" cy="290512"/>
          </a:xfrm>
          <a:prstGeom prst="rect">
            <a:avLst/>
          </a:prstGeom>
          <a:solidFill>
            <a:schemeClr val="tx1"/>
          </a:solidFill>
          <a:ln w="9525">
            <a:noFill/>
            <a:miter lim="800000"/>
            <a:headEnd/>
            <a:tailEnd/>
          </a:ln>
          <a:effectLst/>
        </p:spPr>
        <p:txBody>
          <a:bodyPr lIns="14400" tIns="7200" rIns="14400" bIns="7200">
            <a:spAutoFit/>
          </a:bodyPr>
          <a:lstStyle/>
          <a:p>
            <a:pPr algn="ctr">
              <a:spcBef>
                <a:spcPct val="50000"/>
              </a:spcBef>
            </a:pPr>
            <a:r>
              <a:rPr lang="en-US" b="1">
                <a:solidFill>
                  <a:schemeClr val="bg1"/>
                </a:solidFill>
              </a:rPr>
              <a:t>EMERGENCY RESPONSE ORGANIZATION CHART</a:t>
            </a:r>
          </a:p>
        </p:txBody>
      </p:sp>
      <p:pic>
        <p:nvPicPr>
          <p:cNvPr id="979058" name="Picture 114" descr="images-1"/>
          <p:cNvPicPr>
            <a:picLocks noChangeAspect="1" noChangeArrowheads="1"/>
          </p:cNvPicPr>
          <p:nvPr/>
        </p:nvPicPr>
        <p:blipFill>
          <a:blip r:embed="rId2" cstate="print"/>
          <a:srcRect/>
          <a:stretch>
            <a:fillRect/>
          </a:stretch>
        </p:blipFill>
        <p:spPr bwMode="auto">
          <a:xfrm>
            <a:off x="6804025" y="1773238"/>
            <a:ext cx="893763" cy="1223962"/>
          </a:xfrm>
          <a:prstGeom prst="rect">
            <a:avLst/>
          </a:prstGeom>
          <a:noFill/>
        </p:spPr>
      </p:pic>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D764EF9E-5DB0-4FA6-BE2C-8DBA98090FB2}" type="slidenum">
              <a:rPr lang="en-US"/>
              <a:pPr/>
              <a:t>41</a:t>
            </a:fld>
            <a:endParaRPr lang="en-US"/>
          </a:p>
        </p:txBody>
      </p:sp>
      <p:sp>
        <p:nvSpPr>
          <p:cNvPr id="979972" name="Text Box 4"/>
          <p:cNvSpPr txBox="1">
            <a:spLocks noChangeArrowheads="1"/>
          </p:cNvSpPr>
          <p:nvPr/>
        </p:nvSpPr>
        <p:spPr bwMode="auto">
          <a:xfrm>
            <a:off x="684213" y="690563"/>
            <a:ext cx="72009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a:latin typeface="Century Schoolbook" pitchFamily="18" charset="0"/>
              </a:rPr>
              <a:t>2.1.2. Job Specification</a:t>
            </a:r>
          </a:p>
        </p:txBody>
      </p:sp>
      <p:sp>
        <p:nvSpPr>
          <p:cNvPr id="979973" name="Text Box 5"/>
          <p:cNvSpPr txBox="1">
            <a:spLocks noChangeArrowheads="1"/>
          </p:cNvSpPr>
          <p:nvPr/>
        </p:nvSpPr>
        <p:spPr bwMode="auto">
          <a:xfrm>
            <a:off x="684213" y="1557338"/>
            <a:ext cx="8459787" cy="1754187"/>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di area kejadian dengan “Tim 	              Tanggap Darurat” </a:t>
            </a:r>
          </a:p>
          <a:p>
            <a:pPr marL="342900" indent="-342900">
              <a:spcBef>
                <a:spcPct val="50000"/>
              </a:spcBef>
              <a:buFontTx/>
              <a:buAutoNum type="arabicPeriod"/>
            </a:pPr>
            <a:r>
              <a:rPr lang="en-US" sz="1200" b="1">
                <a:latin typeface="Century Schoolbook" pitchFamily="18" charset="0"/>
              </a:rPr>
              <a:t>Mengkoordinasikan tanggap dan tindakan darurat dengan pihak ekternal (Fire Brigade, Polisi, dll)</a:t>
            </a:r>
          </a:p>
          <a:p>
            <a:pPr marL="342900" indent="-342900">
              <a:spcBef>
                <a:spcPct val="50000"/>
              </a:spcBef>
              <a:buFontTx/>
              <a:buAutoNum type="arabicPeriod"/>
            </a:pPr>
            <a:r>
              <a:rPr lang="en-US" sz="1200" b="1">
                <a:latin typeface="Century Schoolbook" pitchFamily="18" charset="0"/>
              </a:rPr>
              <a:t>Mengevaluasi efektifitas sistem tanggap dan tindakan darurat di perusahaan</a:t>
            </a:r>
          </a:p>
          <a:p>
            <a:pPr marL="342900" indent="-342900">
              <a:spcBef>
                <a:spcPct val="50000"/>
              </a:spcBef>
              <a:buFontTx/>
              <a:buAutoNum type="arabicPeriod"/>
            </a:pPr>
            <a:r>
              <a:rPr lang="en-US" sz="1200" b="1">
                <a:latin typeface="Century Schoolbook" pitchFamily="18" charset="0"/>
              </a:rPr>
              <a:t>Mengkaji optimalisasi sistem tanggap darurat secara periodik</a:t>
            </a:r>
          </a:p>
          <a:p>
            <a:pPr marL="342900" indent="-342900">
              <a:spcBef>
                <a:spcPct val="50000"/>
              </a:spcBef>
              <a:buFontTx/>
              <a:buAutoNum type="arabicPeriod"/>
            </a:pPr>
            <a:r>
              <a:rPr lang="en-US" sz="1200" b="1">
                <a:latin typeface="Century Schoolbook" pitchFamily="18" charset="0"/>
              </a:rPr>
              <a:t>Membuat keputusan tanggap dan tindakan darurat bagi seluruh karyawan dan aset perusahaan</a:t>
            </a:r>
          </a:p>
          <a:p>
            <a:pPr marL="342900" indent="-342900">
              <a:spcBef>
                <a:spcPct val="50000"/>
              </a:spcBef>
            </a:pPr>
            <a:endParaRPr lang="en-US" sz="1200" b="1">
              <a:latin typeface="Century Schoolbook" pitchFamily="18" charset="0"/>
            </a:endParaRPr>
          </a:p>
        </p:txBody>
      </p:sp>
      <p:sp>
        <p:nvSpPr>
          <p:cNvPr id="979974" name="Text Box 6"/>
          <p:cNvSpPr txBox="1">
            <a:spLocks noChangeArrowheads="1"/>
          </p:cNvSpPr>
          <p:nvPr/>
        </p:nvSpPr>
        <p:spPr bwMode="auto">
          <a:xfrm>
            <a:off x="684213" y="1125538"/>
            <a:ext cx="2520950"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1. Koordinator Utama :</a:t>
            </a:r>
          </a:p>
        </p:txBody>
      </p:sp>
      <p:sp>
        <p:nvSpPr>
          <p:cNvPr id="979975" name="Text Box 7"/>
          <p:cNvSpPr txBox="1">
            <a:spLocks noChangeArrowheads="1"/>
          </p:cNvSpPr>
          <p:nvPr/>
        </p:nvSpPr>
        <p:spPr bwMode="auto">
          <a:xfrm>
            <a:off x="682625" y="3357563"/>
            <a:ext cx="2520950"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2. Koordinator Area :</a:t>
            </a:r>
          </a:p>
        </p:txBody>
      </p:sp>
      <p:sp>
        <p:nvSpPr>
          <p:cNvPr id="979976" name="Text Box 8"/>
          <p:cNvSpPr txBox="1">
            <a:spLocks noChangeArrowheads="1"/>
          </p:cNvSpPr>
          <p:nvPr/>
        </p:nvSpPr>
        <p:spPr bwMode="auto">
          <a:xfrm>
            <a:off x="684213" y="3835400"/>
            <a:ext cx="7848600" cy="2303463"/>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di area kejadian dengan karyawan</a:t>
            </a:r>
          </a:p>
          <a:p>
            <a:pPr marL="342900" indent="-342900">
              <a:spcBef>
                <a:spcPct val="50000"/>
              </a:spcBef>
              <a:buFontTx/>
              <a:buAutoNum type="arabicPeriod"/>
            </a:pPr>
            <a:r>
              <a:rPr lang="en-US" sz="1200" b="1">
                <a:latin typeface="Century Schoolbook" pitchFamily="18" charset="0"/>
              </a:rPr>
              <a:t>Mengevakuasi karyawan di area kejadian ke tempat berkumpul</a:t>
            </a:r>
          </a:p>
          <a:p>
            <a:pPr marL="342900" indent="-342900">
              <a:spcBef>
                <a:spcPct val="50000"/>
              </a:spcBef>
              <a:buFontTx/>
              <a:buAutoNum type="arabicPeriod"/>
            </a:pPr>
            <a:r>
              <a:rPr lang="en-US" sz="1200" b="1">
                <a:latin typeface="Century Schoolbook" pitchFamily="18" charset="0"/>
              </a:rPr>
              <a:t>Mengevaluasi efektifitas sistem tanggap dan tindakan darurat di area bersangkutan</a:t>
            </a:r>
          </a:p>
          <a:p>
            <a:pPr marL="342900" indent="-342900">
              <a:spcBef>
                <a:spcPct val="50000"/>
              </a:spcBef>
              <a:buFontTx/>
              <a:buAutoNum type="arabicPeriod"/>
            </a:pPr>
            <a:r>
              <a:rPr lang="en-US" sz="1200" b="1">
                <a:latin typeface="Century Schoolbook" pitchFamily="18" charset="0"/>
              </a:rPr>
              <a:t>Mengkaji optimalisasi sistem tanggap darurat secara periodik di area bersangkutan</a:t>
            </a:r>
          </a:p>
          <a:p>
            <a:pPr marL="342900" indent="-342900">
              <a:spcBef>
                <a:spcPct val="50000"/>
              </a:spcBef>
              <a:buFontTx/>
              <a:buAutoNum type="arabicPeriod"/>
            </a:pPr>
            <a:r>
              <a:rPr lang="en-US" sz="1200" b="1">
                <a:latin typeface="Century Schoolbook" pitchFamily="18" charset="0"/>
              </a:rPr>
              <a:t>Membuat keputusan tanggap dan tindakan darurat bagi karyawan di area bersangkutan</a:t>
            </a:r>
          </a:p>
          <a:p>
            <a:pPr marL="342900" indent="-342900">
              <a:spcBef>
                <a:spcPct val="50000"/>
              </a:spcBef>
            </a:pPr>
            <a:r>
              <a:rPr lang="en-US" sz="1200" b="1">
                <a:latin typeface="Century Schoolbook" pitchFamily="18" charset="0"/>
              </a:rPr>
              <a:t>	dan aset perusahaan terkait</a:t>
            </a:r>
          </a:p>
          <a:p>
            <a:pPr marL="342900" indent="-342900">
              <a:spcBef>
                <a:spcPct val="50000"/>
              </a:spcBef>
            </a:pPr>
            <a:r>
              <a:rPr lang="en-US" sz="1200" b="1">
                <a:latin typeface="Century Schoolbook" pitchFamily="18" charset="0"/>
              </a:rPr>
              <a:t>6.	Berkoordinasi dengan Koordinator Utama terkait pengendalian dampak keadaan darurat dan skala yang ditimbulkan</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8711EDF9-6133-4A9B-A3AA-AC55A7FFA3F6}" type="slidenum">
              <a:rPr lang="en-US"/>
              <a:pPr/>
              <a:t>42</a:t>
            </a:fld>
            <a:endParaRPr lang="en-US"/>
          </a:p>
        </p:txBody>
      </p:sp>
      <p:sp>
        <p:nvSpPr>
          <p:cNvPr id="980996" name="Text Box 4"/>
          <p:cNvSpPr txBox="1">
            <a:spLocks noChangeArrowheads="1"/>
          </p:cNvSpPr>
          <p:nvPr/>
        </p:nvSpPr>
        <p:spPr bwMode="auto">
          <a:xfrm>
            <a:off x="682625" y="549275"/>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3. Koordinator Pemadam Kebakaran :</a:t>
            </a:r>
          </a:p>
        </p:txBody>
      </p:sp>
      <p:sp>
        <p:nvSpPr>
          <p:cNvPr id="980997" name="Text Box 5"/>
          <p:cNvSpPr txBox="1">
            <a:spLocks noChangeArrowheads="1"/>
          </p:cNvSpPr>
          <p:nvPr/>
        </p:nvSpPr>
        <p:spPr bwMode="auto">
          <a:xfrm>
            <a:off x="684213" y="836613"/>
            <a:ext cx="7848600" cy="2851150"/>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penanggulangan dan pengendalian kebakaran dengan tim terkait</a:t>
            </a:r>
          </a:p>
          <a:p>
            <a:pPr marL="342900" indent="-342900">
              <a:spcBef>
                <a:spcPct val="50000"/>
              </a:spcBef>
              <a:buFontTx/>
              <a:buAutoNum type="arabicPeriod"/>
            </a:pPr>
            <a:r>
              <a:rPr lang="en-US" sz="1200" b="1">
                <a:latin typeface="Century Schoolbook" pitchFamily="18" charset="0"/>
              </a:rPr>
              <a:t>Melakukan penanggulangan dan pengendalian kebakaran dengan tim terkait</a:t>
            </a:r>
          </a:p>
          <a:p>
            <a:pPr marL="342900" indent="-342900">
              <a:spcBef>
                <a:spcPct val="50000"/>
              </a:spcBef>
              <a:buFontTx/>
              <a:buAutoNum type="arabicPeriod"/>
            </a:pPr>
            <a:r>
              <a:rPr lang="en-US" sz="1200" b="1">
                <a:latin typeface="Century Schoolbook" pitchFamily="18" charset="0"/>
              </a:rPr>
              <a:t>Mengevaluasi efektifitas sistem penanggulangan dan pengendalian kebakaran</a:t>
            </a:r>
          </a:p>
          <a:p>
            <a:pPr marL="342900" indent="-342900">
              <a:spcBef>
                <a:spcPct val="50000"/>
              </a:spcBef>
              <a:buFontTx/>
              <a:buAutoNum type="arabicPeriod"/>
            </a:pPr>
            <a:r>
              <a:rPr lang="en-US" sz="1200" b="1">
                <a:latin typeface="Century Schoolbook" pitchFamily="18" charset="0"/>
              </a:rPr>
              <a:t>Mengkaji optimalisasi sistem penanggulangan kebakaran secara periodik</a:t>
            </a:r>
          </a:p>
          <a:p>
            <a:pPr marL="342900" indent="-342900">
              <a:spcBef>
                <a:spcPct val="50000"/>
              </a:spcBef>
              <a:buFontTx/>
              <a:buAutoNum type="arabicPeriod"/>
            </a:pPr>
            <a:r>
              <a:rPr lang="en-US" sz="1200" b="1">
                <a:latin typeface="Century Schoolbook" pitchFamily="18" charset="0"/>
              </a:rPr>
              <a:t>Membuat keputusan tanggap dan tindakan darurat penanggulangan dan pengendalian kebakaran</a:t>
            </a:r>
          </a:p>
          <a:p>
            <a:pPr marL="342900" indent="-342900">
              <a:spcBef>
                <a:spcPct val="50000"/>
              </a:spcBef>
              <a:buFontTx/>
              <a:buAutoNum type="arabicPeriod" startAt="6"/>
            </a:pPr>
            <a:r>
              <a:rPr lang="en-US" sz="1200" b="1">
                <a:latin typeface="Century Schoolbook" pitchFamily="18" charset="0"/>
              </a:rPr>
              <a:t>Berkoordinasi dengan Koordinator Utama terkait penanggulangan dan pengendalian kebakaran</a:t>
            </a:r>
          </a:p>
          <a:p>
            <a:pPr marL="342900" indent="-342900">
              <a:spcBef>
                <a:spcPct val="50000"/>
              </a:spcBef>
              <a:buFontTx/>
              <a:buAutoNum type="arabicPeriod" startAt="6"/>
            </a:pPr>
            <a:r>
              <a:rPr lang="en-US" sz="1200" b="1">
                <a:latin typeface="Century Schoolbook" pitchFamily="18" charset="0"/>
              </a:rPr>
              <a:t>Berkoordinasi dengan Tim Pemadam Kebakaran Eksternal dalam penanggulangan dan pengendalian kebakaran</a:t>
            </a:r>
          </a:p>
          <a:p>
            <a:pPr marL="342900" indent="-342900">
              <a:spcBef>
                <a:spcPct val="50000"/>
              </a:spcBef>
            </a:pPr>
            <a:endParaRPr lang="en-US" sz="1200" b="1">
              <a:latin typeface="Century Schoolbook" pitchFamily="18" charset="0"/>
            </a:endParaRPr>
          </a:p>
        </p:txBody>
      </p:sp>
      <p:sp>
        <p:nvSpPr>
          <p:cNvPr id="980998" name="Text Box 6"/>
          <p:cNvSpPr txBox="1">
            <a:spLocks noChangeArrowheads="1"/>
          </p:cNvSpPr>
          <p:nvPr/>
        </p:nvSpPr>
        <p:spPr bwMode="auto">
          <a:xfrm>
            <a:off x="682625" y="3560763"/>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4. Koordinator Search &amp; Rescue :</a:t>
            </a:r>
          </a:p>
        </p:txBody>
      </p:sp>
      <p:sp>
        <p:nvSpPr>
          <p:cNvPr id="980999" name="Text Box 7"/>
          <p:cNvSpPr txBox="1">
            <a:spLocks noChangeArrowheads="1"/>
          </p:cNvSpPr>
          <p:nvPr/>
        </p:nvSpPr>
        <p:spPr bwMode="auto">
          <a:xfrm>
            <a:off x="1116013" y="3860800"/>
            <a:ext cx="7848600" cy="2851150"/>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search &amp; rescue (pencarian dan pertolongan korban) dengan tim terkait</a:t>
            </a:r>
          </a:p>
          <a:p>
            <a:pPr marL="342900" indent="-342900">
              <a:spcBef>
                <a:spcPct val="50000"/>
              </a:spcBef>
              <a:buFontTx/>
              <a:buAutoNum type="arabicPeriod"/>
            </a:pPr>
            <a:r>
              <a:rPr lang="en-US" sz="1200" b="1">
                <a:latin typeface="Century Schoolbook" pitchFamily="18" charset="0"/>
              </a:rPr>
              <a:t>Melakukan tindakan pencarian dan pertolongan korban saat keadaan darurat</a:t>
            </a:r>
          </a:p>
          <a:p>
            <a:pPr marL="342900" indent="-342900">
              <a:spcBef>
                <a:spcPct val="50000"/>
              </a:spcBef>
              <a:buFontTx/>
              <a:buAutoNum type="arabicPeriod"/>
            </a:pPr>
            <a:r>
              <a:rPr lang="en-US" sz="1200" b="1">
                <a:latin typeface="Century Schoolbook" pitchFamily="18" charset="0"/>
              </a:rPr>
              <a:t>Mengevaluasi efektifitas sistem search &amp; rescue</a:t>
            </a:r>
          </a:p>
          <a:p>
            <a:pPr marL="342900" indent="-342900">
              <a:spcBef>
                <a:spcPct val="50000"/>
              </a:spcBef>
              <a:buFontTx/>
              <a:buAutoNum type="arabicPeriod"/>
            </a:pPr>
            <a:r>
              <a:rPr lang="en-US" sz="1200" b="1">
                <a:latin typeface="Century Schoolbook" pitchFamily="18" charset="0"/>
              </a:rPr>
              <a:t>Mengkaji optimalisasi sistem pencarian dan pertolongan korban saat keadaan darurat secara periodik</a:t>
            </a:r>
          </a:p>
          <a:p>
            <a:pPr marL="342900" indent="-342900">
              <a:spcBef>
                <a:spcPct val="50000"/>
              </a:spcBef>
              <a:buFontTx/>
              <a:buAutoNum type="arabicPeriod"/>
            </a:pPr>
            <a:r>
              <a:rPr lang="en-US" sz="1200" b="1">
                <a:latin typeface="Century Schoolbook" pitchFamily="18" charset="0"/>
              </a:rPr>
              <a:t>Membuat keputusan tanggap dan tindakan darurat dalam pencarian &amp; pertolongan korban saat darurat</a:t>
            </a:r>
          </a:p>
          <a:p>
            <a:pPr marL="342900" indent="-342900">
              <a:spcBef>
                <a:spcPct val="50000"/>
              </a:spcBef>
              <a:buFontTx/>
              <a:buAutoNum type="arabicPeriod" startAt="6"/>
            </a:pPr>
            <a:r>
              <a:rPr lang="en-US" sz="1200" b="1">
                <a:latin typeface="Century Schoolbook" pitchFamily="18" charset="0"/>
              </a:rPr>
              <a:t>Berkoordinasi dengan Koordinator Utama terkait pencarian dan pertolongan korban darurat</a:t>
            </a:r>
          </a:p>
          <a:p>
            <a:pPr marL="342900" indent="-342900">
              <a:spcBef>
                <a:spcPct val="50000"/>
              </a:spcBef>
              <a:buFontTx/>
              <a:buAutoNum type="arabicPeriod" startAt="6"/>
            </a:pPr>
            <a:r>
              <a:rPr lang="en-US" sz="1200" b="1">
                <a:latin typeface="Century Schoolbook" pitchFamily="18" charset="0"/>
              </a:rPr>
              <a:t>Berkoordinasi dengan Tim Search &amp; Rescue Eksternal, Tim Pemadam Kebakaran Internal dan atau eksternal mengenai informasi keadaan darurat</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180562A0-34C6-409E-A076-2FDD46D63795}" type="slidenum">
              <a:rPr lang="en-US"/>
              <a:pPr/>
              <a:t>43</a:t>
            </a:fld>
            <a:endParaRPr lang="en-US"/>
          </a:p>
        </p:txBody>
      </p:sp>
      <p:sp>
        <p:nvSpPr>
          <p:cNvPr id="982020" name="Text Box 4"/>
          <p:cNvSpPr txBox="1">
            <a:spLocks noChangeArrowheads="1"/>
          </p:cNvSpPr>
          <p:nvPr/>
        </p:nvSpPr>
        <p:spPr bwMode="auto">
          <a:xfrm>
            <a:off x="682625" y="608013"/>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5. Koordinator First Aid (P3K) :</a:t>
            </a:r>
          </a:p>
        </p:txBody>
      </p:sp>
      <p:sp>
        <p:nvSpPr>
          <p:cNvPr id="982021" name="Text Box 5"/>
          <p:cNvSpPr txBox="1">
            <a:spLocks noChangeArrowheads="1"/>
          </p:cNvSpPr>
          <p:nvPr/>
        </p:nvSpPr>
        <p:spPr bwMode="auto">
          <a:xfrm>
            <a:off x="682625" y="3416300"/>
            <a:ext cx="48974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6. Koordinator Security &amp; Asset Perusahaan :</a:t>
            </a:r>
          </a:p>
        </p:txBody>
      </p:sp>
      <p:sp>
        <p:nvSpPr>
          <p:cNvPr id="982022" name="Text Box 6"/>
          <p:cNvSpPr txBox="1">
            <a:spLocks noChangeArrowheads="1"/>
          </p:cNvSpPr>
          <p:nvPr/>
        </p:nvSpPr>
        <p:spPr bwMode="auto">
          <a:xfrm>
            <a:off x="900113" y="3751263"/>
            <a:ext cx="7848600" cy="248602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terkait keamanan aset perusahaan yang berinteraksi internal dan eksternal</a:t>
            </a:r>
          </a:p>
          <a:p>
            <a:pPr marL="342900" indent="-342900">
              <a:spcBef>
                <a:spcPct val="50000"/>
              </a:spcBef>
              <a:buFontTx/>
              <a:buAutoNum type="arabicPeriod"/>
            </a:pPr>
            <a:r>
              <a:rPr lang="en-US" sz="1200" b="1">
                <a:latin typeface="Century Schoolbook" pitchFamily="18" charset="0"/>
              </a:rPr>
              <a:t>Melakukan tindakan pengamanan saat keadaan darurat</a:t>
            </a:r>
          </a:p>
          <a:p>
            <a:pPr marL="342900" indent="-342900">
              <a:spcBef>
                <a:spcPct val="50000"/>
              </a:spcBef>
              <a:buFontTx/>
              <a:buAutoNum type="arabicPeriod"/>
            </a:pPr>
            <a:r>
              <a:rPr lang="en-US" sz="1200" b="1">
                <a:latin typeface="Century Schoolbook" pitchFamily="18" charset="0"/>
              </a:rPr>
              <a:t>Mengevaluasi efektifitas sistem pengamanan keadaan darurat</a:t>
            </a:r>
          </a:p>
          <a:p>
            <a:pPr marL="342900" indent="-342900">
              <a:spcBef>
                <a:spcPct val="50000"/>
              </a:spcBef>
              <a:buFontTx/>
              <a:buAutoNum type="arabicPeriod"/>
            </a:pPr>
            <a:r>
              <a:rPr lang="en-US" sz="1200" b="1">
                <a:latin typeface="Century Schoolbook" pitchFamily="18" charset="0"/>
              </a:rPr>
              <a:t>Mengkaji optimalisasi sistem pengamanan saat keadaan darurat secara periodik</a:t>
            </a:r>
          </a:p>
          <a:p>
            <a:pPr marL="342900" indent="-342900">
              <a:spcBef>
                <a:spcPct val="50000"/>
              </a:spcBef>
              <a:buFontTx/>
              <a:buAutoNum type="arabicPeriod"/>
            </a:pPr>
            <a:r>
              <a:rPr lang="en-US" sz="1200" b="1">
                <a:latin typeface="Century Schoolbook" pitchFamily="18" charset="0"/>
              </a:rPr>
              <a:t>Membuat keputusan tanggap dan tindakan darurat pengamanan</a:t>
            </a:r>
          </a:p>
          <a:p>
            <a:pPr marL="342900" indent="-342900">
              <a:spcBef>
                <a:spcPct val="50000"/>
              </a:spcBef>
              <a:buFontTx/>
              <a:buAutoNum type="arabicPeriod" startAt="6"/>
            </a:pPr>
            <a:r>
              <a:rPr lang="en-US" sz="1200" b="1">
                <a:latin typeface="Century Schoolbook" pitchFamily="18" charset="0"/>
              </a:rPr>
              <a:t>Berkoordinasi dengan Koordinator Utama terkait pengamanan asset perusahaan pada keadaan darurat</a:t>
            </a:r>
          </a:p>
          <a:p>
            <a:pPr marL="342900" indent="-342900">
              <a:spcBef>
                <a:spcPct val="50000"/>
              </a:spcBef>
              <a:buFontTx/>
              <a:buAutoNum type="arabicPeriod" startAt="6"/>
            </a:pPr>
            <a:r>
              <a:rPr lang="en-US" sz="1200" b="1">
                <a:latin typeface="Century Schoolbook" pitchFamily="18" charset="0"/>
              </a:rPr>
              <a:t>Berkoordinasi dengan pengamanan eksternal (Polisi, Security Kawasan, dll)</a:t>
            </a:r>
          </a:p>
          <a:p>
            <a:pPr marL="342900" indent="-342900">
              <a:spcBef>
                <a:spcPct val="50000"/>
              </a:spcBef>
            </a:pPr>
            <a:endParaRPr lang="en-US" sz="1200" b="1">
              <a:latin typeface="Century Schoolbook" pitchFamily="18" charset="0"/>
            </a:endParaRPr>
          </a:p>
        </p:txBody>
      </p:sp>
      <p:sp>
        <p:nvSpPr>
          <p:cNvPr id="982023" name="Text Box 7"/>
          <p:cNvSpPr txBox="1">
            <a:spLocks noChangeArrowheads="1"/>
          </p:cNvSpPr>
          <p:nvPr/>
        </p:nvSpPr>
        <p:spPr bwMode="auto">
          <a:xfrm>
            <a:off x="900113" y="942975"/>
            <a:ext cx="7848600" cy="248602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Mengkoordinasikan tanggap dan tindakan darurat pertolongan pertama pada kecelakaan (P3K)</a:t>
            </a:r>
          </a:p>
          <a:p>
            <a:pPr marL="342900" indent="-342900">
              <a:spcBef>
                <a:spcPct val="50000"/>
              </a:spcBef>
              <a:buFontTx/>
              <a:buAutoNum type="arabicPeriod"/>
            </a:pPr>
            <a:r>
              <a:rPr lang="en-US" sz="1200" b="1">
                <a:latin typeface="Century Schoolbook" pitchFamily="18" charset="0"/>
              </a:rPr>
              <a:t>Melakukan tindakan pertolongan pertama pada kecelakaan (P3K)</a:t>
            </a:r>
          </a:p>
          <a:p>
            <a:pPr marL="342900" indent="-342900">
              <a:spcBef>
                <a:spcPct val="50000"/>
              </a:spcBef>
              <a:buFontTx/>
              <a:buAutoNum type="arabicPeriod"/>
            </a:pPr>
            <a:r>
              <a:rPr lang="en-US" sz="1200" b="1">
                <a:latin typeface="Century Schoolbook" pitchFamily="18" charset="0"/>
              </a:rPr>
              <a:t>Mengevaluasi efektifitas sistem pertolongan pertama pada kecelakaan (P3K)</a:t>
            </a:r>
          </a:p>
          <a:p>
            <a:pPr marL="342900" indent="-342900">
              <a:spcBef>
                <a:spcPct val="50000"/>
              </a:spcBef>
              <a:buFontTx/>
              <a:buAutoNum type="arabicPeriod"/>
            </a:pPr>
            <a:r>
              <a:rPr lang="en-US" sz="1200" b="1">
                <a:latin typeface="Century Schoolbook" pitchFamily="18" charset="0"/>
              </a:rPr>
              <a:t>Mengkaji optimalisasi sistem pertolongan pertama pada kecelakaan (P3K) secara periodik</a:t>
            </a:r>
          </a:p>
          <a:p>
            <a:pPr marL="342900" indent="-342900">
              <a:spcBef>
                <a:spcPct val="50000"/>
              </a:spcBef>
              <a:buFontTx/>
              <a:buAutoNum type="arabicPeriod"/>
            </a:pPr>
            <a:r>
              <a:rPr lang="en-US" sz="1200" b="1">
                <a:latin typeface="Century Schoolbook" pitchFamily="18" charset="0"/>
              </a:rPr>
              <a:t>Membuat keputusan tanggap dan tindakan darurat dalam pertolongan pertama pada kecelakaan</a:t>
            </a:r>
          </a:p>
          <a:p>
            <a:pPr marL="342900" indent="-342900">
              <a:spcBef>
                <a:spcPct val="50000"/>
              </a:spcBef>
              <a:buFontTx/>
              <a:buAutoNum type="arabicPeriod" startAt="6"/>
            </a:pPr>
            <a:r>
              <a:rPr lang="en-US" sz="1200" b="1">
                <a:latin typeface="Century Schoolbook" pitchFamily="18" charset="0"/>
              </a:rPr>
              <a:t>Berkoordinasi dengan Koordinator Utama terkait pertolongan pertama pada kecelakaan</a:t>
            </a:r>
          </a:p>
          <a:p>
            <a:pPr marL="342900" indent="-342900">
              <a:spcBef>
                <a:spcPct val="50000"/>
              </a:spcBef>
              <a:buFontTx/>
              <a:buAutoNum type="arabicPeriod" startAt="6"/>
            </a:pPr>
            <a:r>
              <a:rPr lang="en-US" sz="1200" b="1">
                <a:latin typeface="Century Schoolbook" pitchFamily="18" charset="0"/>
              </a:rPr>
              <a:t>Berkoordinasi dengan Tim Pertolongan Pertama Pada Kecelakaan eksternal (ICU Hospital)</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BAB20DC-7312-4107-82CE-A31B214E8C73}" type="slidenum">
              <a:rPr lang="en-US"/>
              <a:pPr/>
              <a:t>44</a:t>
            </a:fld>
            <a:endParaRPr lang="en-US"/>
          </a:p>
        </p:txBody>
      </p:sp>
      <p:sp>
        <p:nvSpPr>
          <p:cNvPr id="984068" name="Text Box 4"/>
          <p:cNvSpPr txBox="1">
            <a:spLocks noChangeArrowheads="1"/>
          </p:cNvSpPr>
          <p:nvPr/>
        </p:nvSpPr>
        <p:spPr bwMode="auto">
          <a:xfrm>
            <a:off x="1835150" y="690563"/>
            <a:ext cx="63373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a:latin typeface="Bodoni MT Black" pitchFamily="18" charset="0"/>
              </a:rPr>
              <a:t>2.2. KOMPETENSI – PELATIHAN - AWARENESS</a:t>
            </a:r>
          </a:p>
        </p:txBody>
      </p:sp>
      <p:sp>
        <p:nvSpPr>
          <p:cNvPr id="984069" name="Text Box 5"/>
          <p:cNvSpPr txBox="1">
            <a:spLocks noChangeArrowheads="1"/>
          </p:cNvSpPr>
          <p:nvPr/>
        </p:nvSpPr>
        <p:spPr bwMode="auto">
          <a:xfrm>
            <a:off x="682625" y="1196975"/>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1. Peledakan &amp; Kebakaran :</a:t>
            </a:r>
          </a:p>
        </p:txBody>
      </p:sp>
      <p:sp>
        <p:nvSpPr>
          <p:cNvPr id="984070" name="Text Box 6"/>
          <p:cNvSpPr txBox="1">
            <a:spLocks noChangeArrowheads="1"/>
          </p:cNvSpPr>
          <p:nvPr/>
        </p:nvSpPr>
        <p:spPr bwMode="auto">
          <a:xfrm>
            <a:off x="1260475" y="1844675"/>
            <a:ext cx="7848600" cy="1846263"/>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Pemahaman Energi Tinggi Api (Fire Hazardous Energy), Explosive Fire, High Firing</a:t>
            </a:r>
          </a:p>
          <a:p>
            <a:pPr marL="342900" indent="-342900">
              <a:spcBef>
                <a:spcPct val="50000"/>
              </a:spcBef>
              <a:buFontTx/>
              <a:buAutoNum type="arabicPeriod"/>
            </a:pPr>
            <a:r>
              <a:rPr lang="en-US" sz="1200" b="1">
                <a:latin typeface="Century Schoolbook" pitchFamily="18" charset="0"/>
              </a:rPr>
              <a:t>Pemahaman Manajemen Penanggulangan Kebakaran Besar</a:t>
            </a:r>
          </a:p>
          <a:p>
            <a:pPr marL="342900" indent="-342900">
              <a:spcBef>
                <a:spcPct val="50000"/>
              </a:spcBef>
              <a:buFontTx/>
              <a:buAutoNum type="arabicPeriod"/>
            </a:pPr>
            <a:r>
              <a:rPr lang="en-US" sz="1200" b="1">
                <a:latin typeface="Century Schoolbook" pitchFamily="18" charset="0"/>
              </a:rPr>
              <a:t>Pemahaman Penerapan Penanggulangan dan pengendalian kebakaran besar</a:t>
            </a:r>
          </a:p>
          <a:p>
            <a:pPr marL="342900" indent="-342900">
              <a:spcBef>
                <a:spcPct val="50000"/>
              </a:spcBef>
              <a:buFontTx/>
              <a:buAutoNum type="arabicPeriod"/>
            </a:pPr>
            <a:r>
              <a:rPr lang="en-US" sz="1200" b="1">
                <a:latin typeface="Century Schoolbook" pitchFamily="18" charset="0"/>
              </a:rPr>
              <a:t>Pemahaman Fire Explosive Protection</a:t>
            </a:r>
          </a:p>
          <a:p>
            <a:pPr marL="342900" indent="-342900">
              <a:spcBef>
                <a:spcPct val="50000"/>
              </a:spcBef>
              <a:buFontTx/>
              <a:buAutoNum type="arabicPeriod"/>
            </a:pPr>
            <a:r>
              <a:rPr lang="en-US" sz="1200" b="1">
                <a:latin typeface="Century Schoolbook" pitchFamily="18" charset="0"/>
              </a:rPr>
              <a:t>Pemahaman Fire Safety Review</a:t>
            </a:r>
          </a:p>
          <a:p>
            <a:pPr marL="342900" indent="-342900">
              <a:spcBef>
                <a:spcPct val="50000"/>
              </a:spcBef>
              <a:buFontTx/>
              <a:buAutoNum type="arabicPeriod"/>
            </a:pPr>
            <a:r>
              <a:rPr lang="en-US" sz="1200" b="1">
                <a:latin typeface="Century Schoolbook" pitchFamily="18" charset="0"/>
              </a:rPr>
              <a:t>Pemahaman Investigasi Kebakaran Skala Besar</a:t>
            </a:r>
          </a:p>
          <a:p>
            <a:pPr marL="342900" indent="-342900">
              <a:spcBef>
                <a:spcPct val="50000"/>
              </a:spcBef>
            </a:pPr>
            <a:endParaRPr lang="en-US" sz="1200" b="1">
              <a:latin typeface="Century Schoolbook" pitchFamily="18" charset="0"/>
            </a:endParaRPr>
          </a:p>
        </p:txBody>
      </p:sp>
      <p:sp>
        <p:nvSpPr>
          <p:cNvPr id="984071" name="Text Box 7"/>
          <p:cNvSpPr txBox="1">
            <a:spLocks noChangeArrowheads="1"/>
          </p:cNvSpPr>
          <p:nvPr/>
        </p:nvSpPr>
        <p:spPr bwMode="auto">
          <a:xfrm>
            <a:off x="1258888" y="1544638"/>
            <a:ext cx="3817937"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Kompetensi :</a:t>
            </a:r>
          </a:p>
        </p:txBody>
      </p:sp>
      <p:sp>
        <p:nvSpPr>
          <p:cNvPr id="984072" name="Text Box 8"/>
          <p:cNvSpPr txBox="1">
            <a:spLocks noChangeArrowheads="1"/>
          </p:cNvSpPr>
          <p:nvPr/>
        </p:nvSpPr>
        <p:spPr bwMode="auto">
          <a:xfrm>
            <a:off x="1258888" y="3632200"/>
            <a:ext cx="3817937"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Training Need :</a:t>
            </a:r>
          </a:p>
        </p:txBody>
      </p:sp>
      <p:sp>
        <p:nvSpPr>
          <p:cNvPr id="984073" name="Text Box 9"/>
          <p:cNvSpPr txBox="1">
            <a:spLocks noChangeArrowheads="1"/>
          </p:cNvSpPr>
          <p:nvPr/>
        </p:nvSpPr>
        <p:spPr bwMode="auto">
          <a:xfrm>
            <a:off x="1260475" y="3933825"/>
            <a:ext cx="7848600" cy="267017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Basic Fire Fighting		10. Emergency Response Management</a:t>
            </a:r>
          </a:p>
          <a:p>
            <a:pPr marL="342900" indent="-342900">
              <a:spcBef>
                <a:spcPct val="50000"/>
              </a:spcBef>
              <a:buFontTx/>
              <a:buAutoNum type="arabicPeriod"/>
            </a:pPr>
            <a:r>
              <a:rPr lang="en-US" sz="1200" b="1">
                <a:latin typeface="Century Schoolbook" pitchFamily="18" charset="0"/>
              </a:rPr>
              <a:t>Fire Safety management		11. Instalasi Alarm Kobakaran Otomatik</a:t>
            </a:r>
          </a:p>
          <a:p>
            <a:pPr marL="342900" indent="-342900">
              <a:spcBef>
                <a:spcPct val="50000"/>
              </a:spcBef>
              <a:buFontTx/>
              <a:buAutoNum type="arabicPeriod"/>
            </a:pPr>
            <a:r>
              <a:rPr lang="en-US" sz="1200" b="1">
                <a:latin typeface="Century Schoolbook" pitchFamily="18" charset="0"/>
              </a:rPr>
              <a:t>Fire Fighting Equipment &amp; Practices	12. Ahli K3 Kebakaran</a:t>
            </a:r>
          </a:p>
          <a:p>
            <a:pPr marL="342900" indent="-342900">
              <a:spcBef>
                <a:spcPct val="50000"/>
              </a:spcBef>
              <a:buFontTx/>
              <a:buAutoNum type="arabicPeriod"/>
            </a:pPr>
            <a:r>
              <a:rPr lang="en-US" sz="1200" b="1">
                <a:latin typeface="Century Schoolbook" pitchFamily="18" charset="0"/>
              </a:rPr>
              <a:t>Fire Safety Investigation		13. Risk Management</a:t>
            </a:r>
          </a:p>
          <a:p>
            <a:pPr marL="342900" indent="-342900">
              <a:spcBef>
                <a:spcPct val="50000"/>
              </a:spcBef>
              <a:buFontTx/>
              <a:buAutoNum type="arabicPeriod"/>
            </a:pPr>
            <a:r>
              <a:rPr lang="en-US" sz="1200" b="1">
                <a:latin typeface="Century Schoolbook" pitchFamily="18" charset="0"/>
              </a:rPr>
              <a:t>Advance Fire Safety Management</a:t>
            </a:r>
          </a:p>
          <a:p>
            <a:pPr marL="342900" indent="-342900">
              <a:spcBef>
                <a:spcPct val="50000"/>
              </a:spcBef>
              <a:buFontTx/>
              <a:buAutoNum type="arabicPeriod"/>
            </a:pPr>
            <a:r>
              <a:rPr lang="en-US" sz="1200" b="1">
                <a:latin typeface="Century Schoolbook" pitchFamily="18" charset="0"/>
              </a:rPr>
              <a:t>Fire Explosive Protection</a:t>
            </a:r>
          </a:p>
          <a:p>
            <a:pPr marL="342900" indent="-342900">
              <a:spcBef>
                <a:spcPct val="50000"/>
              </a:spcBef>
              <a:buFontTx/>
              <a:buAutoNum type="arabicPeriod"/>
            </a:pPr>
            <a:r>
              <a:rPr lang="en-US" sz="1200" b="1">
                <a:latin typeface="Century Schoolbook" pitchFamily="18" charset="0"/>
              </a:rPr>
              <a:t>Building / Plant Emergency Response</a:t>
            </a:r>
          </a:p>
          <a:p>
            <a:pPr marL="342900" indent="-342900">
              <a:spcBef>
                <a:spcPct val="50000"/>
              </a:spcBef>
              <a:buFontTx/>
              <a:buAutoNum type="arabicPeriod"/>
            </a:pPr>
            <a:r>
              <a:rPr lang="en-US" sz="1200" b="1">
                <a:latin typeface="Century Schoolbook" pitchFamily="18" charset="0"/>
              </a:rPr>
              <a:t>Search &amp; Rescue</a:t>
            </a:r>
          </a:p>
          <a:p>
            <a:pPr marL="342900" indent="-342900">
              <a:spcBef>
                <a:spcPct val="50000"/>
              </a:spcBef>
              <a:buFontTx/>
              <a:buAutoNum type="arabicPeriod"/>
            </a:pPr>
            <a:r>
              <a:rPr lang="en-US" sz="1200" b="1">
                <a:latin typeface="Century Schoolbook" pitchFamily="18" charset="0"/>
              </a:rPr>
              <a:t>First Aid Training</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0EC35720-2AFD-4BF4-A1C2-ADECC57381D4}" type="slidenum">
              <a:rPr lang="en-US"/>
              <a:pPr/>
              <a:t>45</a:t>
            </a:fld>
            <a:endParaRPr lang="en-US"/>
          </a:p>
        </p:txBody>
      </p:sp>
      <p:sp>
        <p:nvSpPr>
          <p:cNvPr id="985092" name="Text Box 4"/>
          <p:cNvSpPr txBox="1">
            <a:spLocks noChangeArrowheads="1"/>
          </p:cNvSpPr>
          <p:nvPr/>
        </p:nvSpPr>
        <p:spPr bwMode="auto">
          <a:xfrm>
            <a:off x="682625" y="765175"/>
            <a:ext cx="4826000"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2. Tumpahan Bahan Berbahaya &amp; Beracun :</a:t>
            </a:r>
          </a:p>
        </p:txBody>
      </p:sp>
      <p:sp>
        <p:nvSpPr>
          <p:cNvPr id="985093" name="Text Box 5"/>
          <p:cNvSpPr txBox="1">
            <a:spLocks noChangeArrowheads="1"/>
          </p:cNvSpPr>
          <p:nvPr/>
        </p:nvSpPr>
        <p:spPr bwMode="auto">
          <a:xfrm>
            <a:off x="1187450" y="1196975"/>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Kompetensi :</a:t>
            </a:r>
          </a:p>
        </p:txBody>
      </p:sp>
      <p:sp>
        <p:nvSpPr>
          <p:cNvPr id="985094" name="Text Box 6"/>
          <p:cNvSpPr txBox="1">
            <a:spLocks noChangeArrowheads="1"/>
          </p:cNvSpPr>
          <p:nvPr/>
        </p:nvSpPr>
        <p:spPr bwMode="auto">
          <a:xfrm>
            <a:off x="1260475" y="1582738"/>
            <a:ext cx="7848600" cy="1296987"/>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Pemahaman Pengelolaan Bahan Berbahaya Beracun dan Limbah B3</a:t>
            </a:r>
          </a:p>
          <a:p>
            <a:pPr marL="342900" indent="-342900">
              <a:spcBef>
                <a:spcPct val="50000"/>
              </a:spcBef>
              <a:buFontTx/>
              <a:buAutoNum type="arabicPeriod"/>
            </a:pPr>
            <a:r>
              <a:rPr lang="en-US" sz="1200" b="1">
                <a:latin typeface="Century Schoolbook" pitchFamily="18" charset="0"/>
              </a:rPr>
              <a:t>Pemahaman Manajemen Penanggulangan Tumpahan Bahan Berbahaya Beracun</a:t>
            </a:r>
          </a:p>
          <a:p>
            <a:pPr marL="342900" indent="-342900">
              <a:spcBef>
                <a:spcPct val="50000"/>
              </a:spcBef>
              <a:buFontTx/>
              <a:buAutoNum type="arabicPeriod"/>
            </a:pPr>
            <a:r>
              <a:rPr lang="en-US" sz="1200" b="1">
                <a:latin typeface="Century Schoolbook" pitchFamily="18" charset="0"/>
              </a:rPr>
              <a:t>Pemahaman Handling &amp; Storaging B3 dan Limbah B3</a:t>
            </a:r>
          </a:p>
          <a:p>
            <a:pPr marL="342900" indent="-342900">
              <a:spcBef>
                <a:spcPct val="50000"/>
              </a:spcBef>
              <a:buFontTx/>
              <a:buAutoNum type="arabicPeriod"/>
            </a:pPr>
            <a:r>
              <a:rPr lang="en-US" sz="1200" b="1">
                <a:latin typeface="Century Schoolbook" pitchFamily="18" charset="0"/>
              </a:rPr>
              <a:t>Pemahaman Proses Pengolahan B3 dan Limbah B3</a:t>
            </a:r>
          </a:p>
          <a:p>
            <a:pPr marL="342900" indent="-342900">
              <a:spcBef>
                <a:spcPct val="50000"/>
              </a:spcBef>
              <a:buFontTx/>
              <a:buAutoNum type="arabicPeriod"/>
            </a:pPr>
            <a:r>
              <a:rPr lang="en-US" sz="1200" b="1">
                <a:latin typeface="Century Schoolbook" pitchFamily="18" charset="0"/>
              </a:rPr>
              <a:t>Pemahaman Pengendalian Tanggap Darurat B3 dan Limbah B3</a:t>
            </a:r>
          </a:p>
        </p:txBody>
      </p:sp>
      <p:sp>
        <p:nvSpPr>
          <p:cNvPr id="985095" name="Text Box 7"/>
          <p:cNvSpPr txBox="1">
            <a:spLocks noChangeArrowheads="1"/>
          </p:cNvSpPr>
          <p:nvPr/>
        </p:nvSpPr>
        <p:spPr bwMode="auto">
          <a:xfrm>
            <a:off x="1258888" y="3213100"/>
            <a:ext cx="3817937"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Training Need :</a:t>
            </a:r>
          </a:p>
        </p:txBody>
      </p:sp>
      <p:sp>
        <p:nvSpPr>
          <p:cNvPr id="985096" name="Text Box 8"/>
          <p:cNvSpPr txBox="1">
            <a:spLocks noChangeArrowheads="1"/>
          </p:cNvSpPr>
          <p:nvPr/>
        </p:nvSpPr>
        <p:spPr bwMode="auto">
          <a:xfrm>
            <a:off x="1260475" y="3573463"/>
            <a:ext cx="7848600" cy="2670175"/>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Hazardous Waste Management	10. Emergency Response Management</a:t>
            </a:r>
          </a:p>
          <a:p>
            <a:pPr marL="342900" indent="-342900">
              <a:spcBef>
                <a:spcPct val="50000"/>
              </a:spcBef>
              <a:buFontTx/>
              <a:buAutoNum type="arabicPeriod"/>
            </a:pPr>
            <a:r>
              <a:rPr lang="en-US" sz="1200" b="1">
                <a:latin typeface="Century Schoolbook" pitchFamily="18" charset="0"/>
              </a:rPr>
              <a:t>Hazardous Material Handling		11. Vapour / Gas Detection System</a:t>
            </a:r>
          </a:p>
          <a:p>
            <a:pPr marL="342900" indent="-342900">
              <a:spcBef>
                <a:spcPct val="50000"/>
              </a:spcBef>
              <a:buFontTx/>
              <a:buAutoNum type="arabicPeriod"/>
            </a:pPr>
            <a:r>
              <a:rPr lang="en-US" sz="1200" b="1">
                <a:latin typeface="Century Schoolbook" pitchFamily="18" charset="0"/>
              </a:rPr>
              <a:t>Emergency Hazardous Chemical	12. Ahli K3 Kimia</a:t>
            </a:r>
          </a:p>
          <a:p>
            <a:pPr marL="342900" indent="-342900">
              <a:spcBef>
                <a:spcPct val="50000"/>
              </a:spcBef>
              <a:buFontTx/>
              <a:buAutoNum type="arabicPeriod"/>
            </a:pPr>
            <a:r>
              <a:rPr lang="en-US" sz="1200" b="1">
                <a:latin typeface="Century Schoolbook" pitchFamily="18" charset="0"/>
              </a:rPr>
              <a:t>Hazardous Material Investigation	13. Risk Management</a:t>
            </a:r>
          </a:p>
          <a:p>
            <a:pPr marL="342900" indent="-342900">
              <a:spcBef>
                <a:spcPct val="50000"/>
              </a:spcBef>
              <a:buFontTx/>
              <a:buAutoNum type="arabicPeriod"/>
            </a:pPr>
            <a:r>
              <a:rPr lang="en-US" sz="1200" b="1">
                <a:latin typeface="Century Schoolbook" pitchFamily="18" charset="0"/>
              </a:rPr>
              <a:t>Advance Fire Safety Management</a:t>
            </a:r>
          </a:p>
          <a:p>
            <a:pPr marL="342900" indent="-342900">
              <a:spcBef>
                <a:spcPct val="50000"/>
              </a:spcBef>
              <a:buFontTx/>
              <a:buAutoNum type="arabicPeriod"/>
            </a:pPr>
            <a:r>
              <a:rPr lang="en-US" sz="1200" b="1">
                <a:latin typeface="Century Schoolbook" pitchFamily="18" charset="0"/>
              </a:rPr>
              <a:t>Fire Explosive Protection</a:t>
            </a:r>
          </a:p>
          <a:p>
            <a:pPr marL="342900" indent="-342900">
              <a:spcBef>
                <a:spcPct val="50000"/>
              </a:spcBef>
              <a:buFontTx/>
              <a:buAutoNum type="arabicPeriod"/>
            </a:pPr>
            <a:r>
              <a:rPr lang="en-US" sz="1200" b="1">
                <a:latin typeface="Century Schoolbook" pitchFamily="18" charset="0"/>
              </a:rPr>
              <a:t>Building / Plant Emergency Response</a:t>
            </a:r>
          </a:p>
          <a:p>
            <a:pPr marL="342900" indent="-342900">
              <a:spcBef>
                <a:spcPct val="50000"/>
              </a:spcBef>
              <a:buFontTx/>
              <a:buAutoNum type="arabicPeriod"/>
            </a:pPr>
            <a:r>
              <a:rPr lang="en-US" sz="1200" b="1">
                <a:latin typeface="Century Schoolbook" pitchFamily="18" charset="0"/>
              </a:rPr>
              <a:t>Search &amp; Rescue</a:t>
            </a:r>
          </a:p>
          <a:p>
            <a:pPr marL="342900" indent="-342900">
              <a:spcBef>
                <a:spcPct val="50000"/>
              </a:spcBef>
              <a:buFontTx/>
              <a:buAutoNum type="arabicPeriod"/>
            </a:pPr>
            <a:r>
              <a:rPr lang="en-US" sz="1200" b="1">
                <a:latin typeface="Century Schoolbook" pitchFamily="18" charset="0"/>
              </a:rPr>
              <a:t>First Aid Training</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9900"/>
            </a:gs>
            <a:gs pos="50000">
              <a:schemeClr val="bg1"/>
            </a:gs>
            <a:gs pos="100000">
              <a:srgbClr val="FF9900"/>
            </a:gs>
          </a:gsLst>
          <a:lin ang="5400000" scaled="1"/>
        </a:gradFill>
        <a:effectLst/>
      </p:bgPr>
    </p:bg>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BF0742FE-CA5E-4625-8B84-B0EACEFA5794}" type="slidenum">
              <a:rPr lang="en-US"/>
              <a:pPr/>
              <a:t>46</a:t>
            </a:fld>
            <a:endParaRPr lang="en-US"/>
          </a:p>
        </p:txBody>
      </p:sp>
      <p:sp>
        <p:nvSpPr>
          <p:cNvPr id="986116" name="Text Box 4"/>
          <p:cNvSpPr txBox="1">
            <a:spLocks noChangeArrowheads="1"/>
          </p:cNvSpPr>
          <p:nvPr/>
        </p:nvSpPr>
        <p:spPr bwMode="auto">
          <a:xfrm>
            <a:off x="682625" y="765175"/>
            <a:ext cx="4826000"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3. Bencana Alam (Banjir, Gempa Bumi, Badai) :</a:t>
            </a:r>
          </a:p>
        </p:txBody>
      </p:sp>
      <p:sp>
        <p:nvSpPr>
          <p:cNvPr id="986117" name="Text Box 5"/>
          <p:cNvSpPr txBox="1">
            <a:spLocks noChangeArrowheads="1"/>
          </p:cNvSpPr>
          <p:nvPr/>
        </p:nvSpPr>
        <p:spPr bwMode="auto">
          <a:xfrm>
            <a:off x="1187450" y="1196975"/>
            <a:ext cx="3817938"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Kompetensi :</a:t>
            </a:r>
          </a:p>
        </p:txBody>
      </p:sp>
      <p:sp>
        <p:nvSpPr>
          <p:cNvPr id="986118" name="Text Box 6"/>
          <p:cNvSpPr txBox="1">
            <a:spLocks noChangeArrowheads="1"/>
          </p:cNvSpPr>
          <p:nvPr/>
        </p:nvSpPr>
        <p:spPr bwMode="auto">
          <a:xfrm>
            <a:off x="1260475" y="1582738"/>
            <a:ext cx="7848600" cy="1296987"/>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Pemahaman Pengelolaan Keadaan Darurat Bencana Alam</a:t>
            </a:r>
          </a:p>
          <a:p>
            <a:pPr marL="342900" indent="-342900">
              <a:spcBef>
                <a:spcPct val="50000"/>
              </a:spcBef>
              <a:buFontTx/>
              <a:buAutoNum type="arabicPeriod"/>
            </a:pPr>
            <a:r>
              <a:rPr lang="en-US" sz="1200" b="1">
                <a:latin typeface="Century Schoolbook" pitchFamily="18" charset="0"/>
              </a:rPr>
              <a:t>Pemahaman Manajemen Penanggulangan Bencana Alam</a:t>
            </a:r>
          </a:p>
          <a:p>
            <a:pPr marL="342900" indent="-342900">
              <a:spcBef>
                <a:spcPct val="50000"/>
              </a:spcBef>
              <a:buFontTx/>
              <a:buAutoNum type="arabicPeriod"/>
            </a:pPr>
            <a:r>
              <a:rPr lang="en-US" sz="1200" b="1">
                <a:latin typeface="Century Schoolbook" pitchFamily="18" charset="0"/>
              </a:rPr>
              <a:t>Pemahaman Pengendalian Bencana Alam</a:t>
            </a:r>
          </a:p>
          <a:p>
            <a:pPr marL="342900" indent="-342900">
              <a:spcBef>
                <a:spcPct val="50000"/>
              </a:spcBef>
              <a:buFontTx/>
              <a:buAutoNum type="arabicPeriod"/>
            </a:pPr>
            <a:r>
              <a:rPr lang="en-US" sz="1200" b="1">
                <a:latin typeface="Century Schoolbook" pitchFamily="18" charset="0"/>
              </a:rPr>
              <a:t>Pemahaman Penanganan Korban Bencana Alam</a:t>
            </a:r>
          </a:p>
          <a:p>
            <a:pPr marL="342900" indent="-342900">
              <a:spcBef>
                <a:spcPct val="50000"/>
              </a:spcBef>
              <a:buFontTx/>
              <a:buAutoNum type="arabicPeriod"/>
            </a:pPr>
            <a:r>
              <a:rPr lang="en-US" sz="1200" b="1">
                <a:latin typeface="Century Schoolbook" pitchFamily="18" charset="0"/>
              </a:rPr>
              <a:t>Pemahaman Pengelolaan Logistik Bencana Alam</a:t>
            </a:r>
          </a:p>
        </p:txBody>
      </p:sp>
      <p:sp>
        <p:nvSpPr>
          <p:cNvPr id="986119" name="Text Box 7"/>
          <p:cNvSpPr txBox="1">
            <a:spLocks noChangeArrowheads="1"/>
          </p:cNvSpPr>
          <p:nvPr/>
        </p:nvSpPr>
        <p:spPr bwMode="auto">
          <a:xfrm>
            <a:off x="1258888" y="3213100"/>
            <a:ext cx="3817937"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latin typeface="Century Schoolbook" pitchFamily="18" charset="0"/>
              </a:rPr>
              <a:t>Training Need :</a:t>
            </a:r>
          </a:p>
        </p:txBody>
      </p:sp>
      <p:sp>
        <p:nvSpPr>
          <p:cNvPr id="986120" name="Text Box 8"/>
          <p:cNvSpPr txBox="1">
            <a:spLocks noChangeArrowheads="1"/>
          </p:cNvSpPr>
          <p:nvPr/>
        </p:nvSpPr>
        <p:spPr bwMode="auto">
          <a:xfrm>
            <a:off x="1260475" y="3573463"/>
            <a:ext cx="7848600" cy="2120900"/>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200" b="1">
                <a:latin typeface="Century Schoolbook" pitchFamily="18" charset="0"/>
              </a:rPr>
              <a:t>Emergency Crisis Management	10. Emergency Response Management</a:t>
            </a:r>
          </a:p>
          <a:p>
            <a:pPr marL="342900" indent="-342900">
              <a:spcBef>
                <a:spcPct val="50000"/>
              </a:spcBef>
              <a:buFontTx/>
              <a:buAutoNum type="arabicPeriod"/>
            </a:pPr>
            <a:r>
              <a:rPr lang="en-US" sz="1200" b="1">
                <a:latin typeface="Century Schoolbook" pitchFamily="18" charset="0"/>
              </a:rPr>
              <a:t>Logistic Supply Management		12. Ahli K3 Umum</a:t>
            </a:r>
          </a:p>
          <a:p>
            <a:pPr marL="342900" indent="-342900">
              <a:spcBef>
                <a:spcPct val="50000"/>
              </a:spcBef>
              <a:buFontTx/>
              <a:buAutoNum type="arabicPeriod"/>
            </a:pPr>
            <a:r>
              <a:rPr lang="en-US" sz="1200" b="1">
                <a:latin typeface="Century Schoolbook" pitchFamily="18" charset="0"/>
              </a:rPr>
              <a:t>Disaster Management		13. Risk Management</a:t>
            </a:r>
          </a:p>
          <a:p>
            <a:pPr marL="342900" indent="-342900">
              <a:spcBef>
                <a:spcPct val="50000"/>
              </a:spcBef>
              <a:buFontTx/>
              <a:buAutoNum type="arabicPeriod"/>
            </a:pPr>
            <a:r>
              <a:rPr lang="en-US" sz="1200" b="1">
                <a:latin typeface="Century Schoolbook" pitchFamily="18" charset="0"/>
              </a:rPr>
              <a:t>Advance Fire Safety Management</a:t>
            </a:r>
          </a:p>
          <a:p>
            <a:pPr marL="342900" indent="-342900">
              <a:spcBef>
                <a:spcPct val="50000"/>
              </a:spcBef>
              <a:buFontTx/>
              <a:buAutoNum type="arabicPeriod"/>
            </a:pPr>
            <a:r>
              <a:rPr lang="en-US" sz="1200" b="1">
                <a:latin typeface="Century Schoolbook" pitchFamily="18" charset="0"/>
              </a:rPr>
              <a:t>Building / Plant Emergency Response</a:t>
            </a:r>
          </a:p>
          <a:p>
            <a:pPr marL="342900" indent="-342900">
              <a:spcBef>
                <a:spcPct val="50000"/>
              </a:spcBef>
              <a:buFontTx/>
              <a:buAutoNum type="arabicPeriod"/>
            </a:pPr>
            <a:r>
              <a:rPr lang="en-US" sz="1200" b="1">
                <a:latin typeface="Century Schoolbook" pitchFamily="18" charset="0"/>
              </a:rPr>
              <a:t>Search &amp; Rescue</a:t>
            </a:r>
          </a:p>
          <a:p>
            <a:pPr marL="342900" indent="-342900">
              <a:spcBef>
                <a:spcPct val="50000"/>
              </a:spcBef>
              <a:buFontTx/>
              <a:buAutoNum type="arabicPeriod"/>
            </a:pPr>
            <a:r>
              <a:rPr lang="en-US" sz="1200" b="1">
                <a:latin typeface="Century Schoolbook" pitchFamily="18" charset="0"/>
              </a:rPr>
              <a:t>First Aid Training</a:t>
            </a:r>
          </a:p>
          <a:p>
            <a:pPr marL="342900" indent="-342900">
              <a:spcBef>
                <a:spcPct val="50000"/>
              </a:spcBef>
            </a:pPr>
            <a:endParaRPr lang="en-US" sz="1200" b="1">
              <a:latin typeface="Century Schoolbook"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9D4BC706-F71E-40B4-BE7B-A3BDC6347BE5}" type="slidenum">
              <a:rPr lang="en-US"/>
              <a:pPr/>
              <a:t>47</a:t>
            </a:fld>
            <a:endParaRPr lang="en-US"/>
          </a:p>
        </p:txBody>
      </p:sp>
      <p:sp>
        <p:nvSpPr>
          <p:cNvPr id="987140" name="WordArt 4"/>
          <p:cNvSpPr>
            <a:spLocks noChangeArrowheads="1" noChangeShapeType="1" noTextEdit="1"/>
          </p:cNvSpPr>
          <p:nvPr/>
        </p:nvSpPr>
        <p:spPr bwMode="auto">
          <a:xfrm>
            <a:off x="1258888" y="908050"/>
            <a:ext cx="6911975" cy="431800"/>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chemeClr val="bg1"/>
                </a:solidFill>
                <a:effectLst>
                  <a:outerShdw dist="35921" dir="2700000" algn="ctr" rotWithShape="0">
                    <a:srgbClr val="C0C0C0">
                      <a:alpha val="80000"/>
                    </a:srgbClr>
                  </a:outerShdw>
                </a:effectLst>
                <a:latin typeface="Impact"/>
              </a:rPr>
              <a:t>EMERGENCY COMMUNICATION</a:t>
            </a:r>
          </a:p>
        </p:txBody>
      </p:sp>
      <p:sp>
        <p:nvSpPr>
          <p:cNvPr id="987141" name="WordArt 5"/>
          <p:cNvSpPr>
            <a:spLocks noChangeArrowheads="1" noChangeShapeType="1" noTextEdit="1"/>
          </p:cNvSpPr>
          <p:nvPr/>
        </p:nvSpPr>
        <p:spPr bwMode="auto">
          <a:xfrm>
            <a:off x="2051050" y="1628775"/>
            <a:ext cx="5113338" cy="358775"/>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CC00"/>
                </a:solidFill>
                <a:latin typeface="Arial Black"/>
              </a:rPr>
              <a:t>Komunikasi Tanggap Darurat</a:t>
            </a:r>
          </a:p>
        </p:txBody>
      </p:sp>
      <p:pic>
        <p:nvPicPr>
          <p:cNvPr id="987146" name="Picture 10" descr="LF01009A"/>
          <p:cNvPicPr>
            <a:picLocks noChangeAspect="1" noChangeArrowheads="1"/>
          </p:cNvPicPr>
          <p:nvPr/>
        </p:nvPicPr>
        <p:blipFill>
          <a:blip r:embed="rId3" cstate="print"/>
          <a:srcRect/>
          <a:stretch>
            <a:fillRect/>
          </a:stretch>
        </p:blipFill>
        <p:spPr bwMode="auto">
          <a:xfrm>
            <a:off x="2784475" y="2133600"/>
            <a:ext cx="3371850" cy="4373563"/>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CC00"/>
            </a:gs>
            <a:gs pos="50000">
              <a:schemeClr val="bg1"/>
            </a:gs>
            <a:gs pos="100000">
              <a:srgbClr val="FFCC00"/>
            </a:gs>
          </a:gsLst>
          <a:lin ang="5400000" scaled="1"/>
        </a:gradFill>
        <a:effectLst/>
      </p:bgPr>
    </p:bg>
    <p:spTree>
      <p:nvGrpSpPr>
        <p:cNvPr id="1" name=""/>
        <p:cNvGrpSpPr/>
        <p:nvPr/>
      </p:nvGrpSpPr>
      <p:grpSpPr>
        <a:xfrm>
          <a:off x="0" y="0"/>
          <a:ext cx="0" cy="0"/>
          <a:chOff x="0" y="0"/>
          <a:chExt cx="0" cy="0"/>
        </a:xfrm>
      </p:grpSpPr>
      <p:sp>
        <p:nvSpPr>
          <p:cNvPr id="40" name="Slide Number Placeholder 4"/>
          <p:cNvSpPr>
            <a:spLocks noGrp="1"/>
          </p:cNvSpPr>
          <p:nvPr>
            <p:ph type="sldNum" sz="quarter" idx="11"/>
          </p:nvPr>
        </p:nvSpPr>
        <p:spPr/>
        <p:txBody>
          <a:bodyPr/>
          <a:lstStyle/>
          <a:p>
            <a:fld id="{3FE3D213-D1C0-4393-A0F3-3CAAD4B71F9A}" type="slidenum">
              <a:rPr lang="en-US"/>
              <a:pPr/>
              <a:t>48</a:t>
            </a:fld>
            <a:endParaRPr lang="en-US"/>
          </a:p>
        </p:txBody>
      </p:sp>
      <p:sp>
        <p:nvSpPr>
          <p:cNvPr id="989188" name="Text Box 4"/>
          <p:cNvSpPr txBox="1">
            <a:spLocks noChangeArrowheads="1"/>
          </p:cNvSpPr>
          <p:nvPr/>
        </p:nvSpPr>
        <p:spPr bwMode="auto">
          <a:xfrm>
            <a:off x="1908175" y="620713"/>
            <a:ext cx="63373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a:latin typeface="Bodoni MT Black" pitchFamily="18" charset="0"/>
              </a:rPr>
              <a:t>2.3. KOMUNIKASI TANGGAP DARURAT</a:t>
            </a:r>
          </a:p>
        </p:txBody>
      </p:sp>
      <p:sp>
        <p:nvSpPr>
          <p:cNvPr id="989189" name="Text Box 5"/>
          <p:cNvSpPr txBox="1">
            <a:spLocks noChangeArrowheads="1"/>
          </p:cNvSpPr>
          <p:nvPr/>
        </p:nvSpPr>
        <p:spPr bwMode="auto">
          <a:xfrm>
            <a:off x="684213" y="1052513"/>
            <a:ext cx="7920037" cy="228600"/>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solidFill>
                  <a:srgbClr val="000066"/>
                </a:solidFill>
                <a:latin typeface="Century Schoolbook" pitchFamily="18" charset="0"/>
              </a:rPr>
              <a:t>2.3.1. Internal Emergency Communication Line (</a:t>
            </a:r>
            <a:r>
              <a:rPr lang="en-US" sz="1200" b="1" i="1">
                <a:solidFill>
                  <a:srgbClr val="800000"/>
                </a:solidFill>
                <a:latin typeface="Century Schoolbook" pitchFamily="18" charset="0"/>
              </a:rPr>
              <a:t>Jalur Komunikasi Darurat Internal</a:t>
            </a:r>
            <a:r>
              <a:rPr lang="en-US" sz="1400" b="1">
                <a:solidFill>
                  <a:srgbClr val="000066"/>
                </a:solidFill>
                <a:latin typeface="Century Schoolbook" pitchFamily="18" charset="0"/>
              </a:rPr>
              <a:t>)</a:t>
            </a:r>
          </a:p>
        </p:txBody>
      </p:sp>
      <p:sp>
        <p:nvSpPr>
          <p:cNvPr id="989192" name="Oval 8" descr="3106_d2x400"/>
          <p:cNvSpPr>
            <a:spLocks noChangeArrowheads="1"/>
          </p:cNvSpPr>
          <p:nvPr/>
        </p:nvSpPr>
        <p:spPr bwMode="auto">
          <a:xfrm>
            <a:off x="684213" y="1916113"/>
            <a:ext cx="1943100" cy="1152525"/>
          </a:xfrm>
          <a:prstGeom prst="ellipse">
            <a:avLst/>
          </a:prstGeom>
          <a:blipFill dpi="0" rotWithShape="1">
            <a:blip r:embed="rId2" cstate="print"/>
            <a:srcRect/>
            <a:stretch>
              <a:fillRect/>
            </a:stretch>
          </a:blipFill>
          <a:ln w="9525">
            <a:noFill/>
            <a:round/>
            <a:headEnd/>
            <a:tailEnd/>
          </a:ln>
          <a:effectLst/>
        </p:spPr>
        <p:txBody>
          <a:bodyPr wrap="none" lIns="14400" tIns="7200" rIns="14400" bIns="7200" anchor="ctr"/>
          <a:lstStyle/>
          <a:p>
            <a:pPr algn="ctr"/>
            <a:endParaRPr lang="en-US" sz="1400" b="1">
              <a:latin typeface="Century Schoolbook" pitchFamily="18" charset="0"/>
            </a:endParaRPr>
          </a:p>
        </p:txBody>
      </p:sp>
      <p:sp>
        <p:nvSpPr>
          <p:cNvPr id="989195" name="Oval 11"/>
          <p:cNvSpPr>
            <a:spLocks noChangeArrowheads="1"/>
          </p:cNvSpPr>
          <p:nvPr/>
        </p:nvSpPr>
        <p:spPr bwMode="auto">
          <a:xfrm>
            <a:off x="4859338" y="1916113"/>
            <a:ext cx="1655762" cy="865187"/>
          </a:xfrm>
          <a:prstGeom prst="ellipse">
            <a:avLst/>
          </a:prstGeom>
          <a:solidFill>
            <a:srgbClr val="FF3300"/>
          </a:solidFill>
          <a:ln w="9525">
            <a:noFill/>
            <a:round/>
            <a:headEnd/>
            <a:tailEnd/>
          </a:ln>
          <a:effectLst/>
        </p:spPr>
        <p:txBody>
          <a:bodyPr lIns="14400" tIns="7200" rIns="14400" bIns="7200" anchor="ctr"/>
          <a:lstStyle/>
          <a:p>
            <a:pPr algn="ctr"/>
            <a:r>
              <a:rPr lang="en-US" sz="900" b="1">
                <a:latin typeface="Century Schoolbook" pitchFamily="18" charset="0"/>
              </a:rPr>
              <a:t>KOORDINATOR PEMADAM KEBAKARAN</a:t>
            </a:r>
          </a:p>
        </p:txBody>
      </p:sp>
      <p:sp>
        <p:nvSpPr>
          <p:cNvPr id="989196" name="Oval 12"/>
          <p:cNvSpPr>
            <a:spLocks noChangeArrowheads="1"/>
          </p:cNvSpPr>
          <p:nvPr/>
        </p:nvSpPr>
        <p:spPr bwMode="auto">
          <a:xfrm>
            <a:off x="4500563" y="4941888"/>
            <a:ext cx="1728787" cy="793750"/>
          </a:xfrm>
          <a:prstGeom prst="ellipse">
            <a:avLst/>
          </a:prstGeom>
          <a:solidFill>
            <a:srgbClr val="FF3300"/>
          </a:solidFill>
          <a:ln w="9525">
            <a:noFill/>
            <a:round/>
            <a:headEnd/>
            <a:tailEnd/>
          </a:ln>
          <a:effectLst/>
        </p:spPr>
        <p:txBody>
          <a:bodyPr lIns="14400" tIns="7200" rIns="14400" bIns="7200" anchor="ctr"/>
          <a:lstStyle/>
          <a:p>
            <a:pPr algn="ctr"/>
            <a:r>
              <a:rPr lang="en-US" sz="900" b="1">
                <a:latin typeface="Century Schoolbook" pitchFamily="18" charset="0"/>
              </a:rPr>
              <a:t>KOORDINATOR SECURITY &amp; ASET PERUSAHAAN</a:t>
            </a:r>
          </a:p>
        </p:txBody>
      </p:sp>
      <p:sp>
        <p:nvSpPr>
          <p:cNvPr id="989198" name="Oval 14"/>
          <p:cNvSpPr>
            <a:spLocks noChangeArrowheads="1"/>
          </p:cNvSpPr>
          <p:nvPr/>
        </p:nvSpPr>
        <p:spPr bwMode="auto">
          <a:xfrm>
            <a:off x="7235825" y="2133600"/>
            <a:ext cx="1728788" cy="719138"/>
          </a:xfrm>
          <a:prstGeom prst="ellipse">
            <a:avLst/>
          </a:prstGeom>
          <a:solidFill>
            <a:srgbClr val="FF3300"/>
          </a:solidFill>
          <a:ln w="9525">
            <a:noFill/>
            <a:round/>
            <a:headEnd/>
            <a:tailEnd/>
          </a:ln>
          <a:effectLst/>
        </p:spPr>
        <p:txBody>
          <a:bodyPr lIns="14400" tIns="7200" rIns="14400" bIns="7200" anchor="ctr"/>
          <a:lstStyle/>
          <a:p>
            <a:pPr algn="ctr"/>
            <a:r>
              <a:rPr lang="en-US" sz="900" b="1">
                <a:latin typeface="Century Schoolbook" pitchFamily="18" charset="0"/>
              </a:rPr>
              <a:t>KOORDINATOR SEARCH &amp; RESCUE</a:t>
            </a:r>
          </a:p>
        </p:txBody>
      </p:sp>
      <p:sp>
        <p:nvSpPr>
          <p:cNvPr id="989199" name="Line 15"/>
          <p:cNvSpPr>
            <a:spLocks noChangeShapeType="1"/>
          </p:cNvSpPr>
          <p:nvPr/>
        </p:nvSpPr>
        <p:spPr bwMode="auto">
          <a:xfrm>
            <a:off x="1619250" y="3068638"/>
            <a:ext cx="0" cy="431800"/>
          </a:xfrm>
          <a:prstGeom prst="line">
            <a:avLst/>
          </a:prstGeom>
          <a:noFill/>
          <a:ln w="38100">
            <a:solidFill>
              <a:srgbClr val="006600"/>
            </a:solidFill>
            <a:round/>
            <a:headEnd/>
            <a:tailEnd type="triangle" w="med" len="med"/>
          </a:ln>
          <a:effectLst/>
        </p:spPr>
        <p:txBody>
          <a:bodyPr wrap="none" lIns="14400" tIns="7200" rIns="14400" bIns="7200" anchor="ctr"/>
          <a:lstStyle/>
          <a:p>
            <a:endParaRPr lang="en-US"/>
          </a:p>
        </p:txBody>
      </p:sp>
      <p:sp>
        <p:nvSpPr>
          <p:cNvPr id="989203" name="Line 19"/>
          <p:cNvSpPr>
            <a:spLocks noChangeShapeType="1"/>
          </p:cNvSpPr>
          <p:nvPr/>
        </p:nvSpPr>
        <p:spPr bwMode="auto">
          <a:xfrm>
            <a:off x="5435600" y="4076700"/>
            <a:ext cx="1008063" cy="576263"/>
          </a:xfrm>
          <a:prstGeom prst="line">
            <a:avLst/>
          </a:prstGeom>
          <a:noFill/>
          <a:ln w="28575">
            <a:solidFill>
              <a:srgbClr val="006600"/>
            </a:solidFill>
            <a:round/>
            <a:headEnd/>
            <a:tailEnd type="triangle" w="med" len="med"/>
          </a:ln>
          <a:effectLst/>
        </p:spPr>
        <p:txBody>
          <a:bodyPr wrap="none" lIns="14400" tIns="7200" rIns="14400" bIns="7200" anchor="ctr"/>
          <a:lstStyle/>
          <a:p>
            <a:endParaRPr lang="en-US"/>
          </a:p>
        </p:txBody>
      </p:sp>
      <p:sp>
        <p:nvSpPr>
          <p:cNvPr id="989204" name="Text Box 20"/>
          <p:cNvSpPr txBox="1">
            <a:spLocks noChangeArrowheads="1"/>
          </p:cNvSpPr>
          <p:nvPr/>
        </p:nvSpPr>
        <p:spPr bwMode="auto">
          <a:xfrm rot="1913448">
            <a:off x="5508625" y="4149725"/>
            <a:ext cx="1295400" cy="168275"/>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i="1">
                <a:latin typeface="Century Schoolbook" pitchFamily="18" charset="0"/>
              </a:rPr>
              <a:t>Bila ada korban</a:t>
            </a:r>
          </a:p>
        </p:txBody>
      </p:sp>
      <p:sp>
        <p:nvSpPr>
          <p:cNvPr id="989205" name="Line 21"/>
          <p:cNvSpPr>
            <a:spLocks noChangeShapeType="1"/>
          </p:cNvSpPr>
          <p:nvPr/>
        </p:nvSpPr>
        <p:spPr bwMode="auto">
          <a:xfrm>
            <a:off x="4643438" y="4365625"/>
            <a:ext cx="433387" cy="576263"/>
          </a:xfrm>
          <a:prstGeom prst="line">
            <a:avLst/>
          </a:prstGeom>
          <a:noFill/>
          <a:ln w="28575">
            <a:solidFill>
              <a:srgbClr val="006600"/>
            </a:solidFill>
            <a:round/>
            <a:headEnd/>
            <a:tailEnd type="triangle" w="med" len="med"/>
          </a:ln>
          <a:effectLst/>
        </p:spPr>
        <p:txBody>
          <a:bodyPr wrap="none" lIns="14400" tIns="7200" rIns="14400" bIns="7200" anchor="ctr"/>
          <a:lstStyle/>
          <a:p>
            <a:endParaRPr lang="en-US"/>
          </a:p>
        </p:txBody>
      </p:sp>
      <p:sp>
        <p:nvSpPr>
          <p:cNvPr id="989206" name="Text Box 22"/>
          <p:cNvSpPr txBox="1">
            <a:spLocks noChangeArrowheads="1"/>
          </p:cNvSpPr>
          <p:nvPr/>
        </p:nvSpPr>
        <p:spPr bwMode="auto">
          <a:xfrm rot="3379763">
            <a:off x="3652838" y="4708525"/>
            <a:ext cx="1295400" cy="3206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000" b="1" i="1">
                <a:latin typeface="Century Schoolbook" pitchFamily="18" charset="0"/>
              </a:rPr>
              <a:t>Darurat Bertambah Buruk</a:t>
            </a:r>
          </a:p>
        </p:txBody>
      </p:sp>
      <p:sp>
        <p:nvSpPr>
          <p:cNvPr id="989208" name="Text Box 24"/>
          <p:cNvSpPr txBox="1">
            <a:spLocks noChangeArrowheads="1"/>
          </p:cNvSpPr>
          <p:nvPr/>
        </p:nvSpPr>
        <p:spPr bwMode="auto">
          <a:xfrm rot="-1363967">
            <a:off x="5724525" y="2781300"/>
            <a:ext cx="1295400" cy="3206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000" b="1" i="1">
                <a:latin typeface="Century Schoolbook" pitchFamily="18" charset="0"/>
              </a:rPr>
              <a:t>Bila korban terjebak</a:t>
            </a:r>
          </a:p>
        </p:txBody>
      </p:sp>
      <p:sp>
        <p:nvSpPr>
          <p:cNvPr id="989209" name="Line 25"/>
          <p:cNvSpPr>
            <a:spLocks noChangeShapeType="1"/>
          </p:cNvSpPr>
          <p:nvPr/>
        </p:nvSpPr>
        <p:spPr bwMode="auto">
          <a:xfrm flipV="1">
            <a:off x="4500563" y="2781300"/>
            <a:ext cx="1008062" cy="647700"/>
          </a:xfrm>
          <a:prstGeom prst="line">
            <a:avLst/>
          </a:prstGeom>
          <a:noFill/>
          <a:ln w="28575">
            <a:solidFill>
              <a:srgbClr val="006600"/>
            </a:solidFill>
            <a:round/>
            <a:headEnd/>
            <a:tailEnd type="triangle" w="med" len="med"/>
          </a:ln>
          <a:effectLst/>
        </p:spPr>
        <p:txBody>
          <a:bodyPr wrap="none" lIns="14400" tIns="7200" rIns="14400" bIns="7200" anchor="ctr"/>
          <a:lstStyle/>
          <a:p>
            <a:endParaRPr lang="en-US"/>
          </a:p>
        </p:txBody>
      </p:sp>
      <p:sp>
        <p:nvSpPr>
          <p:cNvPr id="989210" name="Text Box 26"/>
          <p:cNvSpPr txBox="1">
            <a:spLocks noChangeArrowheads="1"/>
          </p:cNvSpPr>
          <p:nvPr/>
        </p:nvSpPr>
        <p:spPr bwMode="auto">
          <a:xfrm rot="-2238145">
            <a:off x="3779838" y="2708275"/>
            <a:ext cx="1295400" cy="47307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000" b="1" i="1">
                <a:latin typeface="Century Schoolbook" pitchFamily="18" charset="0"/>
              </a:rPr>
              <a:t>Bila skala kebakaran menuju sedang-besar</a:t>
            </a:r>
          </a:p>
        </p:txBody>
      </p:sp>
      <p:cxnSp>
        <p:nvCxnSpPr>
          <p:cNvPr id="989211" name="AutoShape 27"/>
          <p:cNvCxnSpPr>
            <a:cxnSpLocks noChangeShapeType="1"/>
            <a:stCxn id="989195" idx="0"/>
            <a:endCxn id="989192" idx="7"/>
          </p:cNvCxnSpPr>
          <p:nvPr/>
        </p:nvCxnSpPr>
        <p:spPr bwMode="auto">
          <a:xfrm rot="16200000" flipH="1" flipV="1">
            <a:off x="3931444" y="327819"/>
            <a:ext cx="168275" cy="3344863"/>
          </a:xfrm>
          <a:prstGeom prst="curvedConnector3">
            <a:avLst>
              <a:gd name="adj1" fmla="val -135847"/>
            </a:avLst>
          </a:prstGeom>
          <a:noFill/>
          <a:ln w="28575">
            <a:solidFill>
              <a:srgbClr val="800000"/>
            </a:solidFill>
            <a:prstDash val="sysDot"/>
            <a:round/>
            <a:headEnd/>
            <a:tailEnd type="triangle" w="med" len="med"/>
          </a:ln>
          <a:effectLst/>
        </p:spPr>
      </p:cxnSp>
      <p:cxnSp>
        <p:nvCxnSpPr>
          <p:cNvPr id="989212" name="AutoShape 28"/>
          <p:cNvCxnSpPr>
            <a:cxnSpLocks noChangeShapeType="1"/>
            <a:stCxn id="989198" idx="0"/>
            <a:endCxn id="989192" idx="0"/>
          </p:cNvCxnSpPr>
          <p:nvPr/>
        </p:nvCxnSpPr>
        <p:spPr bwMode="auto">
          <a:xfrm rot="5400000" flipH="1">
            <a:off x="4769644" y="-1197768"/>
            <a:ext cx="217487" cy="6445250"/>
          </a:xfrm>
          <a:prstGeom prst="curvedConnector3">
            <a:avLst>
              <a:gd name="adj1" fmla="val 316056"/>
            </a:avLst>
          </a:prstGeom>
          <a:noFill/>
          <a:ln w="28575">
            <a:solidFill>
              <a:srgbClr val="800000"/>
            </a:solidFill>
            <a:prstDash val="sysDot"/>
            <a:round/>
            <a:headEnd/>
            <a:tailEnd type="triangle" w="med" len="med"/>
          </a:ln>
          <a:effectLst/>
        </p:spPr>
      </p:cxnSp>
      <p:sp>
        <p:nvSpPr>
          <p:cNvPr id="989214" name="Text Box 30"/>
          <p:cNvSpPr txBox="1">
            <a:spLocks noChangeArrowheads="1"/>
          </p:cNvSpPr>
          <p:nvPr/>
        </p:nvSpPr>
        <p:spPr bwMode="auto">
          <a:xfrm>
            <a:off x="971550" y="5013325"/>
            <a:ext cx="1295400" cy="168275"/>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i="1">
                <a:latin typeface="Century Schoolbook" pitchFamily="18" charset="0"/>
              </a:rPr>
              <a:t>Bila ada korban</a:t>
            </a:r>
          </a:p>
        </p:txBody>
      </p:sp>
      <p:cxnSp>
        <p:nvCxnSpPr>
          <p:cNvPr id="989215" name="AutoShape 31"/>
          <p:cNvCxnSpPr>
            <a:cxnSpLocks noChangeShapeType="1"/>
            <a:stCxn id="989197" idx="4"/>
          </p:cNvCxnSpPr>
          <p:nvPr/>
        </p:nvCxnSpPr>
        <p:spPr bwMode="auto">
          <a:xfrm rot="5400000">
            <a:off x="4356100" y="3141663"/>
            <a:ext cx="720725" cy="4895850"/>
          </a:xfrm>
          <a:prstGeom prst="curvedConnector2">
            <a:avLst/>
          </a:prstGeom>
          <a:noFill/>
          <a:ln w="28575">
            <a:solidFill>
              <a:srgbClr val="800000"/>
            </a:solidFill>
            <a:prstDash val="sysDot"/>
            <a:round/>
            <a:headEnd/>
            <a:tailEnd type="triangle" w="med" len="med"/>
          </a:ln>
          <a:effectLst/>
        </p:spPr>
      </p:cxnSp>
      <p:pic>
        <p:nvPicPr>
          <p:cNvPr id="989216" name="Picture 32" descr="levelbhazmat"/>
          <p:cNvPicPr>
            <a:picLocks noChangeAspect="1" noChangeArrowheads="1"/>
          </p:cNvPicPr>
          <p:nvPr/>
        </p:nvPicPr>
        <p:blipFill>
          <a:blip r:embed="rId3" cstate="print"/>
          <a:srcRect/>
          <a:stretch>
            <a:fillRect/>
          </a:stretch>
        </p:blipFill>
        <p:spPr bwMode="auto">
          <a:xfrm>
            <a:off x="7092950" y="2852738"/>
            <a:ext cx="1800225" cy="1512887"/>
          </a:xfrm>
          <a:prstGeom prst="rect">
            <a:avLst/>
          </a:prstGeom>
          <a:noFill/>
        </p:spPr>
      </p:pic>
      <p:sp>
        <p:nvSpPr>
          <p:cNvPr id="989207" name="Line 23"/>
          <p:cNvSpPr>
            <a:spLocks noChangeShapeType="1"/>
          </p:cNvSpPr>
          <p:nvPr/>
        </p:nvSpPr>
        <p:spPr bwMode="auto">
          <a:xfrm flipV="1">
            <a:off x="5435600" y="2997200"/>
            <a:ext cx="1873250" cy="719138"/>
          </a:xfrm>
          <a:prstGeom prst="line">
            <a:avLst/>
          </a:prstGeom>
          <a:noFill/>
          <a:ln w="28575">
            <a:solidFill>
              <a:srgbClr val="006600"/>
            </a:solidFill>
            <a:round/>
            <a:headEnd/>
            <a:tailEnd type="triangle" w="med" len="med"/>
          </a:ln>
          <a:effectLst/>
        </p:spPr>
        <p:txBody>
          <a:bodyPr wrap="none" lIns="14400" tIns="7200" rIns="14400" bIns="7200" anchor="ctr"/>
          <a:lstStyle/>
          <a:p>
            <a:endParaRPr lang="en-US"/>
          </a:p>
        </p:txBody>
      </p:sp>
      <p:sp>
        <p:nvSpPr>
          <p:cNvPr id="989218" name="Text Box 34"/>
          <p:cNvSpPr txBox="1">
            <a:spLocks noChangeArrowheads="1"/>
          </p:cNvSpPr>
          <p:nvPr/>
        </p:nvSpPr>
        <p:spPr bwMode="auto">
          <a:xfrm>
            <a:off x="1835150" y="3141663"/>
            <a:ext cx="1295400" cy="198437"/>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200" b="1">
                <a:solidFill>
                  <a:srgbClr val="800000"/>
                </a:solidFill>
              </a:rPr>
              <a:t>Fire Emergency</a:t>
            </a:r>
          </a:p>
        </p:txBody>
      </p:sp>
      <p:pic>
        <p:nvPicPr>
          <p:cNvPr id="989219" name="Picture 35" descr="images-3"/>
          <p:cNvPicPr>
            <a:picLocks noChangeAspect="1" noChangeArrowheads="1"/>
          </p:cNvPicPr>
          <p:nvPr/>
        </p:nvPicPr>
        <p:blipFill>
          <a:blip r:embed="rId4" cstate="print"/>
          <a:srcRect/>
          <a:stretch>
            <a:fillRect/>
          </a:stretch>
        </p:blipFill>
        <p:spPr bwMode="auto">
          <a:xfrm>
            <a:off x="7740650" y="5518150"/>
            <a:ext cx="1152525" cy="863600"/>
          </a:xfrm>
          <a:prstGeom prst="rect">
            <a:avLst/>
          </a:prstGeom>
          <a:noFill/>
        </p:spPr>
      </p:pic>
      <p:sp>
        <p:nvSpPr>
          <p:cNvPr id="989220" name="Line 36"/>
          <p:cNvSpPr>
            <a:spLocks noChangeShapeType="1"/>
          </p:cNvSpPr>
          <p:nvPr/>
        </p:nvSpPr>
        <p:spPr bwMode="auto">
          <a:xfrm>
            <a:off x="755650" y="2708275"/>
            <a:ext cx="0" cy="2879725"/>
          </a:xfrm>
          <a:prstGeom prst="line">
            <a:avLst/>
          </a:prstGeom>
          <a:noFill/>
          <a:ln w="28575">
            <a:solidFill>
              <a:srgbClr val="800000"/>
            </a:solidFill>
            <a:round/>
            <a:headEnd/>
            <a:tailEnd/>
          </a:ln>
          <a:effectLst/>
        </p:spPr>
        <p:txBody>
          <a:bodyPr wrap="none" lIns="14400" tIns="7200" rIns="14400" bIns="7200" anchor="ctr"/>
          <a:lstStyle/>
          <a:p>
            <a:endParaRPr lang="en-US"/>
          </a:p>
        </p:txBody>
      </p:sp>
      <p:sp>
        <p:nvSpPr>
          <p:cNvPr id="989221" name="Line 37"/>
          <p:cNvSpPr>
            <a:spLocks noChangeShapeType="1"/>
          </p:cNvSpPr>
          <p:nvPr/>
        </p:nvSpPr>
        <p:spPr bwMode="auto">
          <a:xfrm>
            <a:off x="755650" y="5589588"/>
            <a:ext cx="287338" cy="0"/>
          </a:xfrm>
          <a:prstGeom prst="line">
            <a:avLst/>
          </a:prstGeom>
          <a:noFill/>
          <a:ln w="28575">
            <a:solidFill>
              <a:srgbClr val="800000"/>
            </a:solidFill>
            <a:round/>
            <a:headEnd/>
            <a:tailEnd type="triangle" w="med" len="med"/>
          </a:ln>
          <a:effectLst/>
        </p:spPr>
        <p:txBody>
          <a:bodyPr wrap="none" lIns="14400" tIns="7200" rIns="14400" bIns="7200" anchor="ctr"/>
          <a:lstStyle/>
          <a:p>
            <a:endParaRPr lang="en-US"/>
          </a:p>
        </p:txBody>
      </p:sp>
      <p:pic>
        <p:nvPicPr>
          <p:cNvPr id="989223" name="Picture 39" descr="CoinLaundry09262x400"/>
          <p:cNvPicPr>
            <a:picLocks noChangeAspect="1" noChangeArrowheads="1"/>
          </p:cNvPicPr>
          <p:nvPr/>
        </p:nvPicPr>
        <p:blipFill>
          <a:blip r:embed="rId5" cstate="print"/>
          <a:srcRect/>
          <a:stretch>
            <a:fillRect/>
          </a:stretch>
        </p:blipFill>
        <p:spPr bwMode="auto">
          <a:xfrm>
            <a:off x="3130550" y="1916113"/>
            <a:ext cx="1154113" cy="863600"/>
          </a:xfrm>
          <a:prstGeom prst="rect">
            <a:avLst/>
          </a:prstGeom>
          <a:noFill/>
        </p:spPr>
      </p:pic>
      <p:pic>
        <p:nvPicPr>
          <p:cNvPr id="989224" name="Picture 40" descr="1605036930"/>
          <p:cNvPicPr>
            <a:picLocks noChangeAspect="1" noChangeArrowheads="1"/>
          </p:cNvPicPr>
          <p:nvPr/>
        </p:nvPicPr>
        <p:blipFill>
          <a:blip r:embed="rId6" cstate="print"/>
          <a:srcRect/>
          <a:stretch>
            <a:fillRect/>
          </a:stretch>
        </p:blipFill>
        <p:spPr bwMode="auto">
          <a:xfrm>
            <a:off x="7740650" y="4724400"/>
            <a:ext cx="1152525" cy="844550"/>
          </a:xfrm>
          <a:prstGeom prst="rect">
            <a:avLst/>
          </a:prstGeom>
          <a:noFill/>
        </p:spPr>
      </p:pic>
      <p:pic>
        <p:nvPicPr>
          <p:cNvPr id="989225" name="Picture 41" descr="flame1"/>
          <p:cNvPicPr>
            <a:picLocks noChangeAspect="1" noChangeArrowheads="1" noCrop="1"/>
          </p:cNvPicPr>
          <p:nvPr/>
        </p:nvPicPr>
        <p:blipFill>
          <a:blip r:embed="rId7" cstate="print"/>
          <a:srcRect/>
          <a:stretch>
            <a:fillRect/>
          </a:stretch>
        </p:blipFill>
        <p:spPr bwMode="auto">
          <a:xfrm>
            <a:off x="1476375" y="981075"/>
            <a:ext cx="2303463" cy="2303463"/>
          </a:xfrm>
          <a:prstGeom prst="rect">
            <a:avLst/>
          </a:prstGeom>
          <a:noFill/>
          <a:ln w="9525">
            <a:noFill/>
            <a:miter lim="800000"/>
            <a:headEnd/>
            <a:tailEnd/>
          </a:ln>
        </p:spPr>
      </p:pic>
      <p:sp>
        <p:nvSpPr>
          <p:cNvPr id="989227" name="Line 43"/>
          <p:cNvSpPr>
            <a:spLocks noChangeShapeType="1"/>
          </p:cNvSpPr>
          <p:nvPr/>
        </p:nvSpPr>
        <p:spPr bwMode="auto">
          <a:xfrm flipH="1" flipV="1">
            <a:off x="4787900" y="4365625"/>
            <a:ext cx="431800" cy="576263"/>
          </a:xfrm>
          <a:prstGeom prst="line">
            <a:avLst/>
          </a:prstGeom>
          <a:noFill/>
          <a:ln w="28575">
            <a:solidFill>
              <a:srgbClr val="800000"/>
            </a:solidFill>
            <a:prstDash val="dashDot"/>
            <a:round/>
            <a:headEnd/>
            <a:tailEnd type="triangle" w="med" len="med"/>
          </a:ln>
          <a:effectLst/>
        </p:spPr>
        <p:txBody>
          <a:bodyPr wrap="none" lIns="14400" tIns="7200" rIns="14400" bIns="7200" anchor="ctr"/>
          <a:lstStyle/>
          <a:p>
            <a:endParaRPr lang="en-US"/>
          </a:p>
        </p:txBody>
      </p:sp>
      <p:sp>
        <p:nvSpPr>
          <p:cNvPr id="989228" name="Line 44"/>
          <p:cNvSpPr>
            <a:spLocks noChangeShapeType="1"/>
          </p:cNvSpPr>
          <p:nvPr/>
        </p:nvSpPr>
        <p:spPr bwMode="auto">
          <a:xfrm flipH="1" flipV="1">
            <a:off x="5291138" y="4149725"/>
            <a:ext cx="1081087" cy="574675"/>
          </a:xfrm>
          <a:prstGeom prst="line">
            <a:avLst/>
          </a:prstGeom>
          <a:noFill/>
          <a:ln w="28575">
            <a:solidFill>
              <a:srgbClr val="800000"/>
            </a:solidFill>
            <a:prstDash val="dashDot"/>
            <a:round/>
            <a:headEnd/>
            <a:tailEnd type="triangle" w="med" len="med"/>
          </a:ln>
          <a:effectLst/>
        </p:spPr>
        <p:txBody>
          <a:bodyPr wrap="none" lIns="14400" tIns="7200" rIns="14400" bIns="7200" anchor="ctr"/>
          <a:lstStyle/>
          <a:p>
            <a:endParaRPr lang="en-US"/>
          </a:p>
        </p:txBody>
      </p:sp>
      <p:sp>
        <p:nvSpPr>
          <p:cNvPr id="989229" name="Line 45"/>
          <p:cNvSpPr>
            <a:spLocks noChangeShapeType="1"/>
          </p:cNvSpPr>
          <p:nvPr/>
        </p:nvSpPr>
        <p:spPr bwMode="auto">
          <a:xfrm flipH="1">
            <a:off x="5292725" y="2708275"/>
            <a:ext cx="2087563" cy="936625"/>
          </a:xfrm>
          <a:prstGeom prst="line">
            <a:avLst/>
          </a:prstGeom>
          <a:noFill/>
          <a:ln w="28575">
            <a:solidFill>
              <a:srgbClr val="800000"/>
            </a:solidFill>
            <a:prstDash val="dashDot"/>
            <a:round/>
            <a:headEnd/>
            <a:tailEnd type="triangle" w="med" len="med"/>
          </a:ln>
          <a:effectLst/>
        </p:spPr>
        <p:txBody>
          <a:bodyPr wrap="none" lIns="14400" tIns="7200" rIns="14400" bIns="7200" anchor="ctr"/>
          <a:lstStyle/>
          <a:p>
            <a:endParaRPr lang="en-US"/>
          </a:p>
        </p:txBody>
      </p:sp>
      <p:sp>
        <p:nvSpPr>
          <p:cNvPr id="989230" name="Line 46"/>
          <p:cNvSpPr>
            <a:spLocks noChangeShapeType="1"/>
          </p:cNvSpPr>
          <p:nvPr/>
        </p:nvSpPr>
        <p:spPr bwMode="auto">
          <a:xfrm flipH="1">
            <a:off x="4716463" y="2781300"/>
            <a:ext cx="935037" cy="647700"/>
          </a:xfrm>
          <a:prstGeom prst="line">
            <a:avLst/>
          </a:prstGeom>
          <a:noFill/>
          <a:ln w="28575">
            <a:solidFill>
              <a:srgbClr val="800000"/>
            </a:solidFill>
            <a:prstDash val="dashDot"/>
            <a:round/>
            <a:headEnd/>
            <a:tailEnd type="triangle" w="med" len="med"/>
          </a:ln>
          <a:effectLst/>
        </p:spPr>
        <p:txBody>
          <a:bodyPr wrap="none" lIns="14400" tIns="7200" rIns="14400" bIns="7200" anchor="ctr"/>
          <a:lstStyle/>
          <a:p>
            <a:endParaRPr lang="en-US"/>
          </a:p>
        </p:txBody>
      </p:sp>
      <p:pic>
        <p:nvPicPr>
          <p:cNvPr id="989232" name="Picture 48" descr="CA9KYT1V"/>
          <p:cNvPicPr>
            <a:picLocks noChangeAspect="1" noChangeArrowheads="1"/>
          </p:cNvPicPr>
          <p:nvPr/>
        </p:nvPicPr>
        <p:blipFill>
          <a:blip r:embed="rId8" cstate="print"/>
          <a:srcRect/>
          <a:stretch>
            <a:fillRect/>
          </a:stretch>
        </p:blipFill>
        <p:spPr bwMode="auto">
          <a:xfrm>
            <a:off x="2439988" y="3932238"/>
            <a:ext cx="908050" cy="1152525"/>
          </a:xfrm>
          <a:prstGeom prst="rect">
            <a:avLst/>
          </a:prstGeom>
          <a:noFill/>
        </p:spPr>
      </p:pic>
      <p:sp>
        <p:nvSpPr>
          <p:cNvPr id="989193" name="Oval 9"/>
          <p:cNvSpPr>
            <a:spLocks noChangeArrowheads="1"/>
          </p:cNvSpPr>
          <p:nvPr/>
        </p:nvSpPr>
        <p:spPr bwMode="auto">
          <a:xfrm>
            <a:off x="900113" y="3500438"/>
            <a:ext cx="1657350" cy="720725"/>
          </a:xfrm>
          <a:prstGeom prst="ellipse">
            <a:avLst/>
          </a:prstGeom>
          <a:solidFill>
            <a:srgbClr val="FF0066"/>
          </a:solidFill>
          <a:ln w="9525">
            <a:noFill/>
            <a:round/>
            <a:headEnd/>
            <a:tailEnd/>
          </a:ln>
          <a:effectLst/>
        </p:spPr>
        <p:txBody>
          <a:bodyPr lIns="14400" tIns="7200" rIns="14400" bIns="7200" anchor="ctr"/>
          <a:lstStyle/>
          <a:p>
            <a:pPr algn="ctr"/>
            <a:r>
              <a:rPr lang="en-US" sz="1000" b="1">
                <a:latin typeface="Century Schoolbook" pitchFamily="18" charset="0"/>
              </a:rPr>
              <a:t>KOORDINATOR AREA LOKASI KEJADIAN</a:t>
            </a:r>
          </a:p>
        </p:txBody>
      </p:sp>
      <p:sp>
        <p:nvSpPr>
          <p:cNvPr id="989194" name="Oval 10"/>
          <p:cNvSpPr>
            <a:spLocks noChangeArrowheads="1"/>
          </p:cNvSpPr>
          <p:nvPr/>
        </p:nvSpPr>
        <p:spPr bwMode="auto">
          <a:xfrm>
            <a:off x="3348038" y="3429000"/>
            <a:ext cx="2160587" cy="936625"/>
          </a:xfrm>
          <a:prstGeom prst="ellipse">
            <a:avLst/>
          </a:prstGeom>
          <a:solidFill>
            <a:srgbClr val="FF9900"/>
          </a:solidFill>
          <a:ln w="9525">
            <a:noFill/>
            <a:round/>
            <a:headEnd/>
            <a:tailEnd/>
          </a:ln>
          <a:effectLst/>
        </p:spPr>
        <p:txBody>
          <a:bodyPr lIns="14400" tIns="7200" rIns="14400" bIns="7200" anchor="ctr"/>
          <a:lstStyle/>
          <a:p>
            <a:pPr algn="ctr"/>
            <a:r>
              <a:rPr lang="en-US" sz="1200" b="1">
                <a:latin typeface="Century Schoolbook" pitchFamily="18" charset="0"/>
              </a:rPr>
              <a:t>KOORDINATOR UTAMA TANGGAP DARURAT</a:t>
            </a:r>
          </a:p>
        </p:txBody>
      </p:sp>
      <p:sp>
        <p:nvSpPr>
          <p:cNvPr id="989200" name="Line 16"/>
          <p:cNvSpPr>
            <a:spLocks noChangeShapeType="1"/>
          </p:cNvSpPr>
          <p:nvPr/>
        </p:nvSpPr>
        <p:spPr bwMode="auto">
          <a:xfrm flipV="1">
            <a:off x="2555875" y="3860800"/>
            <a:ext cx="792163" cy="0"/>
          </a:xfrm>
          <a:prstGeom prst="line">
            <a:avLst/>
          </a:prstGeom>
          <a:noFill/>
          <a:ln w="28575">
            <a:solidFill>
              <a:srgbClr val="006600"/>
            </a:solidFill>
            <a:round/>
            <a:headEnd/>
            <a:tailEnd type="triangle" w="med" len="med"/>
          </a:ln>
          <a:effectLst/>
        </p:spPr>
        <p:txBody>
          <a:bodyPr wrap="none" lIns="14400" tIns="7200" rIns="14400" bIns="7200" anchor="ctr"/>
          <a:lstStyle/>
          <a:p>
            <a:endParaRPr lang="en-US"/>
          </a:p>
        </p:txBody>
      </p:sp>
      <p:pic>
        <p:nvPicPr>
          <p:cNvPr id="989234" name="Picture 50" descr="296074079"/>
          <p:cNvPicPr>
            <a:picLocks noChangeAspect="1" noChangeArrowheads="1"/>
          </p:cNvPicPr>
          <p:nvPr/>
        </p:nvPicPr>
        <p:blipFill>
          <a:blip r:embed="rId9" cstate="print"/>
          <a:srcRect/>
          <a:stretch>
            <a:fillRect/>
          </a:stretch>
        </p:blipFill>
        <p:spPr bwMode="auto">
          <a:xfrm>
            <a:off x="1187450" y="5232400"/>
            <a:ext cx="850900" cy="1076325"/>
          </a:xfrm>
          <a:prstGeom prst="rect">
            <a:avLst/>
          </a:prstGeom>
          <a:noFill/>
        </p:spPr>
      </p:pic>
      <p:sp>
        <p:nvSpPr>
          <p:cNvPr id="989197" name="Oval 13"/>
          <p:cNvSpPr>
            <a:spLocks noChangeArrowheads="1"/>
          </p:cNvSpPr>
          <p:nvPr/>
        </p:nvSpPr>
        <p:spPr bwMode="auto">
          <a:xfrm>
            <a:off x="6372225" y="4437063"/>
            <a:ext cx="1584325" cy="792162"/>
          </a:xfrm>
          <a:prstGeom prst="ellipse">
            <a:avLst/>
          </a:prstGeom>
          <a:solidFill>
            <a:srgbClr val="FF3300"/>
          </a:solidFill>
          <a:ln w="9525">
            <a:noFill/>
            <a:round/>
            <a:headEnd/>
            <a:tailEnd/>
          </a:ln>
          <a:effectLst/>
        </p:spPr>
        <p:txBody>
          <a:bodyPr lIns="14400" tIns="7200" rIns="14400" bIns="7200" anchor="ctr"/>
          <a:lstStyle/>
          <a:p>
            <a:pPr algn="ctr"/>
            <a:r>
              <a:rPr lang="en-US" sz="900" b="1">
                <a:latin typeface="Century Schoolbook" pitchFamily="18" charset="0"/>
              </a:rPr>
              <a:t>KOORDINATOR FIRST AID/P3K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CC00"/>
            </a:gs>
            <a:gs pos="50000">
              <a:schemeClr val="bg1"/>
            </a:gs>
            <a:gs pos="100000">
              <a:srgbClr val="FFCC00"/>
            </a:gs>
          </a:gsLst>
          <a:lin ang="5400000" scaled="1"/>
        </a:gradFill>
        <a:effectLst/>
      </p:bgPr>
    </p:bg>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fld id="{DB084935-2584-49AE-91C4-76F41EAC6908}" type="slidenum">
              <a:rPr lang="en-US"/>
              <a:pPr/>
              <a:t>49</a:t>
            </a:fld>
            <a:endParaRPr lang="en-US"/>
          </a:p>
        </p:txBody>
      </p:sp>
      <p:sp>
        <p:nvSpPr>
          <p:cNvPr id="991236" name="Text Box 4"/>
          <p:cNvSpPr txBox="1">
            <a:spLocks noChangeArrowheads="1"/>
          </p:cNvSpPr>
          <p:nvPr/>
        </p:nvSpPr>
        <p:spPr bwMode="auto">
          <a:xfrm>
            <a:off x="973138" y="692150"/>
            <a:ext cx="7920037" cy="2603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a:latin typeface="Century Schoolbook" pitchFamily="18" charset="0"/>
              </a:rPr>
              <a:t>2.3.2. Emergency Signing Communication </a:t>
            </a:r>
            <a:r>
              <a:rPr lang="en-US" sz="1400" b="1" i="1">
                <a:solidFill>
                  <a:srgbClr val="800000"/>
                </a:solidFill>
                <a:latin typeface="Century Schoolbook" pitchFamily="18" charset="0"/>
              </a:rPr>
              <a:t>(Komunikasi Sinyal Darurat)</a:t>
            </a:r>
          </a:p>
        </p:txBody>
      </p:sp>
      <p:pic>
        <p:nvPicPr>
          <p:cNvPr id="991237" name="Picture 5" descr="Various alarms"/>
          <p:cNvPicPr>
            <a:picLocks noChangeAspect="1" noChangeArrowheads="1"/>
          </p:cNvPicPr>
          <p:nvPr/>
        </p:nvPicPr>
        <p:blipFill>
          <a:blip r:embed="rId2" cstate="print"/>
          <a:srcRect/>
          <a:stretch>
            <a:fillRect/>
          </a:stretch>
        </p:blipFill>
        <p:spPr bwMode="auto">
          <a:xfrm>
            <a:off x="3389313" y="2133600"/>
            <a:ext cx="2478087" cy="2592388"/>
          </a:xfrm>
          <a:prstGeom prst="rect">
            <a:avLst/>
          </a:prstGeom>
          <a:noFill/>
          <a:ln w="9525">
            <a:noFill/>
            <a:miter lim="800000"/>
            <a:headEnd/>
            <a:tailEnd/>
          </a:ln>
        </p:spPr>
      </p:pic>
      <p:sp>
        <p:nvSpPr>
          <p:cNvPr id="991238" name="Text Box 6"/>
          <p:cNvSpPr txBox="1">
            <a:spLocks noChangeArrowheads="1"/>
          </p:cNvSpPr>
          <p:nvPr/>
        </p:nvSpPr>
        <p:spPr bwMode="auto">
          <a:xfrm>
            <a:off x="3852863" y="4652963"/>
            <a:ext cx="1655762" cy="2905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i="1"/>
              <a:t>Detector</a:t>
            </a:r>
          </a:p>
        </p:txBody>
      </p:sp>
      <p:sp>
        <p:nvSpPr>
          <p:cNvPr id="991239" name="Text Box 7"/>
          <p:cNvSpPr txBox="1">
            <a:spLocks noChangeArrowheads="1"/>
          </p:cNvSpPr>
          <p:nvPr/>
        </p:nvSpPr>
        <p:spPr bwMode="auto">
          <a:xfrm>
            <a:off x="5435600" y="3282950"/>
            <a:ext cx="1655763" cy="290513"/>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i="1"/>
              <a:t>Sirine</a:t>
            </a:r>
          </a:p>
        </p:txBody>
      </p:sp>
      <p:sp>
        <p:nvSpPr>
          <p:cNvPr id="991240" name="Text Box 8"/>
          <p:cNvSpPr txBox="1">
            <a:spLocks noChangeArrowheads="1"/>
          </p:cNvSpPr>
          <p:nvPr/>
        </p:nvSpPr>
        <p:spPr bwMode="auto">
          <a:xfrm>
            <a:off x="3779838" y="1628775"/>
            <a:ext cx="1655762" cy="50482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i="1"/>
              <a:t>Emergency Phone</a:t>
            </a:r>
          </a:p>
        </p:txBody>
      </p:sp>
      <p:sp>
        <p:nvSpPr>
          <p:cNvPr id="991241" name="Text Box 9"/>
          <p:cNvSpPr txBox="1">
            <a:spLocks noChangeArrowheads="1"/>
          </p:cNvSpPr>
          <p:nvPr/>
        </p:nvSpPr>
        <p:spPr bwMode="auto">
          <a:xfrm>
            <a:off x="5867400" y="2349500"/>
            <a:ext cx="2087563" cy="2603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i="1"/>
              <a:t>Emergency Lighting</a:t>
            </a:r>
          </a:p>
        </p:txBody>
      </p:sp>
      <p:sp>
        <p:nvSpPr>
          <p:cNvPr id="991242" name="Text Box 10"/>
          <p:cNvSpPr txBox="1">
            <a:spLocks noChangeArrowheads="1"/>
          </p:cNvSpPr>
          <p:nvPr/>
        </p:nvSpPr>
        <p:spPr bwMode="auto">
          <a:xfrm>
            <a:off x="1836738" y="4221163"/>
            <a:ext cx="1655762" cy="2905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i="1"/>
              <a:t>Handy Talkie</a:t>
            </a:r>
          </a:p>
        </p:txBody>
      </p:sp>
      <p:sp>
        <p:nvSpPr>
          <p:cNvPr id="991243" name="Text Box 11"/>
          <p:cNvSpPr txBox="1">
            <a:spLocks noChangeArrowheads="1"/>
          </p:cNvSpPr>
          <p:nvPr/>
        </p:nvSpPr>
        <p:spPr bwMode="auto">
          <a:xfrm>
            <a:off x="2195513" y="3357563"/>
            <a:ext cx="1655762" cy="2905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i="1"/>
              <a:t>Horn</a:t>
            </a:r>
          </a:p>
        </p:txBody>
      </p:sp>
      <p:sp>
        <p:nvSpPr>
          <p:cNvPr id="991244" name="Text Box 12"/>
          <p:cNvSpPr txBox="1">
            <a:spLocks noChangeArrowheads="1"/>
          </p:cNvSpPr>
          <p:nvPr/>
        </p:nvSpPr>
        <p:spPr bwMode="auto">
          <a:xfrm>
            <a:off x="5580063" y="4149725"/>
            <a:ext cx="1655762" cy="50482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i="1"/>
              <a:t>Emergency Rotary Light</a:t>
            </a:r>
          </a:p>
        </p:txBody>
      </p:sp>
      <p:sp>
        <p:nvSpPr>
          <p:cNvPr id="991245" name="Text Box 13"/>
          <p:cNvSpPr txBox="1">
            <a:spLocks noChangeArrowheads="1"/>
          </p:cNvSpPr>
          <p:nvPr/>
        </p:nvSpPr>
        <p:spPr bwMode="auto">
          <a:xfrm>
            <a:off x="1763713" y="2132013"/>
            <a:ext cx="1655762" cy="50482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600" b="1" i="1"/>
              <a:t>Emergency Human Sound</a:t>
            </a:r>
          </a:p>
        </p:txBody>
      </p:sp>
      <p:pic>
        <p:nvPicPr>
          <p:cNvPr id="991247" name="Picture 15" descr="CA2ZS9QR"/>
          <p:cNvPicPr>
            <a:picLocks noChangeAspect="1" noChangeArrowheads="1"/>
          </p:cNvPicPr>
          <p:nvPr/>
        </p:nvPicPr>
        <p:blipFill>
          <a:blip r:embed="rId3" cstate="print"/>
          <a:srcRect/>
          <a:stretch>
            <a:fillRect/>
          </a:stretch>
        </p:blipFill>
        <p:spPr bwMode="auto">
          <a:xfrm>
            <a:off x="7308850" y="2997200"/>
            <a:ext cx="1111250" cy="1125538"/>
          </a:xfrm>
          <a:prstGeom prst="rect">
            <a:avLst/>
          </a:prstGeom>
          <a:noFill/>
        </p:spPr>
      </p:pic>
      <p:sp>
        <p:nvSpPr>
          <p:cNvPr id="991249" name="Text Box 17"/>
          <p:cNvSpPr txBox="1">
            <a:spLocks noChangeArrowheads="1"/>
          </p:cNvSpPr>
          <p:nvPr/>
        </p:nvSpPr>
        <p:spPr bwMode="auto">
          <a:xfrm>
            <a:off x="1546225" y="5100638"/>
            <a:ext cx="6913563" cy="1281112"/>
          </a:xfrm>
          <a:prstGeom prst="rect">
            <a:avLst/>
          </a:prstGeom>
          <a:solidFill>
            <a:srgbClr val="800000"/>
          </a:solidFill>
          <a:ln w="9525">
            <a:noFill/>
            <a:miter lim="800000"/>
            <a:headEnd/>
            <a:tailEnd/>
          </a:ln>
          <a:effectLst>
            <a:prstShdw prst="shdw13" dist="53882" dir="13500000">
              <a:schemeClr val="bg2">
                <a:alpha val="50000"/>
              </a:schemeClr>
            </a:prstShdw>
          </a:effectLst>
        </p:spPr>
        <p:txBody>
          <a:bodyPr lIns="14400" tIns="7200" rIns="14400" bIns="7200">
            <a:spAutoFit/>
          </a:bodyPr>
          <a:lstStyle/>
          <a:p>
            <a:pPr algn="ctr">
              <a:spcBef>
                <a:spcPct val="50000"/>
              </a:spcBef>
            </a:pPr>
            <a:endParaRPr lang="en-US" sz="1400" b="1">
              <a:solidFill>
                <a:srgbClr val="FF0000"/>
              </a:solidFill>
              <a:latin typeface="Century Schoolbook" pitchFamily="18" charset="0"/>
            </a:endParaRPr>
          </a:p>
          <a:p>
            <a:pPr algn="ctr">
              <a:spcBef>
                <a:spcPct val="50000"/>
              </a:spcBef>
            </a:pPr>
            <a:r>
              <a:rPr lang="en-US" sz="1600" b="1">
                <a:solidFill>
                  <a:srgbClr val="FFCC00"/>
                </a:solidFill>
                <a:latin typeface="Century Schoolbook" pitchFamily="18" charset="0"/>
              </a:rPr>
              <a:t>Major Emergency</a:t>
            </a:r>
            <a:r>
              <a:rPr lang="en-US" sz="1400" b="1">
                <a:solidFill>
                  <a:schemeClr val="bg1"/>
                </a:solidFill>
                <a:latin typeface="Century Schoolbook" pitchFamily="18" charset="0"/>
              </a:rPr>
              <a:t> : Sirine Berbunyi Terus Menerus selama 1 menit</a:t>
            </a:r>
          </a:p>
          <a:p>
            <a:pPr algn="ctr">
              <a:spcBef>
                <a:spcPct val="50000"/>
              </a:spcBef>
            </a:pPr>
            <a:r>
              <a:rPr lang="en-US" sz="1600" b="1">
                <a:solidFill>
                  <a:srgbClr val="FFCC00"/>
                </a:solidFill>
                <a:latin typeface="Century Schoolbook" pitchFamily="18" charset="0"/>
              </a:rPr>
              <a:t>Minor Emergency</a:t>
            </a:r>
            <a:r>
              <a:rPr lang="en-US" sz="1400" b="1">
                <a:solidFill>
                  <a:schemeClr val="bg1"/>
                </a:solidFill>
                <a:latin typeface="Century Schoolbook" pitchFamily="18" charset="0"/>
              </a:rPr>
              <a:t> : Sirine Berbunyi terputus setiap 10 detik</a:t>
            </a:r>
          </a:p>
          <a:p>
            <a:pPr algn="ctr">
              <a:spcBef>
                <a:spcPct val="50000"/>
              </a:spcBef>
            </a:pPr>
            <a:endParaRPr lang="en-US" sz="1400" b="1">
              <a:solidFill>
                <a:schemeClr val="bg1"/>
              </a:solidFill>
              <a:latin typeface="Century Schoolbook"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2507"/>
            <a:ext cx="2076202" cy="488971"/>
          </a:xfrm>
        </p:spPr>
        <p:txBody>
          <a:bodyPr>
            <a:normAutofit fontScale="90000"/>
          </a:bodyPr>
          <a:lstStyle/>
          <a:p>
            <a:r>
              <a:rPr lang="id-ID" dirty="0"/>
              <a:t>Activity</a:t>
            </a:r>
          </a:p>
        </p:txBody>
      </p:sp>
      <p:pic>
        <p:nvPicPr>
          <p:cNvPr id="1026" name="Picture 2" descr="http://4.bp.blogspot.com/_XB5VAZOrCnQ/TPfF7FhWbwI/AAAAAAAABD0/PEfJZpGadSg/s1600/39.+Conceptual+Framework+of+Disaster+and+Disaster+Managemen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71"/>
          <a:stretch/>
        </p:blipFill>
        <p:spPr bwMode="auto">
          <a:xfrm>
            <a:off x="1547664" y="1362115"/>
            <a:ext cx="5972343" cy="48278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p:cNvCxnSpPr/>
          <p:nvPr/>
        </p:nvCxnSpPr>
        <p:spPr>
          <a:xfrm>
            <a:off x="1979712" y="944863"/>
            <a:ext cx="1906052" cy="61192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dirty="0"/>
              <a:t>Emergency 1/Rev.01  ©Copyright. </a:t>
            </a:r>
            <a:r>
              <a:rPr lang="en-US" dirty="0" err="1"/>
              <a:t>Sentral</a:t>
            </a:r>
            <a:r>
              <a:rPr lang="en-US" dirty="0"/>
              <a:t> </a:t>
            </a:r>
            <a:r>
              <a:rPr lang="en-US" dirty="0" err="1"/>
              <a:t>Sistem</a:t>
            </a:r>
            <a:r>
              <a:rPr lang="en-US" dirty="0"/>
              <a:t>. Jun 11</a:t>
            </a:r>
          </a:p>
        </p:txBody>
      </p:sp>
      <p:sp>
        <p:nvSpPr>
          <p:cNvPr id="4" name="Slide Number Placeholder 3"/>
          <p:cNvSpPr>
            <a:spLocks noGrp="1"/>
          </p:cNvSpPr>
          <p:nvPr>
            <p:ph type="sldNum" sz="quarter" idx="11"/>
          </p:nvPr>
        </p:nvSpPr>
        <p:spPr/>
        <p:txBody>
          <a:bodyPr/>
          <a:lstStyle/>
          <a:p>
            <a:fld id="{F785D774-E1E9-4F66-8EC2-0723B904220E}" type="slidenum">
              <a:rPr lang="en-US" smtClean="0"/>
              <a:pPr/>
              <a:t>5</a:t>
            </a:fld>
            <a:endParaRPr lang="en-US"/>
          </a:p>
        </p:txBody>
      </p:sp>
    </p:spTree>
    <p:extLst>
      <p:ext uri="{BB962C8B-B14F-4D97-AF65-F5344CB8AC3E}">
        <p14:creationId xmlns:p14="http://schemas.microsoft.com/office/powerpoint/2010/main" val="254251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AD35A633-2DAF-48DA-8BDA-A779C6FE8BE2}" type="slidenum">
              <a:rPr lang="en-US"/>
              <a:pPr/>
              <a:t>50</a:t>
            </a:fld>
            <a:endParaRPr lang="en-US"/>
          </a:p>
        </p:txBody>
      </p:sp>
      <p:sp>
        <p:nvSpPr>
          <p:cNvPr id="992260" name="WordArt 4"/>
          <p:cNvSpPr>
            <a:spLocks noChangeArrowheads="1" noChangeShapeType="1" noTextEdit="1"/>
          </p:cNvSpPr>
          <p:nvPr/>
        </p:nvSpPr>
        <p:spPr bwMode="auto">
          <a:xfrm>
            <a:off x="1835150" y="1050925"/>
            <a:ext cx="5472113" cy="865188"/>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PENGENDALIAN DOKUMEN</a:t>
            </a:r>
          </a:p>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TANGGAP DARURAT</a:t>
            </a:r>
          </a:p>
        </p:txBody>
      </p:sp>
      <p:grpSp>
        <p:nvGrpSpPr>
          <p:cNvPr id="992271" name="Group 15"/>
          <p:cNvGrpSpPr>
            <a:grpSpLocks/>
          </p:cNvGrpSpPr>
          <p:nvPr/>
        </p:nvGrpSpPr>
        <p:grpSpPr bwMode="auto">
          <a:xfrm>
            <a:off x="3114675" y="4005263"/>
            <a:ext cx="3041650" cy="2509837"/>
            <a:chOff x="1962" y="2523"/>
            <a:chExt cx="1916" cy="1581"/>
          </a:xfrm>
        </p:grpSpPr>
        <p:pic>
          <p:nvPicPr>
            <p:cNvPr id="992268" name="Picture 12" descr="KAIG088"/>
            <p:cNvPicPr>
              <a:picLocks noChangeAspect="1" noChangeArrowheads="1"/>
            </p:cNvPicPr>
            <p:nvPr/>
          </p:nvPicPr>
          <p:blipFill>
            <a:blip r:embed="rId3" cstate="print"/>
            <a:srcRect/>
            <a:stretch>
              <a:fillRect/>
            </a:stretch>
          </p:blipFill>
          <p:spPr bwMode="auto">
            <a:xfrm>
              <a:off x="1962" y="2523"/>
              <a:ext cx="1916" cy="1581"/>
            </a:xfrm>
            <a:prstGeom prst="rect">
              <a:avLst/>
            </a:prstGeom>
            <a:noFill/>
          </p:spPr>
        </p:pic>
        <p:sp>
          <p:nvSpPr>
            <p:cNvPr id="992269" name="Text Box 13"/>
            <p:cNvSpPr txBox="1">
              <a:spLocks noChangeArrowheads="1"/>
            </p:cNvSpPr>
            <p:nvPr/>
          </p:nvSpPr>
          <p:spPr bwMode="auto">
            <a:xfrm>
              <a:off x="3107" y="3067"/>
              <a:ext cx="680" cy="125"/>
            </a:xfrm>
            <a:prstGeom prst="rect">
              <a:avLst/>
            </a:prstGeom>
            <a:noFill/>
            <a:ln w="9525">
              <a:noFill/>
              <a:miter lim="800000"/>
              <a:headEnd/>
              <a:tailEnd/>
            </a:ln>
            <a:effectLst/>
          </p:spPr>
          <p:txBody>
            <a:bodyPr lIns="14400" tIns="7200" rIns="14400" bIns="7200">
              <a:spAutoFit/>
            </a:bodyPr>
            <a:lstStyle/>
            <a:p>
              <a:pPr>
                <a:spcBef>
                  <a:spcPct val="50000"/>
                </a:spcBef>
              </a:pPr>
              <a:r>
                <a:rPr lang="en-US" sz="1200">
                  <a:latin typeface="Century Gothic" pitchFamily="34" charset="0"/>
                </a:rPr>
                <a:t>Productivity</a:t>
              </a:r>
            </a:p>
          </p:txBody>
        </p:sp>
        <p:sp>
          <p:nvSpPr>
            <p:cNvPr id="992270" name="Text Box 14"/>
            <p:cNvSpPr txBox="1">
              <a:spLocks noChangeArrowheads="1"/>
            </p:cNvSpPr>
            <p:nvPr/>
          </p:nvSpPr>
          <p:spPr bwMode="auto">
            <a:xfrm>
              <a:off x="3107" y="3158"/>
              <a:ext cx="680" cy="106"/>
            </a:xfrm>
            <a:prstGeom prst="rect">
              <a:avLst/>
            </a:prstGeom>
            <a:noFill/>
            <a:ln w="9525">
              <a:noFill/>
              <a:miter lim="800000"/>
              <a:headEnd/>
              <a:tailEnd/>
            </a:ln>
            <a:effectLst/>
          </p:spPr>
          <p:txBody>
            <a:bodyPr lIns="14400" tIns="7200" rIns="14400" bIns="7200">
              <a:spAutoFit/>
            </a:bodyPr>
            <a:lstStyle/>
            <a:p>
              <a:pPr>
                <a:spcBef>
                  <a:spcPct val="50000"/>
                </a:spcBef>
              </a:pPr>
              <a:r>
                <a:rPr lang="en-US" sz="1000" b="1">
                  <a:latin typeface="Century Gothic" pitchFamily="34" charset="0"/>
                </a:rPr>
                <a:t>Sentral Sistem</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C6600"/>
            </a:gs>
            <a:gs pos="50000">
              <a:schemeClr val="bg1"/>
            </a:gs>
            <a:gs pos="100000">
              <a:srgbClr val="CC6600"/>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F97C39D-B5D6-4BC2-A3F5-117632D626E5}" type="slidenum">
              <a:rPr lang="en-US"/>
              <a:pPr/>
              <a:t>51</a:t>
            </a:fld>
            <a:endParaRPr lang="en-US"/>
          </a:p>
        </p:txBody>
      </p:sp>
      <p:sp>
        <p:nvSpPr>
          <p:cNvPr id="993284" name="Text Box 4"/>
          <p:cNvSpPr txBox="1">
            <a:spLocks noChangeArrowheads="1"/>
          </p:cNvSpPr>
          <p:nvPr/>
        </p:nvSpPr>
        <p:spPr bwMode="auto">
          <a:xfrm>
            <a:off x="1346200" y="214290"/>
            <a:ext cx="6767513" cy="290513"/>
          </a:xfrm>
          <a:prstGeom prst="rect">
            <a:avLst/>
          </a:prstGeom>
          <a:noFill/>
          <a:ln w="9525">
            <a:noFill/>
            <a:miter lim="800000"/>
            <a:headEnd/>
            <a:tailEnd/>
          </a:ln>
          <a:effectLst/>
        </p:spPr>
        <p:txBody>
          <a:bodyPr lIns="14400" tIns="7200" rIns="14400" bIns="7200">
            <a:spAutoFit/>
          </a:bodyPr>
          <a:lstStyle/>
          <a:p>
            <a:pPr>
              <a:spcBef>
                <a:spcPct val="50000"/>
              </a:spcBef>
            </a:pPr>
            <a:r>
              <a:rPr lang="en-US">
                <a:latin typeface="Bodoni MT Black" pitchFamily="18" charset="0"/>
              </a:rPr>
              <a:t>2.4. PENGENDALIAN DOKUMEN TANGGAP DARURAT</a:t>
            </a:r>
          </a:p>
        </p:txBody>
      </p:sp>
      <p:sp>
        <p:nvSpPr>
          <p:cNvPr id="993285" name="Text Box 5"/>
          <p:cNvSpPr txBox="1">
            <a:spLocks noChangeArrowheads="1"/>
          </p:cNvSpPr>
          <p:nvPr/>
        </p:nvSpPr>
        <p:spPr bwMode="auto">
          <a:xfrm>
            <a:off x="1000100" y="899026"/>
            <a:ext cx="6985000" cy="5616074"/>
          </a:xfrm>
          <a:prstGeom prst="rect">
            <a:avLst/>
          </a:prstGeom>
          <a:noFill/>
          <a:ln w="9525">
            <a:noFill/>
            <a:miter lim="800000"/>
            <a:headEnd/>
            <a:tailEnd/>
          </a:ln>
          <a:effectLst/>
        </p:spPr>
        <p:txBody>
          <a:bodyPr lIns="14400" tIns="7200" rIns="14400" bIns="7200">
            <a:spAutoFit/>
          </a:bodyPr>
          <a:lstStyle/>
          <a:p>
            <a:pPr marL="342900" indent="-342900">
              <a:spcBef>
                <a:spcPct val="50000"/>
              </a:spcBef>
              <a:buFontTx/>
              <a:buAutoNum type="arabicPeriod"/>
            </a:pPr>
            <a:r>
              <a:rPr lang="en-US" sz="1400" b="1" dirty="0" err="1">
                <a:latin typeface="Century Schoolbook" pitchFamily="18" charset="0"/>
              </a:rPr>
              <a:t>Pedoman</a:t>
            </a:r>
            <a:r>
              <a:rPr lang="en-US" sz="1400" b="1" dirty="0">
                <a:latin typeface="Century Schoolbook" pitchFamily="18" charset="0"/>
              </a:rPr>
              <a:t> </a:t>
            </a:r>
            <a:r>
              <a:rPr lang="en-US" sz="1400" b="1" dirty="0" err="1">
                <a:latin typeface="Century Schoolbook" pitchFamily="18" charset="0"/>
              </a:rPr>
              <a:t>Kesiagaan</a:t>
            </a:r>
            <a:r>
              <a:rPr lang="en-US" sz="1400" b="1" dirty="0">
                <a:latin typeface="Century Schoolbook" pitchFamily="18" charset="0"/>
              </a:rPr>
              <a:t> </a:t>
            </a:r>
            <a:r>
              <a:rPr lang="en-US" sz="1400" b="1" dirty="0" err="1">
                <a:latin typeface="Century Schoolbook" pitchFamily="18" charset="0"/>
              </a:rPr>
              <a:t>dan</a:t>
            </a:r>
            <a:r>
              <a:rPr lang="en-US" sz="1400" b="1" dirty="0">
                <a:latin typeface="Century Schoolbook" pitchFamily="18" charset="0"/>
              </a:rPr>
              <a:t> </a:t>
            </a:r>
            <a:r>
              <a:rPr lang="en-US" sz="1400" b="1" dirty="0" err="1">
                <a:latin typeface="Century Schoolbook" pitchFamily="18" charset="0"/>
              </a:rPr>
              <a:t>Tanggap</a:t>
            </a:r>
            <a:r>
              <a:rPr lang="en-US" sz="1400" b="1" dirty="0">
                <a:latin typeface="Century Schoolbook" pitchFamily="18" charset="0"/>
              </a:rPr>
              <a:t> </a:t>
            </a:r>
            <a:r>
              <a:rPr lang="en-US" sz="1400" b="1" dirty="0" err="1">
                <a:latin typeface="Century Schoolbook" pitchFamily="18" charset="0"/>
              </a:rPr>
              <a:t>Darurat</a:t>
            </a:r>
            <a:r>
              <a:rPr lang="en-US" sz="1400" b="1" dirty="0">
                <a:latin typeface="Century Schoolbook" pitchFamily="18" charset="0"/>
              </a:rPr>
              <a:t> (Emergency Response Guidance)</a:t>
            </a:r>
          </a:p>
          <a:p>
            <a:pPr marL="342900" indent="-342900">
              <a:spcBef>
                <a:spcPct val="50000"/>
              </a:spcBef>
              <a:buFontTx/>
              <a:buAutoNum type="arabicPeriod"/>
            </a:pPr>
            <a:r>
              <a:rPr lang="en-US" sz="1400" b="1" dirty="0" err="1">
                <a:latin typeface="Century Schoolbook" pitchFamily="18" charset="0"/>
              </a:rPr>
              <a:t>Prosedur</a:t>
            </a:r>
            <a:r>
              <a:rPr lang="en-US" sz="1400" b="1" dirty="0">
                <a:latin typeface="Century Schoolbook" pitchFamily="18" charset="0"/>
              </a:rPr>
              <a:t> </a:t>
            </a:r>
            <a:r>
              <a:rPr lang="en-US" sz="1400" b="1" dirty="0" err="1">
                <a:latin typeface="Century Schoolbook" pitchFamily="18" charset="0"/>
              </a:rPr>
              <a:t>Kesiagaan</a:t>
            </a:r>
            <a:r>
              <a:rPr lang="en-US" sz="1400" b="1" dirty="0">
                <a:latin typeface="Century Schoolbook" pitchFamily="18" charset="0"/>
              </a:rPr>
              <a:t> </a:t>
            </a:r>
            <a:r>
              <a:rPr lang="en-US" sz="1400" b="1" dirty="0" err="1">
                <a:latin typeface="Century Schoolbook" pitchFamily="18" charset="0"/>
              </a:rPr>
              <a:t>dan</a:t>
            </a:r>
            <a:r>
              <a:rPr lang="en-US" sz="1400" b="1" dirty="0">
                <a:latin typeface="Century Schoolbook" pitchFamily="18" charset="0"/>
              </a:rPr>
              <a:t> </a:t>
            </a:r>
            <a:r>
              <a:rPr lang="en-US" sz="1400" b="1" dirty="0" err="1">
                <a:latin typeface="Century Schoolbook" pitchFamily="18" charset="0"/>
              </a:rPr>
              <a:t>Tanggap</a:t>
            </a:r>
            <a:r>
              <a:rPr lang="en-US" sz="1400" b="1" dirty="0">
                <a:latin typeface="Century Schoolbook" pitchFamily="18" charset="0"/>
              </a:rPr>
              <a:t> </a:t>
            </a:r>
            <a:r>
              <a:rPr lang="en-US" sz="1400" b="1" dirty="0" err="1">
                <a:latin typeface="Century Schoolbook" pitchFamily="18" charset="0"/>
              </a:rPr>
              <a:t>Darurat</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Peledakan</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Kebakaran</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Tumpahan</a:t>
            </a:r>
            <a:r>
              <a:rPr lang="en-US" sz="1400" b="1" dirty="0">
                <a:latin typeface="Century Schoolbook" pitchFamily="18" charset="0"/>
              </a:rPr>
              <a:t> </a:t>
            </a:r>
            <a:r>
              <a:rPr lang="en-US" sz="1400" b="1" dirty="0" err="1">
                <a:latin typeface="Century Schoolbook" pitchFamily="18" charset="0"/>
              </a:rPr>
              <a:t>Bahan</a:t>
            </a:r>
            <a:r>
              <a:rPr lang="en-US" sz="1400" b="1" dirty="0">
                <a:latin typeface="Century Schoolbook" pitchFamily="18" charset="0"/>
              </a:rPr>
              <a:t> </a:t>
            </a:r>
            <a:r>
              <a:rPr lang="en-US" sz="1400" b="1" dirty="0" err="1">
                <a:latin typeface="Century Schoolbook" pitchFamily="18" charset="0"/>
              </a:rPr>
              <a:t>Berbahaya</a:t>
            </a:r>
            <a:r>
              <a:rPr lang="en-US" sz="1400" b="1" dirty="0">
                <a:latin typeface="Century Schoolbook" pitchFamily="18" charset="0"/>
              </a:rPr>
              <a:t> </a:t>
            </a:r>
            <a:r>
              <a:rPr lang="en-US" sz="1400" b="1" dirty="0" err="1">
                <a:latin typeface="Century Schoolbook" pitchFamily="18" charset="0"/>
              </a:rPr>
              <a:t>Beracun</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Bencana</a:t>
            </a:r>
            <a:r>
              <a:rPr lang="en-US" sz="1400" b="1" dirty="0">
                <a:latin typeface="Century Schoolbook" pitchFamily="18" charset="0"/>
              </a:rPr>
              <a:t> </a:t>
            </a:r>
            <a:r>
              <a:rPr lang="en-US" sz="1400" b="1" dirty="0" err="1">
                <a:latin typeface="Century Schoolbook" pitchFamily="18" charset="0"/>
              </a:rPr>
              <a:t>Alam</a:t>
            </a:r>
            <a:r>
              <a:rPr lang="en-US" sz="1400" b="1" dirty="0">
                <a:latin typeface="Century Schoolbook" pitchFamily="18" charset="0"/>
              </a:rPr>
              <a:t> (</a:t>
            </a:r>
            <a:r>
              <a:rPr lang="en-US" sz="1400" b="1" dirty="0" err="1">
                <a:latin typeface="Century Schoolbook" pitchFamily="18" charset="0"/>
              </a:rPr>
              <a:t>Banjir</a:t>
            </a:r>
            <a:r>
              <a:rPr lang="en-US" sz="1400" b="1" dirty="0">
                <a:latin typeface="Century Schoolbook" pitchFamily="18" charset="0"/>
              </a:rPr>
              <a:t>, </a:t>
            </a:r>
            <a:r>
              <a:rPr lang="en-US" sz="1400" b="1" dirty="0" err="1">
                <a:latin typeface="Century Schoolbook" pitchFamily="18" charset="0"/>
              </a:rPr>
              <a:t>Gempa</a:t>
            </a:r>
            <a:r>
              <a:rPr lang="en-US" sz="1400" b="1" dirty="0">
                <a:latin typeface="Century Schoolbook" pitchFamily="18" charset="0"/>
              </a:rPr>
              <a:t> </a:t>
            </a:r>
            <a:r>
              <a:rPr lang="en-US" sz="1400" b="1" dirty="0" err="1">
                <a:latin typeface="Century Schoolbook" pitchFamily="18" charset="0"/>
              </a:rPr>
              <a:t>Bumi</a:t>
            </a:r>
            <a:r>
              <a:rPr lang="en-US" sz="1400" b="1" dirty="0">
                <a:latin typeface="Century Schoolbook" pitchFamily="18" charset="0"/>
              </a:rPr>
              <a:t>, </a:t>
            </a:r>
            <a:r>
              <a:rPr lang="en-US" sz="1400" b="1" dirty="0" err="1">
                <a:latin typeface="Century Schoolbook" pitchFamily="18" charset="0"/>
              </a:rPr>
              <a:t>Badai</a:t>
            </a:r>
            <a:r>
              <a:rPr lang="en-US" sz="1400" b="1" dirty="0">
                <a:latin typeface="Century Schoolbook" pitchFamily="18" charset="0"/>
              </a:rPr>
              <a:t>)</a:t>
            </a: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Sabotase</a:t>
            </a:r>
            <a:r>
              <a:rPr lang="en-US" sz="1400" b="1" dirty="0">
                <a:latin typeface="Century Schoolbook" pitchFamily="18" charset="0"/>
              </a:rPr>
              <a:t> (</a:t>
            </a:r>
            <a:r>
              <a:rPr lang="en-US" sz="1400" b="1" dirty="0" err="1">
                <a:latin typeface="Century Schoolbook" pitchFamily="18" charset="0"/>
              </a:rPr>
              <a:t>Huru</a:t>
            </a:r>
            <a:r>
              <a:rPr lang="en-US" sz="1400" b="1" dirty="0">
                <a:latin typeface="Century Schoolbook" pitchFamily="18" charset="0"/>
              </a:rPr>
              <a:t> Hara, </a:t>
            </a:r>
            <a:r>
              <a:rPr lang="en-US" sz="1400" b="1" dirty="0" err="1">
                <a:latin typeface="Century Schoolbook" pitchFamily="18" charset="0"/>
              </a:rPr>
              <a:t>Teroris</a:t>
            </a:r>
            <a:r>
              <a:rPr lang="en-US" sz="1400" b="1" dirty="0">
                <a:latin typeface="Century Schoolbook" pitchFamily="18" charset="0"/>
              </a:rPr>
              <a:t>)</a:t>
            </a: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Tumpahan</a:t>
            </a:r>
            <a:r>
              <a:rPr lang="en-US" sz="1400" b="1" dirty="0">
                <a:latin typeface="Century Schoolbook" pitchFamily="18" charset="0"/>
              </a:rPr>
              <a:t> </a:t>
            </a:r>
            <a:r>
              <a:rPr lang="en-US" sz="1400" b="1" dirty="0" err="1">
                <a:latin typeface="Century Schoolbook" pitchFamily="18" charset="0"/>
              </a:rPr>
              <a:t>Minyak</a:t>
            </a:r>
            <a:r>
              <a:rPr lang="en-US" sz="1400" b="1" dirty="0">
                <a:latin typeface="Century Schoolbook" pitchFamily="18" charset="0"/>
              </a:rPr>
              <a:t> </a:t>
            </a:r>
            <a:r>
              <a:rPr lang="en-US" sz="1400" b="1" dirty="0" err="1">
                <a:latin typeface="Century Schoolbook" pitchFamily="18" charset="0"/>
              </a:rPr>
              <a:t>di</a:t>
            </a:r>
            <a:r>
              <a:rPr lang="en-US" sz="1400" b="1" dirty="0">
                <a:latin typeface="Century Schoolbook" pitchFamily="18" charset="0"/>
              </a:rPr>
              <a:t> </a:t>
            </a:r>
            <a:r>
              <a:rPr lang="en-US" sz="1400" b="1" dirty="0" err="1">
                <a:latin typeface="Century Schoolbook" pitchFamily="18" charset="0"/>
              </a:rPr>
              <a:t>Perairan</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Kegagalan</a:t>
            </a:r>
            <a:r>
              <a:rPr lang="en-US" sz="1400" b="1" dirty="0">
                <a:latin typeface="Century Schoolbook" pitchFamily="18" charset="0"/>
              </a:rPr>
              <a:t> </a:t>
            </a:r>
            <a:r>
              <a:rPr lang="en-US" sz="1400" b="1" dirty="0" err="1">
                <a:latin typeface="Century Schoolbook" pitchFamily="18" charset="0"/>
              </a:rPr>
              <a:t>Tenaga</a:t>
            </a:r>
            <a:r>
              <a:rPr lang="en-US" sz="1400" b="1" dirty="0">
                <a:latin typeface="Century Schoolbook" pitchFamily="18" charset="0"/>
              </a:rPr>
              <a:t> </a:t>
            </a:r>
            <a:r>
              <a:rPr lang="en-US" sz="1400" b="1" dirty="0" err="1">
                <a:latin typeface="Century Schoolbook" pitchFamily="18" charset="0"/>
              </a:rPr>
              <a:t>Listrik</a:t>
            </a:r>
            <a:r>
              <a:rPr lang="en-US" sz="1400" b="1" dirty="0">
                <a:latin typeface="Century Schoolbook" pitchFamily="18" charset="0"/>
              </a:rPr>
              <a:t> </a:t>
            </a: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Inspeksi</a:t>
            </a:r>
            <a:r>
              <a:rPr lang="en-US" sz="1400" b="1" dirty="0">
                <a:latin typeface="Century Schoolbook" pitchFamily="18" charset="0"/>
              </a:rPr>
              <a:t> </a:t>
            </a:r>
            <a:r>
              <a:rPr lang="en-US" sz="1400" b="1" dirty="0" err="1">
                <a:latin typeface="Century Schoolbook" pitchFamily="18" charset="0"/>
              </a:rPr>
              <a:t>Fasilitas</a:t>
            </a:r>
            <a:r>
              <a:rPr lang="en-US" sz="1400" b="1" dirty="0">
                <a:latin typeface="Century Schoolbook" pitchFamily="18" charset="0"/>
              </a:rPr>
              <a:t> </a:t>
            </a:r>
            <a:r>
              <a:rPr lang="en-US" sz="1400" b="1" dirty="0" err="1">
                <a:latin typeface="Century Schoolbook" pitchFamily="18" charset="0"/>
              </a:rPr>
              <a:t>Pemadam</a:t>
            </a:r>
            <a:r>
              <a:rPr lang="en-US" sz="1400" b="1" dirty="0">
                <a:latin typeface="Century Schoolbook" pitchFamily="18" charset="0"/>
              </a:rPr>
              <a:t> </a:t>
            </a:r>
            <a:r>
              <a:rPr lang="en-US" sz="1400" b="1" dirty="0" err="1">
                <a:latin typeface="Century Schoolbook" pitchFamily="18" charset="0"/>
              </a:rPr>
              <a:t>Kebakaran</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Inspeksi</a:t>
            </a:r>
            <a:r>
              <a:rPr lang="en-US" sz="1400" b="1" dirty="0">
                <a:latin typeface="Century Schoolbook" pitchFamily="18" charset="0"/>
              </a:rPr>
              <a:t> </a:t>
            </a:r>
            <a:r>
              <a:rPr lang="en-US" sz="1400" b="1" dirty="0" err="1">
                <a:latin typeface="Century Schoolbook" pitchFamily="18" charset="0"/>
              </a:rPr>
              <a:t>Fasilitas</a:t>
            </a:r>
            <a:r>
              <a:rPr lang="en-US" sz="1400" b="1" dirty="0">
                <a:latin typeface="Century Schoolbook" pitchFamily="18" charset="0"/>
              </a:rPr>
              <a:t> </a:t>
            </a:r>
            <a:r>
              <a:rPr lang="en-US" sz="1400" b="1" dirty="0" err="1">
                <a:latin typeface="Century Schoolbook" pitchFamily="18" charset="0"/>
              </a:rPr>
              <a:t>Tanggap</a:t>
            </a:r>
            <a:r>
              <a:rPr lang="en-US" sz="1400" b="1" dirty="0">
                <a:latin typeface="Century Schoolbook" pitchFamily="18" charset="0"/>
              </a:rPr>
              <a:t> </a:t>
            </a:r>
            <a:r>
              <a:rPr lang="en-US" sz="1400" b="1" dirty="0" err="1">
                <a:latin typeface="Century Schoolbook" pitchFamily="18" charset="0"/>
              </a:rPr>
              <a:t>Darurat</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Simulasi</a:t>
            </a:r>
            <a:r>
              <a:rPr lang="en-US" sz="1400" b="1" dirty="0">
                <a:latin typeface="Century Schoolbook" pitchFamily="18" charset="0"/>
              </a:rPr>
              <a:t> </a:t>
            </a:r>
            <a:r>
              <a:rPr lang="en-US" sz="1400" b="1" dirty="0" err="1">
                <a:latin typeface="Century Schoolbook" pitchFamily="18" charset="0"/>
              </a:rPr>
              <a:t>Tanggap</a:t>
            </a:r>
            <a:r>
              <a:rPr lang="en-US" sz="1400" b="1" dirty="0">
                <a:latin typeface="Century Schoolbook" pitchFamily="18" charset="0"/>
              </a:rPr>
              <a:t> </a:t>
            </a:r>
            <a:r>
              <a:rPr lang="en-US" sz="1400" b="1" dirty="0" err="1">
                <a:latin typeface="Century Schoolbook" pitchFamily="18" charset="0"/>
              </a:rPr>
              <a:t>Darurat</a:t>
            </a:r>
            <a:endParaRPr lang="en-US" sz="1400" b="1" dirty="0">
              <a:latin typeface="Century Schoolbook" pitchFamily="18" charset="0"/>
            </a:endParaRPr>
          </a:p>
          <a:p>
            <a:pPr marL="342900" indent="-342900">
              <a:spcBef>
                <a:spcPct val="50000"/>
              </a:spcBef>
              <a:buFontTx/>
              <a:buAutoNum type="arabicPeriod"/>
            </a:pPr>
            <a:r>
              <a:rPr lang="en-US" sz="1400" b="1" dirty="0" err="1">
                <a:latin typeface="Century Schoolbook" pitchFamily="18" charset="0"/>
              </a:rPr>
              <a:t>Instruksi</a:t>
            </a:r>
            <a:r>
              <a:rPr lang="en-US" sz="1400" b="1" dirty="0">
                <a:latin typeface="Century Schoolbook" pitchFamily="18" charset="0"/>
              </a:rPr>
              <a:t> </a:t>
            </a:r>
            <a:r>
              <a:rPr lang="en-US" sz="1400" b="1" dirty="0" err="1">
                <a:latin typeface="Century Schoolbook" pitchFamily="18" charset="0"/>
              </a:rPr>
              <a:t>Kerja</a:t>
            </a:r>
            <a:r>
              <a:rPr lang="en-US" sz="1400" b="1" dirty="0">
                <a:latin typeface="Century Schoolbook" pitchFamily="18" charset="0"/>
              </a:rPr>
              <a:t> </a:t>
            </a:r>
            <a:r>
              <a:rPr lang="en-US" sz="1400" b="1" dirty="0" err="1">
                <a:latin typeface="Century Schoolbook" pitchFamily="18" charset="0"/>
              </a:rPr>
              <a:t>Pengendalian</a:t>
            </a:r>
            <a:r>
              <a:rPr lang="en-US" sz="1400" b="1" dirty="0">
                <a:latin typeface="Century Schoolbook" pitchFamily="18" charset="0"/>
              </a:rPr>
              <a:t> </a:t>
            </a:r>
            <a:r>
              <a:rPr lang="en-US" sz="1400" b="1" dirty="0" err="1">
                <a:latin typeface="Century Schoolbook" pitchFamily="18" charset="0"/>
              </a:rPr>
              <a:t>Pertolongan</a:t>
            </a:r>
            <a:r>
              <a:rPr lang="en-US" sz="1400" b="1" dirty="0">
                <a:latin typeface="Century Schoolbook" pitchFamily="18" charset="0"/>
              </a:rPr>
              <a:t> </a:t>
            </a:r>
            <a:r>
              <a:rPr lang="en-US" sz="1400" b="1" dirty="0" err="1">
                <a:latin typeface="Century Schoolbook" pitchFamily="18" charset="0"/>
              </a:rPr>
              <a:t>Pertama</a:t>
            </a:r>
            <a:r>
              <a:rPr lang="en-US" sz="1400" b="1" dirty="0">
                <a:latin typeface="Century Schoolbook" pitchFamily="18" charset="0"/>
              </a:rPr>
              <a:t> </a:t>
            </a:r>
            <a:r>
              <a:rPr lang="en-US" sz="1400" b="1" dirty="0" err="1">
                <a:latin typeface="Century Schoolbook" pitchFamily="18" charset="0"/>
              </a:rPr>
              <a:t>Pada</a:t>
            </a:r>
            <a:r>
              <a:rPr lang="en-US" sz="1400" b="1" dirty="0">
                <a:latin typeface="Century Schoolbook" pitchFamily="18" charset="0"/>
              </a:rPr>
              <a:t> </a:t>
            </a:r>
            <a:r>
              <a:rPr lang="en-US" sz="1400" b="1" dirty="0" err="1">
                <a:latin typeface="Century Schoolbook" pitchFamily="18" charset="0"/>
              </a:rPr>
              <a:t>Kecelakaan</a:t>
            </a:r>
            <a:r>
              <a:rPr lang="en-US" sz="1400" b="1" dirty="0">
                <a:latin typeface="Century Schoolbook" pitchFamily="18" charset="0"/>
              </a:rPr>
              <a:t> (P3K)</a:t>
            </a:r>
          </a:p>
          <a:p>
            <a:pPr marL="342900" indent="-342900">
              <a:spcBef>
                <a:spcPct val="50000"/>
              </a:spcBef>
              <a:buFontTx/>
              <a:buAutoNum type="arabicPeriod"/>
            </a:pPr>
            <a:r>
              <a:rPr lang="en-US" sz="1400" b="1" dirty="0">
                <a:latin typeface="Century Schoolbook" pitchFamily="18" charset="0"/>
              </a:rPr>
              <a:t>Emergency Simulation Drills (</a:t>
            </a:r>
            <a:r>
              <a:rPr lang="en-US" sz="1400" b="1" dirty="0" err="1">
                <a:latin typeface="Century Schoolbook" pitchFamily="18" charset="0"/>
              </a:rPr>
              <a:t>Lembar</a:t>
            </a:r>
            <a:r>
              <a:rPr lang="en-US" sz="1400" b="1" dirty="0">
                <a:latin typeface="Century Schoolbook" pitchFamily="18" charset="0"/>
              </a:rPr>
              <a:t> </a:t>
            </a:r>
            <a:r>
              <a:rPr lang="en-US" sz="1400" b="1" dirty="0" err="1">
                <a:latin typeface="Century Schoolbook" pitchFamily="18" charset="0"/>
              </a:rPr>
              <a:t>Uji</a:t>
            </a:r>
            <a:r>
              <a:rPr lang="en-US" sz="1400" b="1" dirty="0">
                <a:latin typeface="Century Schoolbook" pitchFamily="18" charset="0"/>
              </a:rPr>
              <a:t> </a:t>
            </a:r>
            <a:r>
              <a:rPr lang="en-US" sz="1400" b="1" dirty="0" err="1">
                <a:latin typeface="Century Schoolbook" pitchFamily="18" charset="0"/>
              </a:rPr>
              <a:t>Simulasi</a:t>
            </a:r>
            <a:r>
              <a:rPr lang="en-US" sz="1400" b="1" dirty="0">
                <a:latin typeface="Century Schoolbook" pitchFamily="18" charset="0"/>
              </a:rPr>
              <a:t> </a:t>
            </a:r>
            <a:r>
              <a:rPr lang="en-US" sz="1400" b="1" dirty="0" err="1">
                <a:latin typeface="Century Schoolbook" pitchFamily="18" charset="0"/>
              </a:rPr>
              <a:t>Keadaan</a:t>
            </a:r>
            <a:r>
              <a:rPr lang="en-US" sz="1400" b="1" dirty="0">
                <a:latin typeface="Century Schoolbook" pitchFamily="18" charset="0"/>
              </a:rPr>
              <a:t> </a:t>
            </a:r>
            <a:r>
              <a:rPr lang="en-US" sz="1400" b="1" dirty="0" err="1">
                <a:latin typeface="Century Schoolbook" pitchFamily="18" charset="0"/>
              </a:rPr>
              <a:t>Darurat</a:t>
            </a:r>
            <a:r>
              <a:rPr lang="en-US" sz="1400" b="1" dirty="0">
                <a:latin typeface="Century Schoolbook" pitchFamily="18" charset="0"/>
              </a:rPr>
              <a:t>)</a:t>
            </a:r>
          </a:p>
          <a:p>
            <a:pPr marL="342900" indent="-342900">
              <a:spcBef>
                <a:spcPct val="50000"/>
              </a:spcBef>
              <a:buFontTx/>
              <a:buAutoNum type="arabicPeriod"/>
            </a:pPr>
            <a:r>
              <a:rPr lang="en-US" sz="1400" b="1" dirty="0">
                <a:latin typeface="Century Schoolbook" pitchFamily="18" charset="0"/>
              </a:rPr>
              <a:t>Emergency Simulation Drills Checklist (Checklist </a:t>
            </a:r>
            <a:r>
              <a:rPr lang="en-US" sz="1400" b="1" dirty="0" err="1">
                <a:latin typeface="Century Schoolbook" pitchFamily="18" charset="0"/>
              </a:rPr>
              <a:t>Kelengkapan</a:t>
            </a:r>
            <a:r>
              <a:rPr lang="en-US" sz="1400" b="1" dirty="0">
                <a:latin typeface="Century Schoolbook" pitchFamily="18" charset="0"/>
              </a:rPr>
              <a:t> </a:t>
            </a:r>
            <a:r>
              <a:rPr lang="en-US" sz="1400" b="1" dirty="0" err="1">
                <a:latin typeface="Century Schoolbook" pitchFamily="18" charset="0"/>
              </a:rPr>
              <a:t>Fasilitas</a:t>
            </a:r>
            <a:r>
              <a:rPr lang="en-US" sz="1400" b="1" dirty="0">
                <a:latin typeface="Century Schoolbook" pitchFamily="18" charset="0"/>
              </a:rPr>
              <a:t> </a:t>
            </a:r>
            <a:r>
              <a:rPr lang="en-US" sz="1400" b="1" dirty="0" err="1">
                <a:latin typeface="Century Schoolbook" pitchFamily="18" charset="0"/>
              </a:rPr>
              <a:t>Darurat</a:t>
            </a:r>
            <a:r>
              <a:rPr lang="en-US" sz="1400" b="1" dirty="0">
                <a:latin typeface="Century Schoolbook" pitchFamily="18"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CB54934-1AA4-4CF2-BD2D-74340A90D91E}" type="slidenum">
              <a:rPr lang="en-US"/>
              <a:pPr/>
              <a:t>52</a:t>
            </a:fld>
            <a:endParaRPr lang="en-US"/>
          </a:p>
        </p:txBody>
      </p:sp>
      <p:sp>
        <p:nvSpPr>
          <p:cNvPr id="995332" name="WordArt 4"/>
          <p:cNvSpPr>
            <a:spLocks noChangeArrowheads="1" noChangeShapeType="1" noTextEdit="1"/>
          </p:cNvSpPr>
          <p:nvPr/>
        </p:nvSpPr>
        <p:spPr bwMode="auto">
          <a:xfrm>
            <a:off x="1835150" y="1050925"/>
            <a:ext cx="5472113" cy="865188"/>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chemeClr val="bg1"/>
                </a:solidFill>
                <a:effectLst>
                  <a:outerShdw dist="35921" dir="2700000" algn="ctr" rotWithShape="0">
                    <a:srgbClr val="C0C0C0">
                      <a:alpha val="80000"/>
                    </a:srgbClr>
                  </a:outerShdw>
                </a:effectLst>
                <a:latin typeface="Impact"/>
              </a:rPr>
              <a:t>PENGENDALIAN OPERASIONAL</a:t>
            </a:r>
          </a:p>
          <a:p>
            <a:pPr algn="ctr"/>
            <a:r>
              <a:rPr lang="en-US" sz="3600" kern="10">
                <a:ln w="9525">
                  <a:noFill/>
                  <a:round/>
                  <a:headEnd/>
                  <a:tailEnd/>
                </a:ln>
                <a:solidFill>
                  <a:schemeClr val="bg1"/>
                </a:solidFill>
                <a:effectLst>
                  <a:outerShdw dist="35921" dir="2700000" algn="ctr" rotWithShape="0">
                    <a:srgbClr val="C0C0C0">
                      <a:alpha val="80000"/>
                    </a:srgbClr>
                  </a:outerShdw>
                </a:effectLst>
                <a:latin typeface="Impact"/>
              </a:rPr>
              <a:t>TANGGAP DARURAT</a:t>
            </a:r>
          </a:p>
        </p:txBody>
      </p:sp>
      <p:pic>
        <p:nvPicPr>
          <p:cNvPr id="995333" name="Picture 5" descr="MENP063"/>
          <p:cNvPicPr>
            <a:picLocks noChangeAspect="1" noChangeArrowheads="1"/>
          </p:cNvPicPr>
          <p:nvPr/>
        </p:nvPicPr>
        <p:blipFill>
          <a:blip r:embed="rId3" cstate="print"/>
          <a:srcRect/>
          <a:stretch>
            <a:fillRect/>
          </a:stretch>
        </p:blipFill>
        <p:spPr bwMode="auto">
          <a:xfrm>
            <a:off x="3536950" y="2349500"/>
            <a:ext cx="2474913" cy="367347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DB035BE-483B-46CB-8799-4F55C83E39D4}" type="slidenum">
              <a:rPr lang="en-US"/>
              <a:pPr/>
              <a:t>53</a:t>
            </a:fld>
            <a:endParaRPr lang="en-US"/>
          </a:p>
        </p:txBody>
      </p:sp>
      <p:sp>
        <p:nvSpPr>
          <p:cNvPr id="996356" name="Text Box 4"/>
          <p:cNvSpPr txBox="1">
            <a:spLocks noChangeArrowheads="1"/>
          </p:cNvSpPr>
          <p:nvPr/>
        </p:nvSpPr>
        <p:spPr bwMode="auto">
          <a:xfrm>
            <a:off x="1547813" y="765175"/>
            <a:ext cx="5616575" cy="5651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a:latin typeface="Bodoni MT Black" pitchFamily="18" charset="0"/>
              </a:rPr>
              <a:t>2.5. PENGENDALIAN OPERASIONAL TANGGAP DARURAT</a:t>
            </a:r>
          </a:p>
        </p:txBody>
      </p:sp>
      <p:sp>
        <p:nvSpPr>
          <p:cNvPr id="996357" name="Text Box 5"/>
          <p:cNvSpPr txBox="1">
            <a:spLocks noChangeArrowheads="1"/>
          </p:cNvSpPr>
          <p:nvPr/>
        </p:nvSpPr>
        <p:spPr bwMode="auto">
          <a:xfrm>
            <a:off x="757238" y="1935163"/>
            <a:ext cx="7775575" cy="3438525"/>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Pengendalian operasinal tanggap darurat adalah standar ketentuan yang ditetapkan dalam melakukan tanggap darurat dan tindakan penanggulangan keadaan darurat untuk mengurangi dampak dan resiko yang ditimbulkan.</a:t>
            </a:r>
          </a:p>
          <a:p>
            <a:pPr>
              <a:spcBef>
                <a:spcPct val="50000"/>
              </a:spcBef>
            </a:pPr>
            <a:r>
              <a:rPr lang="en-US" sz="1600" b="1">
                <a:latin typeface="Century Schoolbook" pitchFamily="18" charset="0"/>
              </a:rPr>
              <a:t>Pengendalian operasional mencakup segala ketentuan dalam </a:t>
            </a:r>
            <a:r>
              <a:rPr lang="en-US" sz="1600" b="1" u="sng">
                <a:latin typeface="Century Schoolbook" pitchFamily="18" charset="0"/>
              </a:rPr>
              <a:t>emergency preparedness</a:t>
            </a:r>
            <a:r>
              <a:rPr lang="en-US" sz="1600" b="1">
                <a:latin typeface="Century Schoolbook" pitchFamily="18" charset="0"/>
              </a:rPr>
              <a:t> (</a:t>
            </a:r>
            <a:r>
              <a:rPr lang="en-US" sz="1600" b="1" i="1">
                <a:latin typeface="Century Schoolbook" pitchFamily="18" charset="0"/>
              </a:rPr>
              <a:t>kesiagaan darurat</a:t>
            </a:r>
            <a:r>
              <a:rPr lang="en-US" sz="1600" b="1">
                <a:latin typeface="Century Schoolbook" pitchFamily="18" charset="0"/>
              </a:rPr>
              <a:t>), </a:t>
            </a:r>
            <a:r>
              <a:rPr lang="en-US" sz="1600" b="1" u="sng">
                <a:latin typeface="Century Schoolbook" pitchFamily="18" charset="0"/>
              </a:rPr>
              <a:t>emergency response</a:t>
            </a:r>
            <a:r>
              <a:rPr lang="en-US" sz="1600" b="1">
                <a:latin typeface="Century Schoolbook" pitchFamily="18" charset="0"/>
              </a:rPr>
              <a:t> (</a:t>
            </a:r>
            <a:r>
              <a:rPr lang="en-US" sz="1600" b="1" i="1">
                <a:latin typeface="Century Schoolbook" pitchFamily="18" charset="0"/>
              </a:rPr>
              <a:t>tanggap darurat</a:t>
            </a:r>
            <a:r>
              <a:rPr lang="en-US" sz="1600" b="1">
                <a:latin typeface="Century Schoolbook" pitchFamily="18" charset="0"/>
              </a:rPr>
              <a:t>) maupun </a:t>
            </a:r>
            <a:r>
              <a:rPr lang="en-US" sz="1600" b="1" u="sng">
                <a:latin typeface="Century Schoolbook" pitchFamily="18" charset="0"/>
              </a:rPr>
              <a:t>emergency action</a:t>
            </a:r>
            <a:r>
              <a:rPr lang="en-US" sz="1600" b="1">
                <a:latin typeface="Century Schoolbook" pitchFamily="18" charset="0"/>
              </a:rPr>
              <a:t> (</a:t>
            </a:r>
            <a:r>
              <a:rPr lang="en-US" sz="1600" b="1" i="1">
                <a:latin typeface="Century Schoolbook" pitchFamily="18" charset="0"/>
              </a:rPr>
              <a:t>tindakan darurat</a:t>
            </a:r>
            <a:r>
              <a:rPr lang="en-US" sz="1600" b="1">
                <a:latin typeface="Century Schoolbook" pitchFamily="18" charset="0"/>
              </a:rPr>
              <a:t>). </a:t>
            </a:r>
          </a:p>
          <a:p>
            <a:pPr>
              <a:spcBef>
                <a:spcPct val="50000"/>
              </a:spcBef>
            </a:pPr>
            <a:r>
              <a:rPr lang="en-US" sz="1600" b="1">
                <a:latin typeface="Century Schoolbook" pitchFamily="18" charset="0"/>
              </a:rPr>
              <a:t>Pengendalian operasional harus ditetapkan sebagai standar baku yang  berlaku untuk menghindari penyimpangan maupun inkonsistensi dalam melakukan aktivitas yang berkenaan dengan pengelolaan keadaan darurat. Standar ketentuan, instruksi kerja dan lainnya yang mengatur operasional harus selalu ditinjau kesesuaiannya, khususnya setelah terjadinya keadaan darurat.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58" name="Slide Number Placeholder 4"/>
          <p:cNvSpPr>
            <a:spLocks noGrp="1"/>
          </p:cNvSpPr>
          <p:nvPr>
            <p:ph type="sldNum" sz="quarter" idx="11"/>
          </p:nvPr>
        </p:nvSpPr>
        <p:spPr/>
        <p:txBody>
          <a:bodyPr/>
          <a:lstStyle/>
          <a:p>
            <a:fld id="{6859341B-C107-4C5A-A5BE-C04F67F6C12F}" type="slidenum">
              <a:rPr lang="en-US"/>
              <a:pPr/>
              <a:t>54</a:t>
            </a:fld>
            <a:endParaRPr lang="en-US"/>
          </a:p>
        </p:txBody>
      </p:sp>
      <p:grpSp>
        <p:nvGrpSpPr>
          <p:cNvPr id="1014883" name="Group 99"/>
          <p:cNvGrpSpPr>
            <a:grpSpLocks/>
          </p:cNvGrpSpPr>
          <p:nvPr/>
        </p:nvGrpSpPr>
        <p:grpSpPr bwMode="auto">
          <a:xfrm>
            <a:off x="250825" y="203200"/>
            <a:ext cx="8353425" cy="6178550"/>
            <a:chOff x="158" y="128"/>
            <a:chExt cx="5262" cy="3892"/>
          </a:xfrm>
        </p:grpSpPr>
        <p:grpSp>
          <p:nvGrpSpPr>
            <p:cNvPr id="1014878" name="Group 94"/>
            <p:cNvGrpSpPr>
              <a:grpSpLocks/>
            </p:cNvGrpSpPr>
            <p:nvPr/>
          </p:nvGrpSpPr>
          <p:grpSpPr bwMode="auto">
            <a:xfrm>
              <a:off x="158" y="128"/>
              <a:ext cx="5262" cy="3892"/>
              <a:chOff x="158" y="128"/>
              <a:chExt cx="5262" cy="3892"/>
            </a:xfrm>
          </p:grpSpPr>
          <p:sp>
            <p:nvSpPr>
              <p:cNvPr id="1014789" name="AutoShape 5"/>
              <p:cNvSpPr>
                <a:spLocks noChangeArrowheads="1"/>
              </p:cNvSpPr>
              <p:nvPr/>
            </p:nvSpPr>
            <p:spPr bwMode="auto">
              <a:xfrm>
                <a:off x="2021" y="128"/>
                <a:ext cx="1648" cy="200"/>
              </a:xfrm>
              <a:prstGeom prst="flowChartTerminator">
                <a:avLst/>
              </a:prstGeom>
              <a:solidFill>
                <a:srgbClr val="800000"/>
              </a:solidFill>
              <a:ln w="9525">
                <a:solidFill>
                  <a:srgbClr val="800000"/>
                </a:solidFill>
                <a:miter lim="800000"/>
                <a:headEnd/>
                <a:tailEnd/>
              </a:ln>
            </p:spPr>
            <p:txBody>
              <a:bodyPr/>
              <a:lstStyle/>
              <a:p>
                <a:pPr algn="ctr" eaLnBrk="0" hangingPunct="0"/>
                <a:r>
                  <a:rPr lang="en-US" altLang="ja-JP" sz="1000" b="1">
                    <a:solidFill>
                      <a:schemeClr val="bg1"/>
                    </a:solidFill>
                    <a:latin typeface="Times New Roman" pitchFamily="18" charset="0"/>
                    <a:ea typeface="MS Mincho" pitchFamily="49" charset="-128"/>
                  </a:rPr>
                  <a:t> EVAKUASI KEADAAN DARURAT</a:t>
                </a:r>
                <a:endParaRPr lang="en-US">
                  <a:solidFill>
                    <a:schemeClr val="bg1"/>
                  </a:solidFill>
                  <a:latin typeface="Tahoma" pitchFamily="34" charset="0"/>
                </a:endParaRPr>
              </a:p>
            </p:txBody>
          </p:sp>
          <p:sp>
            <p:nvSpPr>
              <p:cNvPr id="1014790" name="Text Box 6"/>
              <p:cNvSpPr txBox="1">
                <a:spLocks noChangeArrowheads="1"/>
              </p:cNvSpPr>
              <p:nvPr/>
            </p:nvSpPr>
            <p:spPr bwMode="auto">
              <a:xfrm>
                <a:off x="2200" y="482"/>
                <a:ext cx="1179" cy="256"/>
              </a:xfrm>
              <a:prstGeom prst="rect">
                <a:avLst/>
              </a:prstGeom>
              <a:solidFill>
                <a:srgbClr val="FFCC00"/>
              </a:solidFill>
              <a:ln w="9525">
                <a:solidFill>
                  <a:srgbClr val="FFCC66"/>
                </a:solidFill>
                <a:miter lim="800000"/>
                <a:headEnd/>
                <a:tailEnd/>
              </a:ln>
            </p:spPr>
            <p:txBody>
              <a:bodyPr>
                <a:spAutoFit/>
              </a:bodyPr>
              <a:lstStyle/>
              <a:p>
                <a:pPr algn="ctr" eaLnBrk="0" hangingPunct="0"/>
                <a:r>
                  <a:rPr lang="en-US" altLang="ja-JP" sz="1000" b="1">
                    <a:solidFill>
                      <a:srgbClr val="080808"/>
                    </a:solidFill>
                    <a:latin typeface="Times New Roman" pitchFamily="18" charset="0"/>
                    <a:ea typeface="MS Mincho" pitchFamily="49" charset="-128"/>
                  </a:rPr>
                  <a:t>IDENTIFIKASI KEADAAN DARURAT</a:t>
                </a:r>
                <a:endParaRPr lang="en-US" sz="1000">
                  <a:solidFill>
                    <a:srgbClr val="080808"/>
                  </a:solidFill>
                  <a:latin typeface="Tahoma" pitchFamily="34" charset="0"/>
                </a:endParaRPr>
              </a:p>
            </p:txBody>
          </p:sp>
          <p:sp>
            <p:nvSpPr>
              <p:cNvPr id="1014791" name="Text Box 7"/>
              <p:cNvSpPr txBox="1">
                <a:spLocks noChangeArrowheads="1"/>
              </p:cNvSpPr>
              <p:nvPr/>
            </p:nvSpPr>
            <p:spPr bwMode="auto">
              <a:xfrm>
                <a:off x="2200" y="935"/>
                <a:ext cx="1134" cy="256"/>
              </a:xfrm>
              <a:prstGeom prst="rect">
                <a:avLst/>
              </a:prstGeom>
              <a:solidFill>
                <a:srgbClr val="800000"/>
              </a:solidFill>
              <a:ln w="9525">
                <a:solidFill>
                  <a:srgbClr val="FF9933"/>
                </a:solidFill>
                <a:miter lim="800000"/>
                <a:headEnd/>
                <a:tailEnd/>
              </a:ln>
            </p:spPr>
            <p:txBody>
              <a:bodyPr>
                <a:spAutoFit/>
              </a:bodyPr>
              <a:lstStyle/>
              <a:p>
                <a:pPr algn="ctr" eaLnBrk="0" hangingPunct="0"/>
                <a:r>
                  <a:rPr lang="en-US" altLang="ja-JP" sz="1000" b="1">
                    <a:solidFill>
                      <a:schemeClr val="bg1"/>
                    </a:solidFill>
                    <a:latin typeface="Times New Roman" pitchFamily="18" charset="0"/>
                    <a:ea typeface="MS Mincho" pitchFamily="49" charset="-128"/>
                  </a:rPr>
                  <a:t>DARURAT TINGKAT II (SEDANG)</a:t>
                </a:r>
                <a:endParaRPr lang="en-US" sz="1000">
                  <a:solidFill>
                    <a:schemeClr val="bg1"/>
                  </a:solidFill>
                  <a:latin typeface="Tahoma" pitchFamily="34" charset="0"/>
                </a:endParaRPr>
              </a:p>
            </p:txBody>
          </p:sp>
          <p:sp>
            <p:nvSpPr>
              <p:cNvPr id="1014792" name="Text Box 8"/>
              <p:cNvSpPr txBox="1">
                <a:spLocks noChangeArrowheads="1"/>
              </p:cNvSpPr>
              <p:nvPr/>
            </p:nvSpPr>
            <p:spPr bwMode="auto">
              <a:xfrm>
                <a:off x="4080" y="1455"/>
                <a:ext cx="1340" cy="150"/>
              </a:xfrm>
              <a:prstGeom prst="rect">
                <a:avLst/>
              </a:prstGeom>
              <a:solidFill>
                <a:srgbClr val="800000"/>
              </a:solidFill>
              <a:ln w="9525">
                <a:solidFill>
                  <a:srgbClr val="CC3300"/>
                </a:solidFill>
                <a:miter lim="800000"/>
                <a:headEnd/>
                <a:tailEnd/>
              </a:ln>
            </p:spPr>
            <p:txBody>
              <a:bodyPr>
                <a:spAutoFit/>
              </a:bodyPr>
              <a:lstStyle/>
              <a:p>
                <a:pPr algn="ctr" eaLnBrk="0" hangingPunct="0"/>
                <a:r>
                  <a:rPr lang="en-US" altLang="ja-JP" sz="900" b="1">
                    <a:solidFill>
                      <a:schemeClr val="bg1"/>
                    </a:solidFill>
                    <a:latin typeface="Times New Roman" pitchFamily="18" charset="0"/>
                    <a:ea typeface="MS Mincho" pitchFamily="49" charset="-128"/>
                  </a:rPr>
                  <a:t>DARURAT TINGKAT III (BERAT)</a:t>
                </a:r>
                <a:endParaRPr lang="en-US" sz="900">
                  <a:solidFill>
                    <a:schemeClr val="bg1"/>
                  </a:solidFill>
                  <a:latin typeface="Tahoma" pitchFamily="34" charset="0"/>
                </a:endParaRPr>
              </a:p>
            </p:txBody>
          </p:sp>
          <p:sp>
            <p:nvSpPr>
              <p:cNvPr id="1014793" name="Text Box 9"/>
              <p:cNvSpPr txBox="1">
                <a:spLocks noChangeArrowheads="1"/>
              </p:cNvSpPr>
              <p:nvPr/>
            </p:nvSpPr>
            <p:spPr bwMode="auto">
              <a:xfrm>
                <a:off x="295" y="1616"/>
                <a:ext cx="1622"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PENGAMANAN PERALATAN SESUAI PETUNJUK KOORDINATOR AREA</a:t>
                </a:r>
                <a:endParaRPr lang="en-US" sz="900">
                  <a:solidFill>
                    <a:srgbClr val="080808"/>
                  </a:solidFill>
                  <a:latin typeface="Tahoma" pitchFamily="34" charset="0"/>
                </a:endParaRPr>
              </a:p>
            </p:txBody>
          </p:sp>
          <p:sp>
            <p:nvSpPr>
              <p:cNvPr id="1014794" name="Text Box 10"/>
              <p:cNvSpPr txBox="1">
                <a:spLocks noChangeArrowheads="1"/>
              </p:cNvSpPr>
              <p:nvPr/>
            </p:nvSpPr>
            <p:spPr bwMode="auto">
              <a:xfrm>
                <a:off x="2244" y="1344"/>
                <a:ext cx="1044" cy="236"/>
              </a:xfrm>
              <a:prstGeom prst="rect">
                <a:avLst/>
              </a:prstGeom>
              <a:solidFill>
                <a:srgbClr val="FF9900"/>
              </a:solidFill>
              <a:ln w="9525">
                <a:solidFill>
                  <a:srgbClr val="FF9933"/>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EMERGENCY SHUT DOWN PROSES</a:t>
                </a:r>
                <a:endParaRPr lang="en-US" sz="900">
                  <a:solidFill>
                    <a:srgbClr val="080808"/>
                  </a:solidFill>
                  <a:latin typeface="Tahoma" pitchFamily="34" charset="0"/>
                </a:endParaRPr>
              </a:p>
            </p:txBody>
          </p:sp>
          <p:sp>
            <p:nvSpPr>
              <p:cNvPr id="1014795" name="Text Box 11"/>
              <p:cNvSpPr txBox="1">
                <a:spLocks noChangeArrowheads="1"/>
              </p:cNvSpPr>
              <p:nvPr/>
            </p:nvSpPr>
            <p:spPr bwMode="auto">
              <a:xfrm>
                <a:off x="158" y="1979"/>
                <a:ext cx="1805" cy="227"/>
              </a:xfrm>
              <a:prstGeom prst="rect">
                <a:avLst/>
              </a:prstGeom>
              <a:solidFill>
                <a:srgbClr val="FFCC00"/>
              </a:solidFill>
              <a:ln w="9525">
                <a:solidFill>
                  <a:srgbClr val="FFCC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EVAKUASI KARYAWAN SESUAI JALUR YANG DITETAPKAN MENUJU CENTRE CONTROL</a:t>
                </a:r>
                <a:endParaRPr lang="en-US" sz="900">
                  <a:solidFill>
                    <a:srgbClr val="080808"/>
                  </a:solidFill>
                  <a:latin typeface="Tahoma" pitchFamily="34" charset="0"/>
                </a:endParaRPr>
              </a:p>
            </p:txBody>
          </p:sp>
          <p:sp>
            <p:nvSpPr>
              <p:cNvPr id="1014796" name="Text Box 12"/>
              <p:cNvSpPr txBox="1">
                <a:spLocks noChangeArrowheads="1"/>
              </p:cNvSpPr>
              <p:nvPr/>
            </p:nvSpPr>
            <p:spPr bwMode="auto">
              <a:xfrm>
                <a:off x="295" y="2387"/>
                <a:ext cx="1577"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OBSERVASI SUMBER BAHAYA OLEH ERT &amp; KOORDINATOR AREA </a:t>
                </a:r>
                <a:endParaRPr lang="en-US" sz="900">
                  <a:solidFill>
                    <a:srgbClr val="080808"/>
                  </a:solidFill>
                  <a:latin typeface="Tahoma" pitchFamily="34" charset="0"/>
                </a:endParaRPr>
              </a:p>
            </p:txBody>
          </p:sp>
          <p:sp>
            <p:nvSpPr>
              <p:cNvPr id="1014799" name="Text Box 15"/>
              <p:cNvSpPr txBox="1">
                <a:spLocks noChangeArrowheads="1"/>
              </p:cNvSpPr>
              <p:nvPr/>
            </p:nvSpPr>
            <p:spPr bwMode="auto">
              <a:xfrm>
                <a:off x="476" y="1253"/>
                <a:ext cx="1340" cy="150"/>
              </a:xfrm>
              <a:prstGeom prst="rect">
                <a:avLst/>
              </a:prstGeom>
              <a:solidFill>
                <a:srgbClr val="800000"/>
              </a:solidFill>
              <a:ln w="9525">
                <a:solidFill>
                  <a:srgbClr val="FFCC00"/>
                </a:solidFill>
                <a:miter lim="800000"/>
                <a:headEnd/>
                <a:tailEnd/>
              </a:ln>
            </p:spPr>
            <p:txBody>
              <a:bodyPr>
                <a:spAutoFit/>
              </a:bodyPr>
              <a:lstStyle/>
              <a:p>
                <a:pPr algn="ctr" eaLnBrk="0" hangingPunct="0"/>
                <a:r>
                  <a:rPr lang="en-US" altLang="ja-JP" sz="900" b="1">
                    <a:solidFill>
                      <a:schemeClr val="bg1"/>
                    </a:solidFill>
                    <a:latin typeface="Times New Roman" pitchFamily="18" charset="0"/>
                    <a:ea typeface="MS Mincho" pitchFamily="49" charset="-128"/>
                  </a:rPr>
                  <a:t>DARURAT TINGKAT I (RINGAN)</a:t>
                </a:r>
                <a:endParaRPr lang="en-US" sz="900">
                  <a:solidFill>
                    <a:schemeClr val="bg1"/>
                  </a:solidFill>
                  <a:latin typeface="Tahoma" pitchFamily="34" charset="0"/>
                </a:endParaRPr>
              </a:p>
            </p:txBody>
          </p:sp>
          <p:sp>
            <p:nvSpPr>
              <p:cNvPr id="1014800" name="Text Box 16"/>
              <p:cNvSpPr txBox="1">
                <a:spLocks noChangeArrowheads="1"/>
              </p:cNvSpPr>
              <p:nvPr/>
            </p:nvSpPr>
            <p:spPr bwMode="auto">
              <a:xfrm>
                <a:off x="2200" y="2251"/>
                <a:ext cx="1134" cy="322"/>
              </a:xfrm>
              <a:prstGeom prst="rect">
                <a:avLst/>
              </a:prstGeom>
              <a:solidFill>
                <a:srgbClr val="FF9900"/>
              </a:solidFill>
              <a:ln w="9525">
                <a:solidFill>
                  <a:srgbClr val="FF9933"/>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PERHATIKAN PETUNJUK PERINGATAN KEADAAN DARURAT</a:t>
                </a:r>
                <a:endParaRPr lang="en-US" sz="900">
                  <a:solidFill>
                    <a:srgbClr val="080808"/>
                  </a:solidFill>
                  <a:latin typeface="Tahoma" pitchFamily="34" charset="0"/>
                </a:endParaRPr>
              </a:p>
            </p:txBody>
          </p:sp>
          <p:sp>
            <p:nvSpPr>
              <p:cNvPr id="1014801" name="Text Box 17"/>
              <p:cNvSpPr txBox="1">
                <a:spLocks noChangeArrowheads="1"/>
              </p:cNvSpPr>
              <p:nvPr/>
            </p:nvSpPr>
            <p:spPr bwMode="auto">
              <a:xfrm>
                <a:off x="2137" y="2750"/>
                <a:ext cx="1287" cy="236"/>
              </a:xfrm>
              <a:prstGeom prst="rect">
                <a:avLst/>
              </a:prstGeom>
              <a:solidFill>
                <a:srgbClr val="FF9900"/>
              </a:solidFill>
              <a:ln w="9525">
                <a:solidFill>
                  <a:srgbClr val="FF9933"/>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PENANGGULANGAN DARURAT OLEH ERT</a:t>
                </a:r>
                <a:endParaRPr lang="en-US" sz="900">
                  <a:solidFill>
                    <a:srgbClr val="080808"/>
                  </a:solidFill>
                  <a:latin typeface="Tahoma" pitchFamily="34" charset="0"/>
                </a:endParaRPr>
              </a:p>
            </p:txBody>
          </p:sp>
          <p:sp>
            <p:nvSpPr>
              <p:cNvPr id="1014803" name="Text Box 19"/>
              <p:cNvSpPr txBox="1">
                <a:spLocks noChangeArrowheads="1"/>
              </p:cNvSpPr>
              <p:nvPr/>
            </p:nvSpPr>
            <p:spPr bwMode="auto">
              <a:xfrm>
                <a:off x="431" y="3385"/>
                <a:ext cx="1339" cy="283"/>
              </a:xfrm>
              <a:prstGeom prst="rect">
                <a:avLst/>
              </a:prstGeom>
              <a:solidFill>
                <a:srgbClr val="FFCC00"/>
              </a:solidFill>
              <a:ln w="9525">
                <a:solidFill>
                  <a:srgbClr val="FFCC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LAKUKAN INVESTIGASI KEJADIAN &amp; BUAT LAPORAN KEJADIAN</a:t>
                </a:r>
                <a:endParaRPr lang="en-US" sz="900">
                  <a:solidFill>
                    <a:srgbClr val="080808"/>
                  </a:solidFill>
                  <a:latin typeface="Tahoma" pitchFamily="34" charset="0"/>
                </a:endParaRPr>
              </a:p>
            </p:txBody>
          </p:sp>
          <p:sp>
            <p:nvSpPr>
              <p:cNvPr id="1014805" name="Text Box 21"/>
              <p:cNvSpPr txBox="1">
                <a:spLocks noChangeArrowheads="1"/>
              </p:cNvSpPr>
              <p:nvPr/>
            </p:nvSpPr>
            <p:spPr bwMode="auto">
              <a:xfrm>
                <a:off x="1156" y="3203"/>
                <a:ext cx="412" cy="200"/>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Y</a:t>
                </a:r>
                <a:endParaRPr lang="en-US">
                  <a:latin typeface="Tahoma" pitchFamily="34" charset="0"/>
                </a:endParaRPr>
              </a:p>
            </p:txBody>
          </p:sp>
          <p:sp>
            <p:nvSpPr>
              <p:cNvPr id="1014806" name="Text Box 22"/>
              <p:cNvSpPr txBox="1">
                <a:spLocks noChangeArrowheads="1"/>
              </p:cNvSpPr>
              <p:nvPr/>
            </p:nvSpPr>
            <p:spPr bwMode="auto">
              <a:xfrm>
                <a:off x="1655" y="2750"/>
                <a:ext cx="309" cy="133"/>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N</a:t>
                </a:r>
                <a:endParaRPr lang="en-US">
                  <a:latin typeface="Tahoma" pitchFamily="34" charset="0"/>
                </a:endParaRPr>
              </a:p>
            </p:txBody>
          </p:sp>
          <p:sp>
            <p:nvSpPr>
              <p:cNvPr id="1014807" name="Text Box 23"/>
              <p:cNvSpPr txBox="1">
                <a:spLocks noChangeArrowheads="1"/>
              </p:cNvSpPr>
              <p:nvPr/>
            </p:nvSpPr>
            <p:spPr bwMode="auto">
              <a:xfrm>
                <a:off x="2109" y="1752"/>
                <a:ext cx="1333" cy="318"/>
              </a:xfrm>
              <a:prstGeom prst="rect">
                <a:avLst/>
              </a:prstGeom>
              <a:solidFill>
                <a:srgbClr val="FF9900"/>
              </a:solidFill>
              <a:ln w="9525">
                <a:solidFill>
                  <a:srgbClr val="FF9933"/>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EVAKUASI KARYAWAN SESUAI JALUR YANG DITETAPKAN MENUJU CENTRE CONTROL</a:t>
                </a:r>
                <a:endParaRPr lang="en-US" sz="900">
                  <a:solidFill>
                    <a:srgbClr val="080808"/>
                  </a:solidFill>
                  <a:latin typeface="Tahoma" pitchFamily="34" charset="0"/>
                </a:endParaRPr>
              </a:p>
            </p:txBody>
          </p:sp>
          <p:sp>
            <p:nvSpPr>
              <p:cNvPr id="1014808" name="AutoShape 24"/>
              <p:cNvSpPr>
                <a:spLocks noChangeArrowheads="1"/>
              </p:cNvSpPr>
              <p:nvPr/>
            </p:nvSpPr>
            <p:spPr bwMode="auto">
              <a:xfrm>
                <a:off x="2110" y="3158"/>
                <a:ext cx="1360" cy="532"/>
              </a:xfrm>
              <a:prstGeom prst="flowChartDecision">
                <a:avLst/>
              </a:prstGeom>
              <a:solidFill>
                <a:srgbClr val="FF9900"/>
              </a:solidFill>
              <a:ln w="9525">
                <a:solidFill>
                  <a:srgbClr val="FF9933"/>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KEADAAN DARURAT TERKENDALI</a:t>
                </a:r>
                <a:endParaRPr lang="en-US" sz="900">
                  <a:solidFill>
                    <a:srgbClr val="080808"/>
                  </a:solidFill>
                  <a:latin typeface="Tahoma" pitchFamily="34" charset="0"/>
                </a:endParaRPr>
              </a:p>
            </p:txBody>
          </p:sp>
          <p:sp>
            <p:nvSpPr>
              <p:cNvPr id="1014809" name="Text Box 25"/>
              <p:cNvSpPr txBox="1">
                <a:spLocks noChangeArrowheads="1"/>
              </p:cNvSpPr>
              <p:nvPr/>
            </p:nvSpPr>
            <p:spPr bwMode="auto">
              <a:xfrm>
                <a:off x="2880" y="3657"/>
                <a:ext cx="412" cy="200"/>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Y</a:t>
                </a:r>
                <a:endParaRPr lang="en-US">
                  <a:latin typeface="Tahoma" pitchFamily="34" charset="0"/>
                </a:endParaRPr>
              </a:p>
            </p:txBody>
          </p:sp>
          <p:sp>
            <p:nvSpPr>
              <p:cNvPr id="1014810" name="Text Box 26"/>
              <p:cNvSpPr txBox="1">
                <a:spLocks noChangeArrowheads="1"/>
              </p:cNvSpPr>
              <p:nvPr/>
            </p:nvSpPr>
            <p:spPr bwMode="auto">
              <a:xfrm>
                <a:off x="3152" y="3113"/>
                <a:ext cx="272" cy="138"/>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N</a:t>
                </a:r>
                <a:endParaRPr lang="en-US">
                  <a:latin typeface="Tahoma" pitchFamily="34" charset="0"/>
                </a:endParaRPr>
              </a:p>
            </p:txBody>
          </p:sp>
          <p:sp>
            <p:nvSpPr>
              <p:cNvPr id="1014811" name="Text Box 27"/>
              <p:cNvSpPr txBox="1">
                <a:spLocks noChangeArrowheads="1"/>
              </p:cNvSpPr>
              <p:nvPr/>
            </p:nvSpPr>
            <p:spPr bwMode="auto">
              <a:xfrm>
                <a:off x="4105" y="1752"/>
                <a:ext cx="1211" cy="236"/>
              </a:xfrm>
              <a:prstGeom prst="rect">
                <a:avLst/>
              </a:prstGeom>
              <a:solidFill>
                <a:srgbClr val="CC3300"/>
              </a:solidFill>
              <a:ln w="9525">
                <a:solidFill>
                  <a:srgbClr val="CC3300"/>
                </a:solidFill>
                <a:miter lim="800000"/>
                <a:headEnd/>
                <a:tailEnd/>
              </a:ln>
            </p:spPr>
            <p:txBody>
              <a:bodyPr>
                <a:spAutoFit/>
              </a:bodyPr>
              <a:lstStyle/>
              <a:p>
                <a:pPr algn="ctr" eaLnBrk="0" hangingPunct="0"/>
                <a:r>
                  <a:rPr lang="en-US" altLang="ja-JP" sz="900" b="1">
                    <a:solidFill>
                      <a:schemeClr val="bg1"/>
                    </a:solidFill>
                    <a:latin typeface="Times New Roman" pitchFamily="18" charset="0"/>
                    <a:ea typeface="MS Mincho" pitchFamily="49" charset="-128"/>
                  </a:rPr>
                  <a:t>LAKUKAN EMERGENCY </a:t>
                </a:r>
              </a:p>
              <a:p>
                <a:pPr algn="ctr" eaLnBrk="0" hangingPunct="0"/>
                <a:r>
                  <a:rPr lang="en-US" altLang="ja-JP" sz="900" b="1">
                    <a:solidFill>
                      <a:schemeClr val="bg1"/>
                    </a:solidFill>
                    <a:latin typeface="Times New Roman" pitchFamily="18" charset="0"/>
                    <a:ea typeface="MS Mincho" pitchFamily="49" charset="-128"/>
                  </a:rPr>
                  <a:t>SHUTDOWN PROSES</a:t>
                </a:r>
                <a:endParaRPr lang="en-US" sz="900">
                  <a:solidFill>
                    <a:schemeClr val="bg1"/>
                  </a:solidFill>
                  <a:latin typeface="Tahoma" pitchFamily="34" charset="0"/>
                </a:endParaRPr>
              </a:p>
            </p:txBody>
          </p:sp>
          <p:sp>
            <p:nvSpPr>
              <p:cNvPr id="1014812" name="Text Box 28"/>
              <p:cNvSpPr txBox="1">
                <a:spLocks noChangeArrowheads="1"/>
              </p:cNvSpPr>
              <p:nvPr/>
            </p:nvSpPr>
            <p:spPr bwMode="auto">
              <a:xfrm>
                <a:off x="4105" y="2658"/>
                <a:ext cx="1224" cy="318"/>
              </a:xfrm>
              <a:prstGeom prst="rect">
                <a:avLst/>
              </a:prstGeom>
              <a:solidFill>
                <a:srgbClr val="CC3300"/>
              </a:solidFill>
              <a:ln w="9525">
                <a:solidFill>
                  <a:srgbClr val="CC3300"/>
                </a:solidFill>
                <a:miter lim="800000"/>
                <a:headEnd/>
                <a:tailEnd/>
              </a:ln>
            </p:spPr>
            <p:txBody>
              <a:bodyPr/>
              <a:lstStyle/>
              <a:p>
                <a:pPr algn="ctr" eaLnBrk="0" hangingPunct="0"/>
                <a:r>
                  <a:rPr lang="en-US" altLang="ja-JP" sz="900" b="1">
                    <a:solidFill>
                      <a:schemeClr val="bg1"/>
                    </a:solidFill>
                    <a:latin typeface="Times New Roman" pitchFamily="18" charset="0"/>
                    <a:ea typeface="MS Mincho" pitchFamily="49" charset="-128"/>
                  </a:rPr>
                  <a:t>LAKUKAN EVAKUASI JALUR TERDEKAT MENUJU CENTRE CONTROL</a:t>
                </a:r>
                <a:endParaRPr lang="en-US" sz="900">
                  <a:solidFill>
                    <a:schemeClr val="bg1"/>
                  </a:solidFill>
                  <a:latin typeface="Tahoma" pitchFamily="34" charset="0"/>
                </a:endParaRPr>
              </a:p>
            </p:txBody>
          </p:sp>
          <p:sp>
            <p:nvSpPr>
              <p:cNvPr id="1014813" name="Text Box 29"/>
              <p:cNvSpPr txBox="1">
                <a:spLocks noChangeArrowheads="1"/>
              </p:cNvSpPr>
              <p:nvPr/>
            </p:nvSpPr>
            <p:spPr bwMode="auto">
              <a:xfrm>
                <a:off x="4105" y="3153"/>
                <a:ext cx="1224" cy="408"/>
              </a:xfrm>
              <a:prstGeom prst="rect">
                <a:avLst/>
              </a:prstGeom>
              <a:solidFill>
                <a:srgbClr val="CC3300"/>
              </a:solidFill>
              <a:ln w="9525">
                <a:solidFill>
                  <a:srgbClr val="CC3300"/>
                </a:solidFill>
                <a:miter lim="800000"/>
                <a:headEnd/>
                <a:tailEnd/>
              </a:ln>
            </p:spPr>
            <p:txBody>
              <a:bodyPr>
                <a:spAutoFit/>
              </a:bodyPr>
              <a:lstStyle/>
              <a:p>
                <a:pPr algn="ctr" eaLnBrk="0" hangingPunct="0"/>
                <a:r>
                  <a:rPr lang="en-US" altLang="ja-JP" sz="900" b="1">
                    <a:solidFill>
                      <a:schemeClr val="bg1"/>
                    </a:solidFill>
                    <a:latin typeface="Times New Roman" pitchFamily="18" charset="0"/>
                    <a:ea typeface="MS Mincho" pitchFamily="49" charset="-128"/>
                  </a:rPr>
                  <a:t>LAKUKAN PENANGGULANGAN DARURAT OLEH EMERGENCY RESPONSE EXTERNAL</a:t>
                </a:r>
                <a:endParaRPr lang="en-US" sz="900">
                  <a:solidFill>
                    <a:schemeClr val="bg1"/>
                  </a:solidFill>
                  <a:latin typeface="Tahoma" pitchFamily="34" charset="0"/>
                </a:endParaRPr>
              </a:p>
            </p:txBody>
          </p:sp>
          <p:sp>
            <p:nvSpPr>
              <p:cNvPr id="1014830" name="AutoShape 46"/>
              <p:cNvSpPr>
                <a:spLocks noChangeArrowheads="1"/>
              </p:cNvSpPr>
              <p:nvPr/>
            </p:nvSpPr>
            <p:spPr bwMode="auto">
              <a:xfrm>
                <a:off x="249" y="2795"/>
                <a:ext cx="1678" cy="408"/>
              </a:xfrm>
              <a:prstGeom prst="flowChartDecision">
                <a:avLst/>
              </a:prstGeom>
              <a:solidFill>
                <a:srgbClr val="FFFF00"/>
              </a:solidFill>
              <a:ln w="9525">
                <a:solidFill>
                  <a:srgbClr val="FFCC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KEADAAN DARURAT TERATASI</a:t>
                </a:r>
                <a:endParaRPr lang="en-US" sz="900">
                  <a:solidFill>
                    <a:srgbClr val="080808"/>
                  </a:solidFill>
                  <a:latin typeface="Tahoma" pitchFamily="34" charset="0"/>
                </a:endParaRPr>
              </a:p>
            </p:txBody>
          </p:sp>
          <p:sp>
            <p:nvSpPr>
              <p:cNvPr id="1014841" name="Text Box 57"/>
              <p:cNvSpPr txBox="1">
                <a:spLocks noChangeArrowheads="1"/>
              </p:cNvSpPr>
              <p:nvPr/>
            </p:nvSpPr>
            <p:spPr bwMode="auto">
              <a:xfrm>
                <a:off x="4105" y="3702"/>
                <a:ext cx="1224" cy="318"/>
              </a:xfrm>
              <a:prstGeom prst="rect">
                <a:avLst/>
              </a:prstGeom>
              <a:solidFill>
                <a:srgbClr val="CC3300"/>
              </a:solidFill>
              <a:ln w="9525">
                <a:solidFill>
                  <a:srgbClr val="CC3300"/>
                </a:solidFill>
                <a:miter lim="800000"/>
                <a:headEnd/>
                <a:tailEnd/>
              </a:ln>
            </p:spPr>
            <p:txBody>
              <a:bodyPr/>
              <a:lstStyle/>
              <a:p>
                <a:pPr algn="ctr" eaLnBrk="0" hangingPunct="0"/>
                <a:r>
                  <a:rPr lang="en-US" altLang="ja-JP" sz="900" b="1">
                    <a:solidFill>
                      <a:schemeClr val="bg1"/>
                    </a:solidFill>
                    <a:latin typeface="Times New Roman" pitchFamily="18" charset="0"/>
                    <a:ea typeface="MS Mincho" pitchFamily="49" charset="-128"/>
                  </a:rPr>
                  <a:t>LAKUKAN INVESTIGASI KEJADIAN &amp; BUAT LAPORAN KEJADIAN</a:t>
                </a:r>
                <a:endParaRPr lang="en-US" sz="900">
                  <a:solidFill>
                    <a:schemeClr val="bg1"/>
                  </a:solidFill>
                  <a:latin typeface="Tahoma" pitchFamily="34" charset="0"/>
                </a:endParaRPr>
              </a:p>
            </p:txBody>
          </p:sp>
          <p:sp>
            <p:nvSpPr>
              <p:cNvPr id="1014846" name="Line 62"/>
              <p:cNvSpPr>
                <a:spLocks noChangeShapeType="1"/>
              </p:cNvSpPr>
              <p:nvPr/>
            </p:nvSpPr>
            <p:spPr bwMode="auto">
              <a:xfrm flipV="1">
                <a:off x="3696" y="1525"/>
                <a:ext cx="0" cy="1905"/>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47" name="Line 63"/>
              <p:cNvSpPr>
                <a:spLocks noChangeShapeType="1"/>
              </p:cNvSpPr>
              <p:nvPr/>
            </p:nvSpPr>
            <p:spPr bwMode="auto">
              <a:xfrm flipV="1">
                <a:off x="2064" y="1525"/>
                <a:ext cx="0" cy="1497"/>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50" name="Line 66"/>
              <p:cNvSpPr>
                <a:spLocks noChangeShapeType="1"/>
              </p:cNvSpPr>
              <p:nvPr/>
            </p:nvSpPr>
            <p:spPr bwMode="auto">
              <a:xfrm>
                <a:off x="1928" y="3022"/>
                <a:ext cx="136"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51" name="Line 67"/>
              <p:cNvSpPr>
                <a:spLocks noChangeShapeType="1"/>
              </p:cNvSpPr>
              <p:nvPr/>
            </p:nvSpPr>
            <p:spPr bwMode="auto">
              <a:xfrm>
                <a:off x="3470" y="3430"/>
                <a:ext cx="226"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52" name="Line 68"/>
              <p:cNvSpPr>
                <a:spLocks noChangeShapeType="1"/>
              </p:cNvSpPr>
              <p:nvPr/>
            </p:nvSpPr>
            <p:spPr bwMode="auto">
              <a:xfrm>
                <a:off x="2064" y="1525"/>
                <a:ext cx="181"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54" name="Line 70"/>
              <p:cNvSpPr>
                <a:spLocks noChangeShapeType="1"/>
              </p:cNvSpPr>
              <p:nvPr/>
            </p:nvSpPr>
            <p:spPr bwMode="auto">
              <a:xfrm>
                <a:off x="3696" y="1525"/>
                <a:ext cx="363"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57" name="Line 73"/>
              <p:cNvSpPr>
                <a:spLocks noChangeShapeType="1"/>
              </p:cNvSpPr>
              <p:nvPr/>
            </p:nvSpPr>
            <p:spPr bwMode="auto">
              <a:xfrm>
                <a:off x="1111" y="1435"/>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58" name="Line 74"/>
              <p:cNvSpPr>
                <a:spLocks noChangeShapeType="1"/>
              </p:cNvSpPr>
              <p:nvPr/>
            </p:nvSpPr>
            <p:spPr bwMode="auto">
              <a:xfrm>
                <a:off x="1111" y="1842"/>
                <a:ext cx="0" cy="13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59" name="Line 75"/>
              <p:cNvSpPr>
                <a:spLocks noChangeShapeType="1"/>
              </p:cNvSpPr>
              <p:nvPr/>
            </p:nvSpPr>
            <p:spPr bwMode="auto">
              <a:xfrm>
                <a:off x="1111" y="2205"/>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0" name="Line 76"/>
              <p:cNvSpPr>
                <a:spLocks noChangeShapeType="1"/>
              </p:cNvSpPr>
              <p:nvPr/>
            </p:nvSpPr>
            <p:spPr bwMode="auto">
              <a:xfrm>
                <a:off x="1111" y="2614"/>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1" name="Line 77"/>
              <p:cNvSpPr>
                <a:spLocks noChangeShapeType="1"/>
              </p:cNvSpPr>
              <p:nvPr/>
            </p:nvSpPr>
            <p:spPr bwMode="auto">
              <a:xfrm>
                <a:off x="1111" y="3203"/>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2" name="Line 78"/>
              <p:cNvSpPr>
                <a:spLocks noChangeShapeType="1"/>
              </p:cNvSpPr>
              <p:nvPr/>
            </p:nvSpPr>
            <p:spPr bwMode="auto">
              <a:xfrm>
                <a:off x="2789" y="1207"/>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3" name="Line 79"/>
              <p:cNvSpPr>
                <a:spLocks noChangeShapeType="1"/>
              </p:cNvSpPr>
              <p:nvPr/>
            </p:nvSpPr>
            <p:spPr bwMode="auto">
              <a:xfrm>
                <a:off x="2789" y="1570"/>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4" name="Line 80"/>
              <p:cNvSpPr>
                <a:spLocks noChangeShapeType="1"/>
              </p:cNvSpPr>
              <p:nvPr/>
            </p:nvSpPr>
            <p:spPr bwMode="auto">
              <a:xfrm>
                <a:off x="2789" y="2069"/>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5" name="Line 81"/>
              <p:cNvSpPr>
                <a:spLocks noChangeShapeType="1"/>
              </p:cNvSpPr>
              <p:nvPr/>
            </p:nvSpPr>
            <p:spPr bwMode="auto">
              <a:xfrm>
                <a:off x="2789" y="346"/>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6" name="Line 82"/>
              <p:cNvSpPr>
                <a:spLocks noChangeShapeType="1"/>
              </p:cNvSpPr>
              <p:nvPr/>
            </p:nvSpPr>
            <p:spPr bwMode="auto">
              <a:xfrm>
                <a:off x="2789" y="754"/>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7" name="Line 83"/>
              <p:cNvSpPr>
                <a:spLocks noChangeShapeType="1"/>
              </p:cNvSpPr>
              <p:nvPr/>
            </p:nvSpPr>
            <p:spPr bwMode="auto">
              <a:xfrm>
                <a:off x="2789" y="2568"/>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8" name="Line 84"/>
              <p:cNvSpPr>
                <a:spLocks noChangeShapeType="1"/>
              </p:cNvSpPr>
              <p:nvPr/>
            </p:nvSpPr>
            <p:spPr bwMode="auto">
              <a:xfrm>
                <a:off x="2789" y="2976"/>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69" name="Text Box 85"/>
              <p:cNvSpPr txBox="1">
                <a:spLocks noChangeArrowheads="1"/>
              </p:cNvSpPr>
              <p:nvPr/>
            </p:nvSpPr>
            <p:spPr bwMode="auto">
              <a:xfrm>
                <a:off x="4105" y="2205"/>
                <a:ext cx="1211" cy="236"/>
              </a:xfrm>
              <a:prstGeom prst="rect">
                <a:avLst/>
              </a:prstGeom>
              <a:solidFill>
                <a:srgbClr val="CC3300"/>
              </a:solidFill>
              <a:ln w="9525">
                <a:solidFill>
                  <a:srgbClr val="CC3300"/>
                </a:solidFill>
                <a:miter lim="800000"/>
                <a:headEnd/>
                <a:tailEnd/>
              </a:ln>
            </p:spPr>
            <p:txBody>
              <a:bodyPr>
                <a:spAutoFit/>
              </a:bodyPr>
              <a:lstStyle/>
              <a:p>
                <a:pPr algn="ctr" eaLnBrk="0" hangingPunct="0"/>
                <a:r>
                  <a:rPr lang="en-US" altLang="ja-JP" sz="900" b="1">
                    <a:latin typeface="Times New Roman" pitchFamily="18" charset="0"/>
                    <a:ea typeface="MS Mincho" pitchFamily="49" charset="-128"/>
                  </a:rPr>
                  <a:t>LAKUKAN EMERGENCY POWER SHUTDOWN</a:t>
                </a:r>
                <a:endParaRPr lang="en-US" sz="900">
                  <a:latin typeface="Tahoma" pitchFamily="34" charset="0"/>
                </a:endParaRPr>
              </a:p>
            </p:txBody>
          </p:sp>
          <p:sp>
            <p:nvSpPr>
              <p:cNvPr id="1014870" name="Line 86"/>
              <p:cNvSpPr>
                <a:spLocks noChangeShapeType="1"/>
              </p:cNvSpPr>
              <p:nvPr/>
            </p:nvSpPr>
            <p:spPr bwMode="auto">
              <a:xfrm>
                <a:off x="4694" y="1616"/>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71" name="Line 87"/>
              <p:cNvSpPr>
                <a:spLocks noChangeShapeType="1"/>
              </p:cNvSpPr>
              <p:nvPr/>
            </p:nvSpPr>
            <p:spPr bwMode="auto">
              <a:xfrm>
                <a:off x="4694" y="1979"/>
                <a:ext cx="0" cy="22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72" name="Line 88"/>
              <p:cNvSpPr>
                <a:spLocks noChangeShapeType="1"/>
              </p:cNvSpPr>
              <p:nvPr/>
            </p:nvSpPr>
            <p:spPr bwMode="auto">
              <a:xfrm>
                <a:off x="4694" y="2432"/>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73" name="Line 89"/>
              <p:cNvSpPr>
                <a:spLocks noChangeShapeType="1"/>
              </p:cNvSpPr>
              <p:nvPr/>
            </p:nvSpPr>
            <p:spPr bwMode="auto">
              <a:xfrm>
                <a:off x="4694" y="2976"/>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74" name="Line 90"/>
              <p:cNvSpPr>
                <a:spLocks noChangeShapeType="1"/>
              </p:cNvSpPr>
              <p:nvPr/>
            </p:nvSpPr>
            <p:spPr bwMode="auto">
              <a:xfrm>
                <a:off x="4694" y="3566"/>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75" name="Line 91"/>
              <p:cNvSpPr>
                <a:spLocks noChangeShapeType="1"/>
              </p:cNvSpPr>
              <p:nvPr/>
            </p:nvSpPr>
            <p:spPr bwMode="auto">
              <a:xfrm>
                <a:off x="2789" y="3702"/>
                <a:ext cx="0" cy="136"/>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76" name="Line 92"/>
              <p:cNvSpPr>
                <a:spLocks noChangeShapeType="1"/>
              </p:cNvSpPr>
              <p:nvPr/>
            </p:nvSpPr>
            <p:spPr bwMode="auto">
              <a:xfrm>
                <a:off x="2789" y="3838"/>
                <a:ext cx="131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
          <p:nvSpPr>
            <p:cNvPr id="1014879" name="Line 95"/>
            <p:cNvSpPr>
              <a:spLocks noChangeShapeType="1"/>
            </p:cNvSpPr>
            <p:nvPr/>
          </p:nvSpPr>
          <p:spPr bwMode="auto">
            <a:xfrm>
              <a:off x="3379" y="618"/>
              <a:ext cx="1315"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80" name="Line 96"/>
            <p:cNvSpPr>
              <a:spLocks noChangeShapeType="1"/>
            </p:cNvSpPr>
            <p:nvPr/>
          </p:nvSpPr>
          <p:spPr bwMode="auto">
            <a:xfrm>
              <a:off x="4694" y="618"/>
              <a:ext cx="0" cy="81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4881" name="Line 97"/>
            <p:cNvSpPr>
              <a:spLocks noChangeShapeType="1"/>
            </p:cNvSpPr>
            <p:nvPr/>
          </p:nvSpPr>
          <p:spPr bwMode="auto">
            <a:xfrm flipH="1">
              <a:off x="1111" y="618"/>
              <a:ext cx="1089"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4882" name="Line 98"/>
            <p:cNvSpPr>
              <a:spLocks noChangeShapeType="1"/>
            </p:cNvSpPr>
            <p:nvPr/>
          </p:nvSpPr>
          <p:spPr bwMode="auto">
            <a:xfrm>
              <a:off x="1111" y="618"/>
              <a:ext cx="0" cy="635"/>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38" name="Slide Number Placeholder 4"/>
          <p:cNvSpPr>
            <a:spLocks noGrp="1"/>
          </p:cNvSpPr>
          <p:nvPr>
            <p:ph type="sldNum" sz="quarter" idx="11"/>
          </p:nvPr>
        </p:nvSpPr>
        <p:spPr/>
        <p:txBody>
          <a:bodyPr/>
          <a:lstStyle/>
          <a:p>
            <a:fld id="{E95F12F9-A6EB-4EAC-B6BC-7D13CEB5680A}" type="slidenum">
              <a:rPr lang="en-US"/>
              <a:pPr/>
              <a:t>55</a:t>
            </a:fld>
            <a:endParaRPr lang="en-US"/>
          </a:p>
        </p:txBody>
      </p:sp>
      <p:grpSp>
        <p:nvGrpSpPr>
          <p:cNvPr id="1009716" name="Group 52"/>
          <p:cNvGrpSpPr>
            <a:grpSpLocks/>
          </p:cNvGrpSpPr>
          <p:nvPr/>
        </p:nvGrpSpPr>
        <p:grpSpPr bwMode="auto">
          <a:xfrm>
            <a:off x="1835150" y="333375"/>
            <a:ext cx="6000750" cy="5975350"/>
            <a:chOff x="1156" y="210"/>
            <a:chExt cx="3780" cy="3764"/>
          </a:xfrm>
        </p:grpSpPr>
        <p:sp>
          <p:nvSpPr>
            <p:cNvPr id="1009669" name="AutoShape 5"/>
            <p:cNvSpPr>
              <a:spLocks noChangeArrowheads="1"/>
            </p:cNvSpPr>
            <p:nvPr/>
          </p:nvSpPr>
          <p:spPr bwMode="auto">
            <a:xfrm>
              <a:off x="1383" y="210"/>
              <a:ext cx="1240" cy="227"/>
            </a:xfrm>
            <a:prstGeom prst="flowChartTerminator">
              <a:avLst/>
            </a:prstGeom>
            <a:solidFill>
              <a:srgbClr val="800000"/>
            </a:solidFill>
            <a:ln w="9525">
              <a:solidFill>
                <a:schemeClr val="bg1"/>
              </a:solidFill>
              <a:miter lim="800000"/>
              <a:headEnd/>
              <a:tailEnd/>
            </a:ln>
          </p:spPr>
          <p:txBody>
            <a:bodyPr>
              <a:spAutoFit/>
            </a:bodyPr>
            <a:lstStyle/>
            <a:p>
              <a:pPr algn="ctr" eaLnBrk="0" hangingPunct="0"/>
              <a:r>
                <a:rPr lang="en-US" altLang="ja-JP" sz="1200" b="1">
                  <a:solidFill>
                    <a:schemeClr val="bg1"/>
                  </a:solidFill>
                  <a:latin typeface="Times New Roman" pitchFamily="18" charset="0"/>
                  <a:ea typeface="MS Mincho" pitchFamily="49" charset="-128"/>
                </a:rPr>
                <a:t>PELEDAKAN</a:t>
              </a:r>
              <a:endParaRPr lang="en-US" sz="1200">
                <a:solidFill>
                  <a:schemeClr val="bg1"/>
                </a:solidFill>
                <a:latin typeface="Tahoma" pitchFamily="34" charset="0"/>
              </a:endParaRPr>
            </a:p>
          </p:txBody>
        </p:sp>
        <p:sp>
          <p:nvSpPr>
            <p:cNvPr id="1009670" name="Text Box 6"/>
            <p:cNvSpPr txBox="1">
              <a:spLocks noChangeArrowheads="1"/>
            </p:cNvSpPr>
            <p:nvPr/>
          </p:nvSpPr>
          <p:spPr bwMode="auto">
            <a:xfrm>
              <a:off x="1156" y="663"/>
              <a:ext cx="1466" cy="255"/>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IDENTIFIKASI SUMBER DAN PAPARAN PELEDAKAN </a:t>
              </a:r>
            </a:p>
            <a:p>
              <a:pPr eaLnBrk="0" hangingPunct="0"/>
              <a:endParaRPr lang="en-US" sz="1000">
                <a:solidFill>
                  <a:schemeClr val="tx2"/>
                </a:solidFill>
                <a:latin typeface="Tahoma" pitchFamily="34" charset="0"/>
              </a:endParaRPr>
            </a:p>
          </p:txBody>
        </p:sp>
        <p:sp>
          <p:nvSpPr>
            <p:cNvPr id="1009671" name="Text Box 7"/>
            <p:cNvSpPr txBox="1">
              <a:spLocks noChangeArrowheads="1"/>
            </p:cNvSpPr>
            <p:nvPr/>
          </p:nvSpPr>
          <p:spPr bwMode="auto">
            <a:xfrm>
              <a:off x="1156" y="1162"/>
              <a:ext cx="1466" cy="255"/>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LAKUKAN TANDA PERINGATAN BAHAYA (SIRINE, ALARM) </a:t>
              </a:r>
            </a:p>
            <a:p>
              <a:pPr eaLnBrk="0" hangingPunct="0"/>
              <a:endParaRPr lang="en-US" sz="1000">
                <a:solidFill>
                  <a:schemeClr val="tx2"/>
                </a:solidFill>
                <a:latin typeface="Tahoma" pitchFamily="34" charset="0"/>
              </a:endParaRPr>
            </a:p>
          </p:txBody>
        </p:sp>
        <p:sp>
          <p:nvSpPr>
            <p:cNvPr id="1009672" name="Text Box 8"/>
            <p:cNvSpPr txBox="1">
              <a:spLocks noChangeArrowheads="1"/>
            </p:cNvSpPr>
            <p:nvPr/>
          </p:nvSpPr>
          <p:spPr bwMode="auto">
            <a:xfrm>
              <a:off x="3470" y="2795"/>
              <a:ext cx="1466" cy="256"/>
            </a:xfrm>
            <a:prstGeom prst="rect">
              <a:avLst/>
            </a:prstGeom>
            <a:solidFill>
              <a:srgbClr val="FFCC00"/>
            </a:solidFill>
            <a:ln w="9525">
              <a:solidFill>
                <a:schemeClr val="bg1"/>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INVESTIGASI KEJADIAN</a:t>
              </a:r>
              <a:endParaRPr lang="en-US" sz="1000">
                <a:solidFill>
                  <a:schemeClr val="tx2"/>
                </a:solidFill>
                <a:latin typeface="Tahoma" pitchFamily="34" charset="0"/>
              </a:endParaRPr>
            </a:p>
          </p:txBody>
        </p:sp>
        <p:sp>
          <p:nvSpPr>
            <p:cNvPr id="1009673" name="Text Box 9"/>
            <p:cNvSpPr txBox="1">
              <a:spLocks noChangeArrowheads="1"/>
            </p:cNvSpPr>
            <p:nvPr/>
          </p:nvSpPr>
          <p:spPr bwMode="auto">
            <a:xfrm>
              <a:off x="3470" y="2251"/>
              <a:ext cx="1466" cy="253"/>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LAKUKAN PENYISIRAN LOKASI KEJADIAN</a:t>
              </a:r>
            </a:p>
            <a:p>
              <a:pPr eaLnBrk="0" hangingPunct="0"/>
              <a:endParaRPr lang="en-US" sz="1000">
                <a:solidFill>
                  <a:schemeClr val="tx2"/>
                </a:solidFill>
                <a:latin typeface="Tahoma" pitchFamily="34" charset="0"/>
              </a:endParaRPr>
            </a:p>
          </p:txBody>
        </p:sp>
        <p:sp>
          <p:nvSpPr>
            <p:cNvPr id="1009674" name="Text Box 10"/>
            <p:cNvSpPr txBox="1">
              <a:spLocks noChangeArrowheads="1"/>
            </p:cNvSpPr>
            <p:nvPr/>
          </p:nvSpPr>
          <p:spPr bwMode="auto">
            <a:xfrm>
              <a:off x="1156" y="1661"/>
              <a:ext cx="1466" cy="191"/>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LAKUKAN PROSEDUR EVAKUASI</a:t>
              </a:r>
              <a:endParaRPr lang="en-US" sz="1000">
                <a:solidFill>
                  <a:schemeClr val="tx2"/>
                </a:solidFill>
                <a:latin typeface="Tahoma" pitchFamily="34" charset="0"/>
              </a:endParaRPr>
            </a:p>
          </p:txBody>
        </p:sp>
        <p:sp>
          <p:nvSpPr>
            <p:cNvPr id="1009675" name="Text Box 11"/>
            <p:cNvSpPr txBox="1">
              <a:spLocks noChangeArrowheads="1"/>
            </p:cNvSpPr>
            <p:nvPr/>
          </p:nvSpPr>
          <p:spPr bwMode="auto">
            <a:xfrm>
              <a:off x="1156" y="2115"/>
              <a:ext cx="1466" cy="255"/>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KONSOLIDASIKAN DENGAN PENANGGUNG JAWAB ERT </a:t>
              </a:r>
            </a:p>
            <a:p>
              <a:pPr eaLnBrk="0" hangingPunct="0"/>
              <a:endParaRPr lang="en-US" sz="1000">
                <a:solidFill>
                  <a:schemeClr val="tx2"/>
                </a:solidFill>
                <a:latin typeface="Tahoma" pitchFamily="34" charset="0"/>
              </a:endParaRPr>
            </a:p>
          </p:txBody>
        </p:sp>
        <p:sp>
          <p:nvSpPr>
            <p:cNvPr id="1009676" name="Text Box 12"/>
            <p:cNvSpPr txBox="1">
              <a:spLocks noChangeArrowheads="1"/>
            </p:cNvSpPr>
            <p:nvPr/>
          </p:nvSpPr>
          <p:spPr bwMode="auto">
            <a:xfrm>
              <a:off x="1156" y="2614"/>
              <a:ext cx="1466" cy="362"/>
            </a:xfrm>
            <a:prstGeom prst="rect">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LAKUKAN TINDAKAN PENANGGULANGAN PEMADAMAN API OLEH ERT </a:t>
              </a:r>
            </a:p>
            <a:p>
              <a:pPr eaLnBrk="0" hangingPunct="0"/>
              <a:endParaRPr lang="en-US" sz="1000">
                <a:solidFill>
                  <a:schemeClr val="tx2"/>
                </a:solidFill>
                <a:latin typeface="Tahoma" pitchFamily="34" charset="0"/>
              </a:endParaRPr>
            </a:p>
          </p:txBody>
        </p:sp>
        <p:sp>
          <p:nvSpPr>
            <p:cNvPr id="1009677" name="AutoShape 13"/>
            <p:cNvSpPr>
              <a:spLocks noChangeArrowheads="1"/>
            </p:cNvSpPr>
            <p:nvPr/>
          </p:nvSpPr>
          <p:spPr bwMode="auto">
            <a:xfrm>
              <a:off x="1292" y="3294"/>
              <a:ext cx="1270" cy="564"/>
            </a:xfrm>
            <a:prstGeom prst="flowChartDecision">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PELEDAKAN TERKENDALI ?</a:t>
              </a:r>
              <a:endParaRPr lang="en-US" sz="1000">
                <a:solidFill>
                  <a:schemeClr val="tx2"/>
                </a:solidFill>
                <a:latin typeface="Tahoma" pitchFamily="34" charset="0"/>
              </a:endParaRPr>
            </a:p>
          </p:txBody>
        </p:sp>
        <p:sp>
          <p:nvSpPr>
            <p:cNvPr id="1009687" name="Text Box 23"/>
            <p:cNvSpPr txBox="1">
              <a:spLocks noChangeArrowheads="1"/>
            </p:cNvSpPr>
            <p:nvPr/>
          </p:nvSpPr>
          <p:spPr bwMode="auto">
            <a:xfrm>
              <a:off x="3424" y="663"/>
              <a:ext cx="1465" cy="352"/>
            </a:xfrm>
            <a:prstGeom prst="rect">
              <a:avLst/>
            </a:prstGeom>
            <a:solidFill>
              <a:srgbClr val="FF9933"/>
            </a:solidFill>
            <a:ln w="9525">
              <a:solidFill>
                <a:schemeClr val="bg1"/>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KOORDINASIKAN DENGAN PIHAK TERKAIT (PEMADAM KEBAKARAN, POLISI)</a:t>
              </a:r>
              <a:endParaRPr lang="en-US" sz="1000">
                <a:solidFill>
                  <a:schemeClr val="tx2"/>
                </a:solidFill>
                <a:latin typeface="Tahoma" pitchFamily="34" charset="0"/>
              </a:endParaRPr>
            </a:p>
          </p:txBody>
        </p:sp>
        <p:sp>
          <p:nvSpPr>
            <p:cNvPr id="1009688" name="Text Box 24"/>
            <p:cNvSpPr txBox="1">
              <a:spLocks noChangeArrowheads="1"/>
            </p:cNvSpPr>
            <p:nvPr/>
          </p:nvSpPr>
          <p:spPr bwMode="auto">
            <a:xfrm>
              <a:off x="3424" y="1253"/>
              <a:ext cx="1465" cy="382"/>
            </a:xfrm>
            <a:prstGeom prst="rect">
              <a:avLst/>
            </a:prstGeom>
            <a:solidFill>
              <a:srgbClr val="FF9933"/>
            </a:solidFill>
            <a:ln w="9525">
              <a:solidFill>
                <a:schemeClr val="bg1"/>
              </a:solidFill>
              <a:miter lim="800000"/>
              <a:headEnd/>
              <a:tailEnd/>
            </a:ln>
          </p:spPr>
          <p:txBody>
            <a:bodyPr/>
            <a:lstStyle/>
            <a:p>
              <a:pPr algn="ctr" eaLnBrk="0" hangingPunct="0"/>
              <a:r>
                <a:rPr lang="en-US" altLang="ja-JP" sz="900" b="1">
                  <a:solidFill>
                    <a:schemeClr val="tx2"/>
                  </a:solidFill>
                  <a:latin typeface="Times New Roman" pitchFamily="18" charset="0"/>
                  <a:ea typeface="MS Mincho" pitchFamily="49" charset="-128"/>
                </a:rPr>
                <a:t>LAKUKAN KOORDINASI KERJA ERT DENGAN PIHAK TERKAIT UNTUK PENANGGULANGAN TERPADU</a:t>
              </a:r>
              <a:endParaRPr lang="en-US" sz="900" b="1">
                <a:solidFill>
                  <a:schemeClr val="tx2"/>
                </a:solidFill>
                <a:latin typeface="Tahoma" pitchFamily="34" charset="0"/>
              </a:endParaRPr>
            </a:p>
          </p:txBody>
        </p:sp>
        <p:sp>
          <p:nvSpPr>
            <p:cNvPr id="1009689" name="Line 25"/>
            <p:cNvSpPr>
              <a:spLocks noChangeShapeType="1"/>
            </p:cNvSpPr>
            <p:nvPr/>
          </p:nvSpPr>
          <p:spPr bwMode="auto">
            <a:xfrm>
              <a:off x="3366" y="2025"/>
              <a:ext cx="226" cy="0"/>
            </a:xfrm>
            <a:prstGeom prst="line">
              <a:avLst/>
            </a:prstGeom>
            <a:noFill/>
            <a:ln w="9525">
              <a:solidFill>
                <a:schemeClr val="bg1"/>
              </a:solidFill>
              <a:round/>
              <a:headEnd/>
              <a:tailEnd type="triangle" w="med" len="med"/>
            </a:ln>
          </p:spPr>
          <p:txBody>
            <a:bodyPr/>
            <a:lstStyle/>
            <a:p>
              <a:endParaRPr lang="en-US"/>
            </a:p>
          </p:txBody>
        </p:sp>
        <p:sp>
          <p:nvSpPr>
            <p:cNvPr id="1009690" name="Line 26"/>
            <p:cNvSpPr>
              <a:spLocks noChangeShapeType="1"/>
            </p:cNvSpPr>
            <p:nvPr/>
          </p:nvSpPr>
          <p:spPr bwMode="auto">
            <a:xfrm>
              <a:off x="3141" y="2662"/>
              <a:ext cx="225" cy="0"/>
            </a:xfrm>
            <a:prstGeom prst="line">
              <a:avLst/>
            </a:prstGeom>
            <a:noFill/>
            <a:ln w="9525">
              <a:solidFill>
                <a:schemeClr val="bg1"/>
              </a:solidFill>
              <a:round/>
              <a:headEnd/>
              <a:tailEnd/>
            </a:ln>
          </p:spPr>
          <p:txBody>
            <a:bodyPr/>
            <a:lstStyle/>
            <a:p>
              <a:endParaRPr lang="en-US"/>
            </a:p>
          </p:txBody>
        </p:sp>
        <p:sp>
          <p:nvSpPr>
            <p:cNvPr id="1009691" name="Line 27"/>
            <p:cNvSpPr>
              <a:spLocks noChangeShapeType="1"/>
            </p:cNvSpPr>
            <p:nvPr/>
          </p:nvSpPr>
          <p:spPr bwMode="auto">
            <a:xfrm flipV="1">
              <a:off x="3366" y="2025"/>
              <a:ext cx="0" cy="637"/>
            </a:xfrm>
            <a:prstGeom prst="line">
              <a:avLst/>
            </a:prstGeom>
            <a:noFill/>
            <a:ln w="9525">
              <a:solidFill>
                <a:schemeClr val="bg1"/>
              </a:solidFill>
              <a:round/>
              <a:headEnd/>
              <a:tailEnd/>
            </a:ln>
          </p:spPr>
          <p:txBody>
            <a:bodyPr/>
            <a:lstStyle/>
            <a:p>
              <a:endParaRPr lang="en-US"/>
            </a:p>
          </p:txBody>
        </p:sp>
        <p:sp>
          <p:nvSpPr>
            <p:cNvPr id="1009695" name="Text Box 31"/>
            <p:cNvSpPr txBox="1">
              <a:spLocks noChangeArrowheads="1"/>
            </p:cNvSpPr>
            <p:nvPr/>
          </p:nvSpPr>
          <p:spPr bwMode="auto">
            <a:xfrm>
              <a:off x="2381" y="3203"/>
              <a:ext cx="338" cy="191"/>
            </a:xfrm>
            <a:prstGeom prst="rect">
              <a:avLst/>
            </a:prstGeom>
            <a:noFill/>
            <a:ln w="9525">
              <a:noFill/>
              <a:miter lim="800000"/>
              <a:headEnd/>
              <a:tailEnd/>
            </a:ln>
          </p:spPr>
          <p:txBody>
            <a:bodyPr/>
            <a:lstStyle/>
            <a:p>
              <a:pPr algn="ctr" eaLnBrk="0" hangingPunct="0"/>
              <a:r>
                <a:rPr lang="en-US" altLang="ja-JP" sz="1000" b="1">
                  <a:latin typeface="Times New Roman" pitchFamily="18" charset="0"/>
                  <a:ea typeface="MS Mincho" pitchFamily="49" charset="-128"/>
                </a:rPr>
                <a:t>N</a:t>
              </a:r>
              <a:endParaRPr lang="en-US" sz="1000">
                <a:latin typeface="Tahoma" pitchFamily="34" charset="0"/>
              </a:endParaRPr>
            </a:p>
          </p:txBody>
        </p:sp>
        <p:sp>
          <p:nvSpPr>
            <p:cNvPr id="1009696" name="Text Box 32"/>
            <p:cNvSpPr txBox="1">
              <a:spLocks noChangeArrowheads="1"/>
            </p:cNvSpPr>
            <p:nvPr/>
          </p:nvSpPr>
          <p:spPr bwMode="auto">
            <a:xfrm>
              <a:off x="2381" y="3702"/>
              <a:ext cx="451" cy="191"/>
            </a:xfrm>
            <a:prstGeom prst="rect">
              <a:avLst/>
            </a:prstGeom>
            <a:noFill/>
            <a:ln w="9525">
              <a:noFill/>
              <a:miter lim="800000"/>
              <a:headEnd/>
              <a:tailEnd/>
            </a:ln>
          </p:spPr>
          <p:txBody>
            <a:bodyPr/>
            <a:lstStyle/>
            <a:p>
              <a:pPr algn="ctr" eaLnBrk="0" hangingPunct="0"/>
              <a:r>
                <a:rPr lang="en-US" altLang="ja-JP" sz="1000" b="1">
                  <a:latin typeface="Times New Roman" pitchFamily="18" charset="0"/>
                  <a:ea typeface="MS Mincho" pitchFamily="49" charset="-128"/>
                </a:rPr>
                <a:t>Y</a:t>
              </a:r>
              <a:endParaRPr lang="en-US" sz="1000">
                <a:latin typeface="Tahoma" pitchFamily="34" charset="0"/>
              </a:endParaRPr>
            </a:p>
          </p:txBody>
        </p:sp>
        <p:sp>
          <p:nvSpPr>
            <p:cNvPr id="1009697" name="AutoShape 33"/>
            <p:cNvSpPr>
              <a:spLocks noChangeArrowheads="1"/>
            </p:cNvSpPr>
            <p:nvPr/>
          </p:nvSpPr>
          <p:spPr bwMode="auto">
            <a:xfrm>
              <a:off x="3470" y="3385"/>
              <a:ext cx="1353" cy="288"/>
            </a:xfrm>
            <a:prstGeom prst="flowChartTerminator">
              <a:avLst/>
            </a:prstGeom>
            <a:solidFill>
              <a:srgbClr val="FFCC00"/>
            </a:solidFill>
            <a:ln w="9525">
              <a:solidFill>
                <a:schemeClr val="bg1"/>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BUAT LAPORAN KEJADIAN</a:t>
              </a:r>
              <a:endParaRPr lang="en-US" sz="1000">
                <a:solidFill>
                  <a:schemeClr val="tx2"/>
                </a:solidFill>
                <a:latin typeface="Tahoma" pitchFamily="34" charset="0"/>
              </a:endParaRPr>
            </a:p>
          </p:txBody>
        </p:sp>
        <p:sp>
          <p:nvSpPr>
            <p:cNvPr id="1009698" name="Line 34"/>
            <p:cNvSpPr>
              <a:spLocks noChangeShapeType="1"/>
            </p:cNvSpPr>
            <p:nvPr/>
          </p:nvSpPr>
          <p:spPr bwMode="auto">
            <a:xfrm>
              <a:off x="1927" y="436"/>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699" name="Line 35"/>
            <p:cNvSpPr>
              <a:spLocks noChangeShapeType="1"/>
            </p:cNvSpPr>
            <p:nvPr/>
          </p:nvSpPr>
          <p:spPr bwMode="auto">
            <a:xfrm>
              <a:off x="1927" y="890"/>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0" name="Line 36"/>
            <p:cNvSpPr>
              <a:spLocks noChangeShapeType="1"/>
            </p:cNvSpPr>
            <p:nvPr/>
          </p:nvSpPr>
          <p:spPr bwMode="auto">
            <a:xfrm>
              <a:off x="1927" y="1434"/>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1" name="Line 37"/>
            <p:cNvSpPr>
              <a:spLocks noChangeShapeType="1"/>
            </p:cNvSpPr>
            <p:nvPr/>
          </p:nvSpPr>
          <p:spPr bwMode="auto">
            <a:xfrm>
              <a:off x="1927" y="1842"/>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2" name="Line 38"/>
            <p:cNvSpPr>
              <a:spLocks noChangeShapeType="1"/>
            </p:cNvSpPr>
            <p:nvPr/>
          </p:nvSpPr>
          <p:spPr bwMode="auto">
            <a:xfrm>
              <a:off x="1927" y="2341"/>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3" name="Line 39"/>
            <p:cNvSpPr>
              <a:spLocks noChangeShapeType="1"/>
            </p:cNvSpPr>
            <p:nvPr/>
          </p:nvSpPr>
          <p:spPr bwMode="auto">
            <a:xfrm>
              <a:off x="1927" y="2976"/>
              <a:ext cx="0" cy="318"/>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4" name="Line 40"/>
            <p:cNvSpPr>
              <a:spLocks noChangeShapeType="1"/>
            </p:cNvSpPr>
            <p:nvPr/>
          </p:nvSpPr>
          <p:spPr bwMode="auto">
            <a:xfrm>
              <a:off x="1927" y="3838"/>
              <a:ext cx="0" cy="136"/>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9705" name="Line 41"/>
            <p:cNvSpPr>
              <a:spLocks noChangeShapeType="1"/>
            </p:cNvSpPr>
            <p:nvPr/>
          </p:nvSpPr>
          <p:spPr bwMode="auto">
            <a:xfrm>
              <a:off x="1927" y="3974"/>
              <a:ext cx="1089"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9706" name="Line 42"/>
            <p:cNvSpPr>
              <a:spLocks noChangeShapeType="1"/>
            </p:cNvSpPr>
            <p:nvPr/>
          </p:nvSpPr>
          <p:spPr bwMode="auto">
            <a:xfrm flipV="1">
              <a:off x="3016" y="2387"/>
              <a:ext cx="0" cy="1587"/>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9707" name="Line 43"/>
            <p:cNvSpPr>
              <a:spLocks noChangeShapeType="1"/>
            </p:cNvSpPr>
            <p:nvPr/>
          </p:nvSpPr>
          <p:spPr bwMode="auto">
            <a:xfrm>
              <a:off x="3016" y="2387"/>
              <a:ext cx="454"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8" name="Line 44"/>
            <p:cNvSpPr>
              <a:spLocks noChangeShapeType="1"/>
            </p:cNvSpPr>
            <p:nvPr/>
          </p:nvSpPr>
          <p:spPr bwMode="auto">
            <a:xfrm>
              <a:off x="4150" y="2523"/>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09" name="Line 45"/>
            <p:cNvSpPr>
              <a:spLocks noChangeShapeType="1"/>
            </p:cNvSpPr>
            <p:nvPr/>
          </p:nvSpPr>
          <p:spPr bwMode="auto">
            <a:xfrm>
              <a:off x="4150" y="3067"/>
              <a:ext cx="0" cy="318"/>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10" name="Line 46"/>
            <p:cNvSpPr>
              <a:spLocks noChangeShapeType="1"/>
            </p:cNvSpPr>
            <p:nvPr/>
          </p:nvSpPr>
          <p:spPr bwMode="auto">
            <a:xfrm>
              <a:off x="2563" y="3566"/>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9711" name="Line 47"/>
            <p:cNvSpPr>
              <a:spLocks noChangeShapeType="1"/>
            </p:cNvSpPr>
            <p:nvPr/>
          </p:nvSpPr>
          <p:spPr bwMode="auto">
            <a:xfrm flipV="1">
              <a:off x="2835" y="845"/>
              <a:ext cx="0" cy="2721"/>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9712" name="Line 48"/>
            <p:cNvSpPr>
              <a:spLocks noChangeShapeType="1"/>
            </p:cNvSpPr>
            <p:nvPr/>
          </p:nvSpPr>
          <p:spPr bwMode="auto">
            <a:xfrm>
              <a:off x="2835" y="845"/>
              <a:ext cx="589"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13" name="Line 49"/>
            <p:cNvSpPr>
              <a:spLocks noChangeShapeType="1"/>
            </p:cNvSpPr>
            <p:nvPr/>
          </p:nvSpPr>
          <p:spPr bwMode="auto">
            <a:xfrm>
              <a:off x="4150" y="1026"/>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9714" name="Line 50"/>
            <p:cNvSpPr>
              <a:spLocks noChangeShapeType="1"/>
            </p:cNvSpPr>
            <p:nvPr/>
          </p:nvSpPr>
          <p:spPr bwMode="auto">
            <a:xfrm>
              <a:off x="4150" y="1616"/>
              <a:ext cx="0" cy="635"/>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60" name="Slide Number Placeholder 4"/>
          <p:cNvSpPr>
            <a:spLocks noGrp="1"/>
          </p:cNvSpPr>
          <p:nvPr>
            <p:ph type="sldNum" sz="quarter" idx="11"/>
          </p:nvPr>
        </p:nvSpPr>
        <p:spPr/>
        <p:txBody>
          <a:bodyPr/>
          <a:lstStyle/>
          <a:p>
            <a:fld id="{62C0B13B-FF14-46BC-AE3B-044BB54027EF}" type="slidenum">
              <a:rPr lang="en-US"/>
              <a:pPr/>
              <a:t>56</a:t>
            </a:fld>
            <a:endParaRPr lang="en-US"/>
          </a:p>
        </p:txBody>
      </p:sp>
      <p:sp>
        <p:nvSpPr>
          <p:cNvPr id="1008674" name="Text Box 34"/>
          <p:cNvSpPr txBox="1">
            <a:spLocks noChangeArrowheads="1"/>
          </p:cNvSpPr>
          <p:nvPr/>
        </p:nvSpPr>
        <p:spPr bwMode="auto">
          <a:xfrm>
            <a:off x="395288" y="2420938"/>
            <a:ext cx="1800225" cy="374650"/>
          </a:xfrm>
          <a:prstGeom prst="rect">
            <a:avLst/>
          </a:prstGeom>
          <a:solidFill>
            <a:srgbClr val="FFCC00"/>
          </a:solidFill>
          <a:ln w="9525">
            <a:solidFill>
              <a:schemeClr val="tx1"/>
            </a:solidFill>
            <a:miter lim="800000"/>
            <a:headEnd/>
            <a:tailEnd/>
          </a:ln>
        </p:spPr>
        <p:txBody>
          <a:bodyPr>
            <a:spAutoFit/>
          </a:bodyPr>
          <a:lstStyle/>
          <a:p>
            <a:pPr algn="ctr" eaLnBrk="0" hangingPunct="0"/>
            <a:r>
              <a:rPr lang="en-US" altLang="ja-JP" sz="900" b="1">
                <a:solidFill>
                  <a:schemeClr val="tx2"/>
                </a:solidFill>
                <a:latin typeface="Times New Roman" pitchFamily="18" charset="0"/>
                <a:ea typeface="MS Mincho" pitchFamily="49" charset="-128"/>
              </a:rPr>
              <a:t>LAKUKAN PEMADAMAN DENGAN APAR TERDEKAT</a:t>
            </a:r>
            <a:endParaRPr lang="en-US">
              <a:solidFill>
                <a:schemeClr val="tx2"/>
              </a:solidFill>
              <a:latin typeface="Tahoma" pitchFamily="34" charset="0"/>
            </a:endParaRPr>
          </a:p>
        </p:txBody>
      </p:sp>
      <p:sp>
        <p:nvSpPr>
          <p:cNvPr id="1008706" name="AutoShape 66"/>
          <p:cNvSpPr>
            <a:spLocks noChangeArrowheads="1"/>
          </p:cNvSpPr>
          <p:nvPr/>
        </p:nvSpPr>
        <p:spPr bwMode="auto">
          <a:xfrm>
            <a:off x="539750" y="3284538"/>
            <a:ext cx="1584325" cy="911225"/>
          </a:xfrm>
          <a:prstGeom prst="flowChartDecision">
            <a:avLst/>
          </a:prstGeom>
          <a:solidFill>
            <a:srgbClr val="FFCC00"/>
          </a:solidFill>
          <a:ln w="9525">
            <a:solidFill>
              <a:schemeClr val="tx1"/>
            </a:solidFill>
            <a:miter lim="800000"/>
            <a:headEnd/>
            <a:tailEnd/>
          </a:ln>
        </p:spPr>
        <p:txBody>
          <a:bodyPr anchor="ctr" anchorCtr="1"/>
          <a:lstStyle/>
          <a:p>
            <a:pPr algn="ctr" eaLnBrk="0" hangingPunct="0"/>
            <a:r>
              <a:rPr lang="en-US" altLang="ja-JP" sz="800" b="1">
                <a:solidFill>
                  <a:schemeClr val="tx2"/>
                </a:solidFill>
                <a:latin typeface="Times New Roman" pitchFamily="18" charset="0"/>
                <a:ea typeface="MS Mincho" pitchFamily="49" charset="-128"/>
              </a:rPr>
              <a:t>KEBAKARAN TERKENDALI</a:t>
            </a:r>
            <a:endParaRPr lang="en-US">
              <a:solidFill>
                <a:schemeClr val="tx2"/>
              </a:solidFill>
              <a:latin typeface="Tahoma" pitchFamily="34" charset="0"/>
            </a:endParaRPr>
          </a:p>
        </p:txBody>
      </p:sp>
      <p:grpSp>
        <p:nvGrpSpPr>
          <p:cNvPr id="1008748" name="Group 108"/>
          <p:cNvGrpSpPr>
            <a:grpSpLocks/>
          </p:cNvGrpSpPr>
          <p:nvPr/>
        </p:nvGrpSpPr>
        <p:grpSpPr bwMode="auto">
          <a:xfrm>
            <a:off x="558800" y="188913"/>
            <a:ext cx="7705725" cy="6264275"/>
            <a:chOff x="352" y="119"/>
            <a:chExt cx="4854" cy="3946"/>
          </a:xfrm>
        </p:grpSpPr>
        <p:sp>
          <p:nvSpPr>
            <p:cNvPr id="1008645" name="Text Box 5"/>
            <p:cNvSpPr txBox="1">
              <a:spLocks noChangeArrowheads="1"/>
            </p:cNvSpPr>
            <p:nvPr/>
          </p:nvSpPr>
          <p:spPr bwMode="auto">
            <a:xfrm>
              <a:off x="352" y="964"/>
              <a:ext cx="986" cy="198"/>
            </a:xfrm>
            <a:prstGeom prst="rect">
              <a:avLst/>
            </a:prstGeom>
            <a:solidFill>
              <a:srgbClr val="FFCC00"/>
            </a:solidFill>
            <a:ln w="9525">
              <a:solidFill>
                <a:schemeClr val="tx1"/>
              </a:solidFill>
              <a:miter lim="800000"/>
              <a:headEnd/>
              <a:tailEnd/>
            </a:ln>
          </p:spPr>
          <p:txBody>
            <a:bodyPr anchorCtr="1"/>
            <a:lstStyle/>
            <a:p>
              <a:pPr algn="ctr" eaLnBrk="0" hangingPunct="0"/>
              <a:r>
                <a:rPr lang="en-US" altLang="ja-JP" sz="1000" b="1">
                  <a:solidFill>
                    <a:schemeClr val="tx2"/>
                  </a:solidFill>
                  <a:latin typeface="Times New Roman" pitchFamily="18" charset="0"/>
                  <a:ea typeface="MS Mincho" pitchFamily="49" charset="-128"/>
                </a:rPr>
                <a:t>KEBAKARAN KECIL</a:t>
              </a:r>
            </a:p>
            <a:p>
              <a:pPr eaLnBrk="0" hangingPunct="0"/>
              <a:endParaRPr lang="en-US">
                <a:solidFill>
                  <a:schemeClr val="tx2"/>
                </a:solidFill>
                <a:latin typeface="Tahoma" pitchFamily="34" charset="0"/>
              </a:endParaRPr>
            </a:p>
          </p:txBody>
        </p:sp>
        <p:sp>
          <p:nvSpPr>
            <p:cNvPr id="1008646" name="Line 6"/>
            <p:cNvSpPr>
              <a:spLocks noChangeShapeType="1"/>
            </p:cNvSpPr>
            <p:nvPr/>
          </p:nvSpPr>
          <p:spPr bwMode="auto">
            <a:xfrm>
              <a:off x="839" y="437"/>
              <a:ext cx="0" cy="544"/>
            </a:xfrm>
            <a:prstGeom prst="line">
              <a:avLst/>
            </a:prstGeom>
            <a:noFill/>
            <a:ln w="38100">
              <a:solidFill>
                <a:schemeClr val="tx1"/>
              </a:solidFill>
              <a:round/>
              <a:headEnd/>
              <a:tailEnd type="triangle" w="med" len="med"/>
            </a:ln>
          </p:spPr>
          <p:txBody>
            <a:bodyPr/>
            <a:lstStyle/>
            <a:p>
              <a:endParaRPr lang="en-US"/>
            </a:p>
          </p:txBody>
        </p:sp>
        <p:sp>
          <p:nvSpPr>
            <p:cNvPr id="1008657" name="Text Box 17"/>
            <p:cNvSpPr txBox="1">
              <a:spLocks noChangeArrowheads="1"/>
            </p:cNvSpPr>
            <p:nvPr/>
          </p:nvSpPr>
          <p:spPr bwMode="auto">
            <a:xfrm>
              <a:off x="930" y="2659"/>
              <a:ext cx="308" cy="130"/>
            </a:xfrm>
            <a:prstGeom prst="rect">
              <a:avLst/>
            </a:prstGeom>
            <a:noFill/>
            <a:ln w="9525">
              <a:noFill/>
              <a:miter lim="800000"/>
              <a:headEnd/>
              <a:tailEnd/>
            </a:ln>
          </p:spPr>
          <p:txBody>
            <a:bodyPr/>
            <a:lstStyle/>
            <a:p>
              <a:pPr eaLnBrk="0" hangingPunct="0"/>
              <a:r>
                <a:rPr lang="en-US" altLang="ja-JP" sz="1000" b="1">
                  <a:latin typeface="Times New Roman" pitchFamily="18" charset="0"/>
                  <a:ea typeface="MS Mincho" pitchFamily="49" charset="-128"/>
                </a:rPr>
                <a:t>Y</a:t>
              </a:r>
              <a:endParaRPr lang="en-US">
                <a:latin typeface="Tahoma" pitchFamily="34" charset="0"/>
              </a:endParaRPr>
            </a:p>
          </p:txBody>
        </p:sp>
        <p:sp>
          <p:nvSpPr>
            <p:cNvPr id="1008658" name="Text Box 18"/>
            <p:cNvSpPr txBox="1">
              <a:spLocks noChangeArrowheads="1"/>
            </p:cNvSpPr>
            <p:nvPr/>
          </p:nvSpPr>
          <p:spPr bwMode="auto">
            <a:xfrm>
              <a:off x="2245" y="899"/>
              <a:ext cx="1043" cy="218"/>
            </a:xfrm>
            <a:prstGeom prst="rect">
              <a:avLst/>
            </a:prstGeom>
            <a:solidFill>
              <a:srgbClr val="FF9933"/>
            </a:solidFill>
            <a:ln w="9525">
              <a:solidFill>
                <a:schemeClr val="tx1"/>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BERI PERINGATAN BAGI PEKERJA TERDEKAT</a:t>
              </a:r>
              <a:endParaRPr lang="en-US">
                <a:solidFill>
                  <a:schemeClr val="tx2"/>
                </a:solidFill>
                <a:latin typeface="Tahoma" pitchFamily="34" charset="0"/>
              </a:endParaRPr>
            </a:p>
          </p:txBody>
        </p:sp>
        <p:sp>
          <p:nvSpPr>
            <p:cNvPr id="1008659" name="Text Box 19"/>
            <p:cNvSpPr txBox="1">
              <a:spLocks noChangeArrowheads="1"/>
            </p:cNvSpPr>
            <p:nvPr/>
          </p:nvSpPr>
          <p:spPr bwMode="auto">
            <a:xfrm>
              <a:off x="2231" y="1262"/>
              <a:ext cx="1057" cy="218"/>
            </a:xfrm>
            <a:prstGeom prst="rect">
              <a:avLst/>
            </a:prstGeom>
            <a:solidFill>
              <a:srgbClr val="FF9933"/>
            </a:solidFill>
            <a:ln w="9525">
              <a:solidFill>
                <a:schemeClr val="tx1"/>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BERI PERINGATAN DENGAN ALARM SYSTEM</a:t>
              </a:r>
              <a:endParaRPr lang="en-US">
                <a:solidFill>
                  <a:schemeClr val="tx2"/>
                </a:solidFill>
                <a:latin typeface="Tahoma" pitchFamily="34" charset="0"/>
              </a:endParaRPr>
            </a:p>
          </p:txBody>
        </p:sp>
        <p:sp>
          <p:nvSpPr>
            <p:cNvPr id="1008660" name="Text Box 20"/>
            <p:cNvSpPr txBox="1">
              <a:spLocks noChangeArrowheads="1"/>
            </p:cNvSpPr>
            <p:nvPr/>
          </p:nvSpPr>
          <p:spPr bwMode="auto">
            <a:xfrm>
              <a:off x="2231" y="1569"/>
              <a:ext cx="1057" cy="364"/>
            </a:xfrm>
            <a:prstGeom prst="rect">
              <a:avLst/>
            </a:prstGeom>
            <a:solidFill>
              <a:srgbClr val="FF9933"/>
            </a:solidFill>
            <a:ln w="9525">
              <a:solidFill>
                <a:schemeClr val="tx1"/>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LAKUKAN PEMADAMAN DENGAN TIM KERJA TERDEKAT, GUNAKAN MED-APAR </a:t>
              </a:r>
              <a:endParaRPr lang="en-US">
                <a:solidFill>
                  <a:schemeClr val="tx2"/>
                </a:solidFill>
                <a:latin typeface="Tahoma" pitchFamily="34" charset="0"/>
              </a:endParaRPr>
            </a:p>
          </p:txBody>
        </p:sp>
        <p:sp>
          <p:nvSpPr>
            <p:cNvPr id="1008661" name="AutoShape 21"/>
            <p:cNvSpPr>
              <a:spLocks noChangeArrowheads="1"/>
            </p:cNvSpPr>
            <p:nvPr/>
          </p:nvSpPr>
          <p:spPr bwMode="auto">
            <a:xfrm>
              <a:off x="2245" y="2071"/>
              <a:ext cx="1024" cy="497"/>
            </a:xfrm>
            <a:prstGeom prst="flowChartDecision">
              <a:avLst/>
            </a:prstGeom>
            <a:solidFill>
              <a:srgbClr val="FF9933"/>
            </a:solidFill>
            <a:ln w="9525">
              <a:solidFill>
                <a:schemeClr val="tx1"/>
              </a:solidFill>
              <a:miter lim="800000"/>
              <a:headEnd/>
              <a:tailEnd/>
            </a:ln>
          </p:spPr>
          <p:txBody>
            <a:bodyPr anchor="ctr" anchorCtr="1"/>
            <a:lstStyle/>
            <a:p>
              <a:pPr algn="ctr" eaLnBrk="0" hangingPunct="0"/>
              <a:r>
                <a:rPr lang="en-US" altLang="ja-JP" sz="800" b="1">
                  <a:solidFill>
                    <a:schemeClr val="tx2"/>
                  </a:solidFill>
                  <a:latin typeface="Times New Roman" pitchFamily="18" charset="0"/>
                  <a:ea typeface="MS Mincho" pitchFamily="49" charset="-128"/>
                </a:rPr>
                <a:t>KEBAKARAN TERKENDALI</a:t>
              </a:r>
              <a:endParaRPr lang="en-US" b="1">
                <a:solidFill>
                  <a:schemeClr val="tx2"/>
                </a:solidFill>
                <a:latin typeface="Tahoma" pitchFamily="34" charset="0"/>
              </a:endParaRPr>
            </a:p>
          </p:txBody>
        </p:sp>
        <p:sp>
          <p:nvSpPr>
            <p:cNvPr id="1008665" name="Text Box 25"/>
            <p:cNvSpPr txBox="1">
              <a:spLocks noChangeArrowheads="1"/>
            </p:cNvSpPr>
            <p:nvPr/>
          </p:nvSpPr>
          <p:spPr bwMode="auto">
            <a:xfrm>
              <a:off x="2231" y="2704"/>
              <a:ext cx="1057" cy="236"/>
            </a:xfrm>
            <a:prstGeom prst="rect">
              <a:avLst/>
            </a:prstGeom>
            <a:solidFill>
              <a:srgbClr val="FF9933"/>
            </a:solidFill>
            <a:ln w="9525">
              <a:solidFill>
                <a:schemeClr val="tx1"/>
              </a:solidFill>
              <a:miter lim="800000"/>
              <a:headEnd/>
              <a:tailEnd/>
            </a:ln>
          </p:spPr>
          <p:txBody>
            <a:bodyPr>
              <a:spAutoFit/>
            </a:bodyPr>
            <a:lstStyle/>
            <a:p>
              <a:pPr algn="ctr" eaLnBrk="0" hangingPunct="0"/>
              <a:r>
                <a:rPr lang="en-US" altLang="ja-JP" sz="900" b="1">
                  <a:solidFill>
                    <a:schemeClr val="tx2"/>
                  </a:solidFill>
                  <a:latin typeface="Times New Roman" pitchFamily="18" charset="0"/>
                  <a:ea typeface="MS Mincho" pitchFamily="49" charset="-128"/>
                </a:rPr>
                <a:t>LAKUKAN PENYISIRAN AREA KEBAKARAN</a:t>
              </a:r>
              <a:endParaRPr lang="en-US">
                <a:solidFill>
                  <a:schemeClr val="tx2"/>
                </a:solidFill>
                <a:latin typeface="Tahoma" pitchFamily="34" charset="0"/>
              </a:endParaRPr>
            </a:p>
          </p:txBody>
        </p:sp>
        <p:sp>
          <p:nvSpPr>
            <p:cNvPr id="1008666" name="Text Box 26"/>
            <p:cNvSpPr txBox="1">
              <a:spLocks noChangeArrowheads="1"/>
            </p:cNvSpPr>
            <p:nvPr/>
          </p:nvSpPr>
          <p:spPr bwMode="auto">
            <a:xfrm>
              <a:off x="2231" y="3103"/>
              <a:ext cx="1057" cy="236"/>
            </a:xfrm>
            <a:prstGeom prst="rect">
              <a:avLst/>
            </a:prstGeom>
            <a:solidFill>
              <a:srgbClr val="FF9933"/>
            </a:solidFill>
            <a:ln w="9525">
              <a:solidFill>
                <a:schemeClr val="tx1"/>
              </a:solidFill>
              <a:miter lim="800000"/>
              <a:headEnd/>
              <a:tailEnd/>
            </a:ln>
          </p:spPr>
          <p:txBody>
            <a:bodyPr>
              <a:spAutoFit/>
            </a:bodyPr>
            <a:lstStyle/>
            <a:p>
              <a:pPr algn="ctr" eaLnBrk="0" hangingPunct="0"/>
              <a:r>
                <a:rPr lang="en-US" altLang="ja-JP" sz="900" b="1">
                  <a:solidFill>
                    <a:schemeClr val="tx2"/>
                  </a:solidFill>
                  <a:latin typeface="Times New Roman" pitchFamily="18" charset="0"/>
                  <a:ea typeface="MS Mincho" pitchFamily="49" charset="-128"/>
                </a:rPr>
                <a:t>LAPORKAN PADA KOORDINATOR AREA</a:t>
              </a:r>
              <a:endParaRPr lang="en-US">
                <a:solidFill>
                  <a:schemeClr val="tx2"/>
                </a:solidFill>
                <a:latin typeface="Tahoma" pitchFamily="34" charset="0"/>
              </a:endParaRPr>
            </a:p>
          </p:txBody>
        </p:sp>
        <p:sp>
          <p:nvSpPr>
            <p:cNvPr id="1008667" name="Text Box 27"/>
            <p:cNvSpPr txBox="1">
              <a:spLocks noChangeArrowheads="1"/>
            </p:cNvSpPr>
            <p:nvPr/>
          </p:nvSpPr>
          <p:spPr bwMode="auto">
            <a:xfrm>
              <a:off x="2245" y="3466"/>
              <a:ext cx="1043" cy="236"/>
            </a:xfrm>
            <a:prstGeom prst="rect">
              <a:avLst/>
            </a:prstGeom>
            <a:solidFill>
              <a:srgbClr val="FF9933"/>
            </a:solidFill>
            <a:ln w="9525">
              <a:solidFill>
                <a:schemeClr val="tx1"/>
              </a:solidFill>
              <a:miter lim="800000"/>
              <a:headEnd/>
              <a:tailEnd/>
            </a:ln>
          </p:spPr>
          <p:txBody>
            <a:bodyPr>
              <a:spAutoFit/>
            </a:bodyPr>
            <a:lstStyle/>
            <a:p>
              <a:pPr algn="ctr" eaLnBrk="0" hangingPunct="0"/>
              <a:r>
                <a:rPr lang="en-US" altLang="ja-JP" sz="900" b="1">
                  <a:solidFill>
                    <a:schemeClr val="tx2"/>
                  </a:solidFill>
                  <a:latin typeface="Times New Roman" pitchFamily="18" charset="0"/>
                  <a:ea typeface="MS Mincho" pitchFamily="49" charset="-128"/>
                </a:rPr>
                <a:t>LAKUKAN INVESTIGASI KEJADIAN</a:t>
              </a:r>
              <a:endParaRPr lang="en-US" sz="900" b="1">
                <a:solidFill>
                  <a:schemeClr val="tx2"/>
                </a:solidFill>
                <a:latin typeface="Tahoma" pitchFamily="34" charset="0"/>
              </a:endParaRPr>
            </a:p>
          </p:txBody>
        </p:sp>
        <p:sp>
          <p:nvSpPr>
            <p:cNvPr id="1008668" name="AutoShape 28"/>
            <p:cNvSpPr>
              <a:spLocks noChangeArrowheads="1"/>
            </p:cNvSpPr>
            <p:nvPr/>
          </p:nvSpPr>
          <p:spPr bwMode="auto">
            <a:xfrm>
              <a:off x="2334" y="3805"/>
              <a:ext cx="864" cy="260"/>
            </a:xfrm>
            <a:prstGeom prst="flowChartTerminator">
              <a:avLst/>
            </a:prstGeom>
            <a:solidFill>
              <a:srgbClr val="FF9933"/>
            </a:solidFill>
            <a:ln w="9525">
              <a:solidFill>
                <a:schemeClr val="tx1"/>
              </a:solidFill>
              <a:miter lim="800000"/>
              <a:headEnd/>
              <a:tailEnd/>
            </a:ln>
          </p:spPr>
          <p:txBody>
            <a:bodyPr/>
            <a:lstStyle/>
            <a:p>
              <a:pPr algn="ctr" eaLnBrk="0" hangingPunct="0"/>
              <a:r>
                <a:rPr lang="en-US" altLang="ja-JP" sz="900" b="1">
                  <a:solidFill>
                    <a:schemeClr val="tx2"/>
                  </a:solidFill>
                  <a:latin typeface="Times New Roman" pitchFamily="18" charset="0"/>
                  <a:ea typeface="MS Mincho" pitchFamily="49" charset="-128"/>
                </a:rPr>
                <a:t>BUAT LAPORAN KEJADIAN</a:t>
              </a:r>
              <a:endParaRPr lang="en-US">
                <a:solidFill>
                  <a:schemeClr val="tx2"/>
                </a:solidFill>
                <a:latin typeface="Tahoma" pitchFamily="34" charset="0"/>
              </a:endParaRPr>
            </a:p>
          </p:txBody>
        </p:sp>
        <p:sp>
          <p:nvSpPr>
            <p:cNvPr id="1008671" name="Text Box 31"/>
            <p:cNvSpPr txBox="1">
              <a:spLocks noChangeArrowheads="1"/>
            </p:cNvSpPr>
            <p:nvPr/>
          </p:nvSpPr>
          <p:spPr bwMode="auto">
            <a:xfrm>
              <a:off x="2835" y="2528"/>
              <a:ext cx="308" cy="131"/>
            </a:xfrm>
            <a:prstGeom prst="rect">
              <a:avLst/>
            </a:prstGeom>
            <a:noFill/>
            <a:ln w="9525">
              <a:noFill/>
              <a:miter lim="800000"/>
              <a:headEnd/>
              <a:tailEnd/>
            </a:ln>
          </p:spPr>
          <p:txBody>
            <a:bodyPr/>
            <a:lstStyle/>
            <a:p>
              <a:pPr eaLnBrk="0" hangingPunct="0"/>
              <a:r>
                <a:rPr lang="en-US" altLang="ja-JP" sz="1000" b="1">
                  <a:latin typeface="Times New Roman" pitchFamily="18" charset="0"/>
                  <a:ea typeface="MS Mincho" pitchFamily="49" charset="-128"/>
                </a:rPr>
                <a:t>Y</a:t>
              </a:r>
              <a:endParaRPr lang="en-US">
                <a:latin typeface="Tahoma" pitchFamily="34" charset="0"/>
              </a:endParaRPr>
            </a:p>
          </p:txBody>
        </p:sp>
        <p:sp>
          <p:nvSpPr>
            <p:cNvPr id="1008673" name="Text Box 33"/>
            <p:cNvSpPr txBox="1">
              <a:spLocks noChangeArrowheads="1"/>
            </p:cNvSpPr>
            <p:nvPr/>
          </p:nvSpPr>
          <p:spPr bwMode="auto">
            <a:xfrm>
              <a:off x="2245" y="618"/>
              <a:ext cx="1043" cy="181"/>
            </a:xfrm>
            <a:prstGeom prst="rect">
              <a:avLst/>
            </a:prstGeom>
            <a:solidFill>
              <a:srgbClr val="FF9933"/>
            </a:solidFill>
            <a:ln w="9525">
              <a:solidFill>
                <a:schemeClr val="tx1"/>
              </a:solidFill>
              <a:miter lim="800000"/>
              <a:headEnd/>
              <a:tailEnd/>
            </a:ln>
          </p:spPr>
          <p:txBody>
            <a:bodyPr wrap="none"/>
            <a:lstStyle/>
            <a:p>
              <a:pPr algn="ctr" eaLnBrk="0" hangingPunct="0"/>
              <a:r>
                <a:rPr lang="en-US" altLang="ja-JP" sz="1000" b="1">
                  <a:solidFill>
                    <a:schemeClr val="tx2"/>
                  </a:solidFill>
                  <a:latin typeface="Times New Roman" pitchFamily="18" charset="0"/>
                  <a:ea typeface="MS Mincho" pitchFamily="49" charset="-128"/>
                </a:rPr>
                <a:t>KEBAKARAN SEDANG</a:t>
              </a:r>
              <a:endParaRPr lang="en-US">
                <a:solidFill>
                  <a:schemeClr val="tx2"/>
                </a:solidFill>
                <a:latin typeface="Tahoma" pitchFamily="34" charset="0"/>
              </a:endParaRPr>
            </a:p>
          </p:txBody>
        </p:sp>
        <p:sp>
          <p:nvSpPr>
            <p:cNvPr id="1008681" name="Text Box 41"/>
            <p:cNvSpPr txBox="1">
              <a:spLocks noChangeArrowheads="1"/>
            </p:cNvSpPr>
            <p:nvPr/>
          </p:nvSpPr>
          <p:spPr bwMode="auto">
            <a:xfrm>
              <a:off x="1395" y="2166"/>
              <a:ext cx="306" cy="130"/>
            </a:xfrm>
            <a:prstGeom prst="rect">
              <a:avLst/>
            </a:prstGeom>
            <a:noFill/>
            <a:ln w="9525">
              <a:noFill/>
              <a:miter lim="800000"/>
              <a:headEnd/>
              <a:tailEnd/>
            </a:ln>
          </p:spPr>
          <p:txBody>
            <a:bodyPr/>
            <a:lstStyle/>
            <a:p>
              <a:pPr eaLnBrk="0" hangingPunct="0"/>
              <a:r>
                <a:rPr lang="en-US" altLang="ja-JP" sz="900" b="1">
                  <a:solidFill>
                    <a:schemeClr val="tx2"/>
                  </a:solidFill>
                  <a:latin typeface="Times New Roman" pitchFamily="18" charset="0"/>
                  <a:ea typeface="MS Mincho" pitchFamily="49" charset="-128"/>
                </a:rPr>
                <a:t>N</a:t>
              </a:r>
              <a:endParaRPr lang="en-US">
                <a:solidFill>
                  <a:schemeClr val="tx2"/>
                </a:solidFill>
                <a:latin typeface="Tahoma" pitchFamily="34" charset="0"/>
              </a:endParaRPr>
            </a:p>
          </p:txBody>
        </p:sp>
        <p:sp>
          <p:nvSpPr>
            <p:cNvPr id="1008683" name="Text Box 43"/>
            <p:cNvSpPr txBox="1">
              <a:spLocks noChangeArrowheads="1"/>
            </p:cNvSpPr>
            <p:nvPr/>
          </p:nvSpPr>
          <p:spPr bwMode="auto">
            <a:xfrm>
              <a:off x="3300" y="2121"/>
              <a:ext cx="306" cy="130"/>
            </a:xfrm>
            <a:prstGeom prst="rect">
              <a:avLst/>
            </a:prstGeom>
            <a:noFill/>
            <a:ln w="9525">
              <a:noFill/>
              <a:miter lim="800000"/>
              <a:headEnd/>
              <a:tailEnd/>
            </a:ln>
          </p:spPr>
          <p:txBody>
            <a:bodyPr/>
            <a:lstStyle/>
            <a:p>
              <a:pPr eaLnBrk="0" hangingPunct="0"/>
              <a:r>
                <a:rPr lang="en-US" altLang="ja-JP" sz="900" b="1">
                  <a:latin typeface="Times New Roman" pitchFamily="18" charset="0"/>
                  <a:ea typeface="MS Mincho" pitchFamily="49" charset="-128"/>
                </a:rPr>
                <a:t>N</a:t>
              </a:r>
              <a:endParaRPr lang="en-US">
                <a:latin typeface="Tahoma" pitchFamily="34" charset="0"/>
              </a:endParaRPr>
            </a:p>
          </p:txBody>
        </p:sp>
        <p:sp>
          <p:nvSpPr>
            <p:cNvPr id="1008685" name="Text Box 45"/>
            <p:cNvSpPr txBox="1">
              <a:spLocks noChangeArrowheads="1"/>
            </p:cNvSpPr>
            <p:nvPr/>
          </p:nvSpPr>
          <p:spPr bwMode="auto">
            <a:xfrm>
              <a:off x="3963" y="573"/>
              <a:ext cx="1140" cy="181"/>
            </a:xfrm>
            <a:prstGeom prst="rect">
              <a:avLst/>
            </a:prstGeom>
            <a:solidFill>
              <a:srgbClr val="FF3300"/>
            </a:solidFill>
            <a:ln w="9525">
              <a:solidFill>
                <a:schemeClr val="tx1"/>
              </a:solidFill>
              <a:miter lim="800000"/>
              <a:headEnd/>
              <a:tailEnd/>
            </a:ln>
          </p:spPr>
          <p:txBody>
            <a:bodyPr wrap="none"/>
            <a:lstStyle/>
            <a:p>
              <a:pPr algn="ctr" eaLnBrk="0" hangingPunct="0"/>
              <a:r>
                <a:rPr lang="en-US" altLang="ja-JP" sz="1000" b="1">
                  <a:latin typeface="Times New Roman" pitchFamily="18" charset="0"/>
                  <a:ea typeface="MS Mincho" pitchFamily="49" charset="-128"/>
                </a:rPr>
                <a:t>KEBAKARAN BESAR</a:t>
              </a:r>
              <a:endParaRPr lang="en-US">
                <a:latin typeface="Tahoma" pitchFamily="34" charset="0"/>
              </a:endParaRPr>
            </a:p>
          </p:txBody>
        </p:sp>
        <p:sp>
          <p:nvSpPr>
            <p:cNvPr id="1008689" name="Text Box 49"/>
            <p:cNvSpPr txBox="1">
              <a:spLocks noChangeArrowheads="1"/>
            </p:cNvSpPr>
            <p:nvPr/>
          </p:nvSpPr>
          <p:spPr bwMode="auto">
            <a:xfrm>
              <a:off x="3872" y="944"/>
              <a:ext cx="1334" cy="218"/>
            </a:xfrm>
            <a:prstGeom prst="rect">
              <a:avLst/>
            </a:prstGeom>
            <a:solidFill>
              <a:srgbClr val="FF3300"/>
            </a:solidFill>
            <a:ln w="9525">
              <a:solidFill>
                <a:schemeClr val="tx1"/>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BERI PERINGATAN DENGAN </a:t>
              </a:r>
              <a:r>
                <a:rPr lang="en-US" altLang="ja-JP" sz="800" b="1">
                  <a:latin typeface="Times New Roman" pitchFamily="18" charset="0"/>
                  <a:ea typeface="MS Mincho" pitchFamily="49" charset="-128"/>
                </a:rPr>
                <a:t>ALARM SYSTEM</a:t>
              </a:r>
              <a:endParaRPr lang="en-US">
                <a:latin typeface="Tahoma" pitchFamily="34" charset="0"/>
              </a:endParaRPr>
            </a:p>
          </p:txBody>
        </p:sp>
        <p:sp>
          <p:nvSpPr>
            <p:cNvPr id="1008690" name="Text Box 50"/>
            <p:cNvSpPr txBox="1">
              <a:spLocks noChangeArrowheads="1"/>
            </p:cNvSpPr>
            <p:nvPr/>
          </p:nvSpPr>
          <p:spPr bwMode="auto">
            <a:xfrm>
              <a:off x="3878" y="1366"/>
              <a:ext cx="1315" cy="295"/>
            </a:xfrm>
            <a:prstGeom prst="rect">
              <a:avLst/>
            </a:prstGeom>
            <a:solidFill>
              <a:srgbClr val="FF3300"/>
            </a:solidFill>
            <a:ln w="9525">
              <a:solidFill>
                <a:schemeClr val="tx1"/>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KOORDINATOR AREA MELAKUKAN KONSOLIDASI DENGAN KO. UTAMA DAN EMERGENCY RESPON TEAM</a:t>
              </a:r>
              <a:endParaRPr lang="en-US">
                <a:solidFill>
                  <a:schemeClr val="tx2"/>
                </a:solidFill>
                <a:latin typeface="Tahoma" pitchFamily="34" charset="0"/>
              </a:endParaRPr>
            </a:p>
          </p:txBody>
        </p:sp>
        <p:sp>
          <p:nvSpPr>
            <p:cNvPr id="1008691" name="Text Box 51"/>
            <p:cNvSpPr txBox="1">
              <a:spLocks noChangeArrowheads="1"/>
            </p:cNvSpPr>
            <p:nvPr/>
          </p:nvSpPr>
          <p:spPr bwMode="auto">
            <a:xfrm>
              <a:off x="3872" y="1926"/>
              <a:ext cx="1321" cy="325"/>
            </a:xfrm>
            <a:prstGeom prst="rect">
              <a:avLst/>
            </a:prstGeom>
            <a:solidFill>
              <a:srgbClr val="FF3300"/>
            </a:solidFill>
            <a:ln w="9525">
              <a:solidFill>
                <a:schemeClr val="tx1"/>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LAKUKAN EMERGENCY SHUTDOWN PROCEDURE PADA  AKTIFITAS OPERASIONAL</a:t>
              </a:r>
              <a:endParaRPr lang="en-US">
                <a:solidFill>
                  <a:schemeClr val="tx2"/>
                </a:solidFill>
                <a:latin typeface="Tahoma" pitchFamily="34" charset="0"/>
              </a:endParaRPr>
            </a:p>
          </p:txBody>
        </p:sp>
        <p:sp>
          <p:nvSpPr>
            <p:cNvPr id="1008692" name="Text Box 52"/>
            <p:cNvSpPr txBox="1">
              <a:spLocks noChangeArrowheads="1"/>
            </p:cNvSpPr>
            <p:nvPr/>
          </p:nvSpPr>
          <p:spPr bwMode="auto">
            <a:xfrm>
              <a:off x="3872" y="2489"/>
              <a:ext cx="1321" cy="261"/>
            </a:xfrm>
            <a:prstGeom prst="rect">
              <a:avLst/>
            </a:prstGeom>
            <a:solidFill>
              <a:srgbClr val="FF3300"/>
            </a:solidFill>
            <a:ln w="9525">
              <a:solidFill>
                <a:schemeClr val="tx1"/>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LAKUKAN PROSEDUR EVAKUASI OLEH SELURUH KOORDINATOR AREA</a:t>
              </a:r>
              <a:endParaRPr lang="en-US">
                <a:solidFill>
                  <a:schemeClr val="tx2"/>
                </a:solidFill>
                <a:latin typeface="Tahoma" pitchFamily="34" charset="0"/>
              </a:endParaRPr>
            </a:p>
          </p:txBody>
        </p:sp>
        <p:sp>
          <p:nvSpPr>
            <p:cNvPr id="1008693" name="Text Box 53"/>
            <p:cNvSpPr txBox="1">
              <a:spLocks noChangeArrowheads="1"/>
            </p:cNvSpPr>
            <p:nvPr/>
          </p:nvSpPr>
          <p:spPr bwMode="auto">
            <a:xfrm>
              <a:off x="3872" y="2999"/>
              <a:ext cx="1321" cy="295"/>
            </a:xfrm>
            <a:prstGeom prst="rect">
              <a:avLst/>
            </a:prstGeom>
            <a:solidFill>
              <a:srgbClr val="FF3300"/>
            </a:solidFill>
            <a:ln w="9525">
              <a:solidFill>
                <a:schemeClr val="tx1"/>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PEMADAMAN KEBAKARAN OLEH TIM PENANGGULANGAN KEBAKARAN</a:t>
              </a:r>
              <a:endParaRPr lang="en-US">
                <a:solidFill>
                  <a:schemeClr val="tx2"/>
                </a:solidFill>
                <a:latin typeface="Tahoma" pitchFamily="34" charset="0"/>
              </a:endParaRPr>
            </a:p>
          </p:txBody>
        </p:sp>
        <p:sp>
          <p:nvSpPr>
            <p:cNvPr id="1008694" name="Text Box 54"/>
            <p:cNvSpPr txBox="1">
              <a:spLocks noChangeArrowheads="1"/>
            </p:cNvSpPr>
            <p:nvPr/>
          </p:nvSpPr>
          <p:spPr bwMode="auto">
            <a:xfrm>
              <a:off x="3878" y="3572"/>
              <a:ext cx="1315" cy="357"/>
            </a:xfrm>
            <a:prstGeom prst="rect">
              <a:avLst/>
            </a:prstGeom>
            <a:solidFill>
              <a:srgbClr val="FF3300"/>
            </a:solidFill>
            <a:ln w="9525">
              <a:solidFill>
                <a:schemeClr val="tx1"/>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KOORDINASIKAN PEMADAMAN DENGAN PETUGAS PEMADAM TERDEKAT, PERUSAHAAN SEKITAR LOKASI, APARAT TERKAIT</a:t>
              </a:r>
              <a:endParaRPr lang="en-US">
                <a:solidFill>
                  <a:schemeClr val="tx2"/>
                </a:solidFill>
                <a:latin typeface="Tahoma" pitchFamily="34" charset="0"/>
              </a:endParaRPr>
            </a:p>
          </p:txBody>
        </p:sp>
        <p:sp>
          <p:nvSpPr>
            <p:cNvPr id="1008711" name="AutoShape 71"/>
            <p:cNvSpPr>
              <a:spLocks noChangeArrowheads="1"/>
            </p:cNvSpPr>
            <p:nvPr/>
          </p:nvSpPr>
          <p:spPr bwMode="auto">
            <a:xfrm>
              <a:off x="2291" y="119"/>
              <a:ext cx="907" cy="227"/>
            </a:xfrm>
            <a:prstGeom prst="flowChartTerminator">
              <a:avLst/>
            </a:prstGeom>
            <a:solidFill>
              <a:srgbClr val="800000"/>
            </a:solidFill>
            <a:ln w="9525">
              <a:solidFill>
                <a:srgbClr val="000000"/>
              </a:solidFill>
              <a:miter lim="800000"/>
              <a:headEnd/>
              <a:tailEnd/>
            </a:ln>
          </p:spPr>
          <p:txBody>
            <a:bodyPr/>
            <a:lstStyle/>
            <a:p>
              <a:pPr algn="ctr" eaLnBrk="0" hangingPunct="0"/>
              <a:r>
                <a:rPr lang="en-US" altLang="ja-JP" sz="1200" b="1">
                  <a:solidFill>
                    <a:schemeClr val="bg1"/>
                  </a:solidFill>
                  <a:latin typeface="Times New Roman" pitchFamily="18" charset="0"/>
                  <a:ea typeface="MS Mincho" pitchFamily="49" charset="-128"/>
                </a:rPr>
                <a:t>KEBAKARAN</a:t>
              </a:r>
              <a:endParaRPr lang="en-US">
                <a:solidFill>
                  <a:schemeClr val="bg1"/>
                </a:solidFill>
                <a:latin typeface="Tahoma" pitchFamily="34" charset="0"/>
              </a:endParaRPr>
            </a:p>
          </p:txBody>
        </p:sp>
        <p:sp>
          <p:nvSpPr>
            <p:cNvPr id="1008716" name="Line 76"/>
            <p:cNvSpPr>
              <a:spLocks noChangeShapeType="1"/>
            </p:cNvSpPr>
            <p:nvPr/>
          </p:nvSpPr>
          <p:spPr bwMode="auto">
            <a:xfrm>
              <a:off x="839" y="1162"/>
              <a:ext cx="0" cy="36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17" name="Line 77"/>
            <p:cNvSpPr>
              <a:spLocks noChangeShapeType="1"/>
            </p:cNvSpPr>
            <p:nvPr/>
          </p:nvSpPr>
          <p:spPr bwMode="auto">
            <a:xfrm>
              <a:off x="839" y="1752"/>
              <a:ext cx="0" cy="31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19" name="Line 79"/>
            <p:cNvSpPr>
              <a:spLocks noChangeShapeType="1"/>
            </p:cNvSpPr>
            <p:nvPr/>
          </p:nvSpPr>
          <p:spPr bwMode="auto">
            <a:xfrm>
              <a:off x="839" y="436"/>
              <a:ext cx="3719"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20" name="Line 80"/>
            <p:cNvSpPr>
              <a:spLocks noChangeShapeType="1"/>
            </p:cNvSpPr>
            <p:nvPr/>
          </p:nvSpPr>
          <p:spPr bwMode="auto">
            <a:xfrm>
              <a:off x="2744" y="346"/>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1" name="Line 81"/>
            <p:cNvSpPr>
              <a:spLocks noChangeShapeType="1"/>
            </p:cNvSpPr>
            <p:nvPr/>
          </p:nvSpPr>
          <p:spPr bwMode="auto">
            <a:xfrm>
              <a:off x="4558" y="436"/>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2" name="Line 82"/>
            <p:cNvSpPr>
              <a:spLocks noChangeShapeType="1"/>
            </p:cNvSpPr>
            <p:nvPr/>
          </p:nvSpPr>
          <p:spPr bwMode="auto">
            <a:xfrm>
              <a:off x="2744" y="799"/>
              <a:ext cx="0" cy="9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3" name="Line 83"/>
            <p:cNvSpPr>
              <a:spLocks noChangeShapeType="1"/>
            </p:cNvSpPr>
            <p:nvPr/>
          </p:nvSpPr>
          <p:spPr bwMode="auto">
            <a:xfrm>
              <a:off x="2744" y="1117"/>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4" name="Line 84"/>
            <p:cNvSpPr>
              <a:spLocks noChangeShapeType="1"/>
            </p:cNvSpPr>
            <p:nvPr/>
          </p:nvSpPr>
          <p:spPr bwMode="auto">
            <a:xfrm>
              <a:off x="2744" y="1480"/>
              <a:ext cx="0" cy="9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5" name="Line 85"/>
            <p:cNvSpPr>
              <a:spLocks noChangeShapeType="1"/>
            </p:cNvSpPr>
            <p:nvPr/>
          </p:nvSpPr>
          <p:spPr bwMode="auto">
            <a:xfrm>
              <a:off x="2744" y="1933"/>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6" name="Line 86"/>
            <p:cNvSpPr>
              <a:spLocks noChangeShapeType="1"/>
            </p:cNvSpPr>
            <p:nvPr/>
          </p:nvSpPr>
          <p:spPr bwMode="auto">
            <a:xfrm>
              <a:off x="2744" y="2568"/>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7" name="Line 87"/>
            <p:cNvSpPr>
              <a:spLocks noChangeShapeType="1"/>
            </p:cNvSpPr>
            <p:nvPr/>
          </p:nvSpPr>
          <p:spPr bwMode="auto">
            <a:xfrm>
              <a:off x="2744" y="2931"/>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8" name="Line 88"/>
            <p:cNvSpPr>
              <a:spLocks noChangeShapeType="1"/>
            </p:cNvSpPr>
            <p:nvPr/>
          </p:nvSpPr>
          <p:spPr bwMode="auto">
            <a:xfrm>
              <a:off x="2744" y="3339"/>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29" name="Line 89"/>
            <p:cNvSpPr>
              <a:spLocks noChangeShapeType="1"/>
            </p:cNvSpPr>
            <p:nvPr/>
          </p:nvSpPr>
          <p:spPr bwMode="auto">
            <a:xfrm>
              <a:off x="2744" y="3702"/>
              <a:ext cx="0" cy="9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0" name="Line 90"/>
            <p:cNvSpPr>
              <a:spLocks noChangeShapeType="1"/>
            </p:cNvSpPr>
            <p:nvPr/>
          </p:nvSpPr>
          <p:spPr bwMode="auto">
            <a:xfrm>
              <a:off x="4558" y="754"/>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1" name="Line 91"/>
            <p:cNvSpPr>
              <a:spLocks noChangeShapeType="1"/>
            </p:cNvSpPr>
            <p:nvPr/>
          </p:nvSpPr>
          <p:spPr bwMode="auto">
            <a:xfrm>
              <a:off x="4558" y="1162"/>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2" name="Line 92"/>
            <p:cNvSpPr>
              <a:spLocks noChangeShapeType="1"/>
            </p:cNvSpPr>
            <p:nvPr/>
          </p:nvSpPr>
          <p:spPr bwMode="auto">
            <a:xfrm>
              <a:off x="4558" y="1661"/>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3" name="Line 93"/>
            <p:cNvSpPr>
              <a:spLocks noChangeShapeType="1"/>
            </p:cNvSpPr>
            <p:nvPr/>
          </p:nvSpPr>
          <p:spPr bwMode="auto">
            <a:xfrm>
              <a:off x="4558" y="2251"/>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4" name="Line 94"/>
            <p:cNvSpPr>
              <a:spLocks noChangeShapeType="1"/>
            </p:cNvSpPr>
            <p:nvPr/>
          </p:nvSpPr>
          <p:spPr bwMode="auto">
            <a:xfrm>
              <a:off x="4558" y="2750"/>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5" name="Line 95"/>
            <p:cNvSpPr>
              <a:spLocks noChangeShapeType="1"/>
            </p:cNvSpPr>
            <p:nvPr/>
          </p:nvSpPr>
          <p:spPr bwMode="auto">
            <a:xfrm>
              <a:off x="4558" y="3294"/>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37" name="Line 97"/>
            <p:cNvSpPr>
              <a:spLocks noChangeShapeType="1"/>
            </p:cNvSpPr>
            <p:nvPr/>
          </p:nvSpPr>
          <p:spPr bwMode="auto">
            <a:xfrm>
              <a:off x="1338" y="2341"/>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38" name="Line 98"/>
            <p:cNvSpPr>
              <a:spLocks noChangeShapeType="1"/>
            </p:cNvSpPr>
            <p:nvPr/>
          </p:nvSpPr>
          <p:spPr bwMode="auto">
            <a:xfrm flipV="1">
              <a:off x="1610" y="709"/>
              <a:ext cx="0" cy="1632"/>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39" name="Line 99"/>
            <p:cNvSpPr>
              <a:spLocks noChangeShapeType="1"/>
            </p:cNvSpPr>
            <p:nvPr/>
          </p:nvSpPr>
          <p:spPr bwMode="auto">
            <a:xfrm>
              <a:off x="1610" y="709"/>
              <a:ext cx="635"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40" name="Line 100"/>
            <p:cNvSpPr>
              <a:spLocks noChangeShapeType="1"/>
            </p:cNvSpPr>
            <p:nvPr/>
          </p:nvSpPr>
          <p:spPr bwMode="auto">
            <a:xfrm>
              <a:off x="839" y="2659"/>
              <a:ext cx="0" cy="181"/>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41" name="Line 101"/>
            <p:cNvSpPr>
              <a:spLocks noChangeShapeType="1"/>
            </p:cNvSpPr>
            <p:nvPr/>
          </p:nvSpPr>
          <p:spPr bwMode="auto">
            <a:xfrm>
              <a:off x="839" y="2840"/>
              <a:ext cx="140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42" name="Line 102"/>
            <p:cNvSpPr>
              <a:spLocks noChangeShapeType="1"/>
            </p:cNvSpPr>
            <p:nvPr/>
          </p:nvSpPr>
          <p:spPr bwMode="auto">
            <a:xfrm>
              <a:off x="3288" y="2296"/>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43" name="Line 103"/>
            <p:cNvSpPr>
              <a:spLocks noChangeShapeType="1"/>
            </p:cNvSpPr>
            <p:nvPr/>
          </p:nvSpPr>
          <p:spPr bwMode="auto">
            <a:xfrm flipV="1">
              <a:off x="3560" y="663"/>
              <a:ext cx="0" cy="1633"/>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44" name="Line 104"/>
            <p:cNvSpPr>
              <a:spLocks noChangeShapeType="1"/>
            </p:cNvSpPr>
            <p:nvPr/>
          </p:nvSpPr>
          <p:spPr bwMode="auto">
            <a:xfrm>
              <a:off x="3560" y="663"/>
              <a:ext cx="409"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08745" name="Line 105"/>
            <p:cNvSpPr>
              <a:spLocks noChangeShapeType="1"/>
            </p:cNvSpPr>
            <p:nvPr/>
          </p:nvSpPr>
          <p:spPr bwMode="auto">
            <a:xfrm flipH="1">
              <a:off x="3606" y="3748"/>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46" name="Line 106"/>
            <p:cNvSpPr>
              <a:spLocks noChangeShapeType="1"/>
            </p:cNvSpPr>
            <p:nvPr/>
          </p:nvSpPr>
          <p:spPr bwMode="auto">
            <a:xfrm flipV="1">
              <a:off x="3606" y="2840"/>
              <a:ext cx="0" cy="908"/>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08747" name="Line 107"/>
            <p:cNvSpPr>
              <a:spLocks noChangeShapeType="1"/>
            </p:cNvSpPr>
            <p:nvPr/>
          </p:nvSpPr>
          <p:spPr bwMode="auto">
            <a:xfrm flipH="1">
              <a:off x="3288" y="2840"/>
              <a:ext cx="318"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pic>
        <p:nvPicPr>
          <p:cNvPr id="1008796" name="Picture 156" descr="flame5"/>
          <p:cNvPicPr>
            <a:picLocks noChangeAspect="1" noChangeArrowheads="1" noCrop="1"/>
          </p:cNvPicPr>
          <p:nvPr/>
        </p:nvPicPr>
        <p:blipFill>
          <a:blip r:embed="rId2" cstate="print"/>
          <a:srcRect/>
          <a:stretch>
            <a:fillRect/>
          </a:stretch>
        </p:blipFill>
        <p:spPr bwMode="auto">
          <a:xfrm>
            <a:off x="1547813" y="3789363"/>
            <a:ext cx="785812" cy="27082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46" name="Slide Number Placeholder 4"/>
          <p:cNvSpPr>
            <a:spLocks noGrp="1"/>
          </p:cNvSpPr>
          <p:nvPr>
            <p:ph type="sldNum" sz="quarter" idx="11"/>
          </p:nvPr>
        </p:nvSpPr>
        <p:spPr/>
        <p:txBody>
          <a:bodyPr/>
          <a:lstStyle/>
          <a:p>
            <a:fld id="{B280E253-11E5-4126-9202-A128CAB8313D}" type="slidenum">
              <a:rPr lang="en-US"/>
              <a:pPr/>
              <a:t>57</a:t>
            </a:fld>
            <a:endParaRPr lang="en-US"/>
          </a:p>
        </p:txBody>
      </p:sp>
      <p:grpSp>
        <p:nvGrpSpPr>
          <p:cNvPr id="1010737" name="Group 49"/>
          <p:cNvGrpSpPr>
            <a:grpSpLocks/>
          </p:cNvGrpSpPr>
          <p:nvPr/>
        </p:nvGrpSpPr>
        <p:grpSpPr bwMode="auto">
          <a:xfrm>
            <a:off x="1082675" y="74613"/>
            <a:ext cx="7305675" cy="6335712"/>
            <a:chOff x="682" y="47"/>
            <a:chExt cx="4602" cy="3991"/>
          </a:xfrm>
        </p:grpSpPr>
        <p:sp>
          <p:nvSpPr>
            <p:cNvPr id="1010693" name="AutoShape 5"/>
            <p:cNvSpPr>
              <a:spLocks noChangeArrowheads="1"/>
            </p:cNvSpPr>
            <p:nvPr/>
          </p:nvSpPr>
          <p:spPr bwMode="auto">
            <a:xfrm>
              <a:off x="1140" y="47"/>
              <a:ext cx="969" cy="389"/>
            </a:xfrm>
            <a:prstGeom prst="flowChartTerminator">
              <a:avLst/>
            </a:prstGeom>
            <a:solidFill>
              <a:srgbClr val="FF3300"/>
            </a:solidFill>
            <a:ln w="9525">
              <a:solidFill>
                <a:srgbClr val="CC3300"/>
              </a:solidFill>
              <a:miter lim="800000"/>
              <a:headEnd/>
              <a:tailEnd/>
            </a:ln>
          </p:spPr>
          <p:txBody>
            <a:bodyPr>
              <a:spAutoFit/>
            </a:bodyPr>
            <a:lstStyle/>
            <a:p>
              <a:pPr algn="ctr" eaLnBrk="0" hangingPunct="0"/>
              <a:r>
                <a:rPr lang="en-US" altLang="ja-JP" sz="1200" b="1">
                  <a:solidFill>
                    <a:schemeClr val="tx2"/>
                  </a:solidFill>
                  <a:latin typeface="Times New Roman" pitchFamily="18" charset="0"/>
                  <a:ea typeface="MS Mincho" pitchFamily="49" charset="-128"/>
                </a:rPr>
                <a:t>TUMPAHAN B3 &amp; LIMBAH B3</a:t>
              </a:r>
              <a:endParaRPr lang="en-US">
                <a:solidFill>
                  <a:schemeClr val="tx2"/>
                </a:solidFill>
                <a:latin typeface="Tahoma" pitchFamily="34" charset="0"/>
              </a:endParaRPr>
            </a:p>
          </p:txBody>
        </p:sp>
        <p:sp>
          <p:nvSpPr>
            <p:cNvPr id="1010694" name="Text Box 6"/>
            <p:cNvSpPr txBox="1">
              <a:spLocks noChangeArrowheads="1"/>
            </p:cNvSpPr>
            <p:nvPr/>
          </p:nvSpPr>
          <p:spPr bwMode="auto">
            <a:xfrm>
              <a:off x="913" y="515"/>
              <a:ext cx="1380" cy="141"/>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IDENTIFIKASI PAPARAN  B3</a:t>
              </a:r>
              <a:endParaRPr lang="en-US">
                <a:solidFill>
                  <a:schemeClr val="tx2"/>
                </a:solidFill>
                <a:latin typeface="Tahoma" pitchFamily="34" charset="0"/>
              </a:endParaRPr>
            </a:p>
          </p:txBody>
        </p:sp>
        <p:sp>
          <p:nvSpPr>
            <p:cNvPr id="1010695" name="Text Box 7"/>
            <p:cNvSpPr txBox="1">
              <a:spLocks noChangeArrowheads="1"/>
            </p:cNvSpPr>
            <p:nvPr/>
          </p:nvSpPr>
          <p:spPr bwMode="auto">
            <a:xfrm>
              <a:off x="839" y="776"/>
              <a:ext cx="1542" cy="295"/>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TINDAKAN PERLINDUNGAN DIRI, GUNAKAN APD UNTUK PERLINDUNGAN MAKSIMAL YANG DITETAPKAN</a:t>
              </a:r>
              <a:endParaRPr lang="en-US">
                <a:solidFill>
                  <a:schemeClr val="tx2"/>
                </a:solidFill>
                <a:latin typeface="Tahoma" pitchFamily="34" charset="0"/>
              </a:endParaRPr>
            </a:p>
          </p:txBody>
        </p:sp>
        <p:sp>
          <p:nvSpPr>
            <p:cNvPr id="1010696" name="Text Box 8"/>
            <p:cNvSpPr txBox="1">
              <a:spLocks noChangeArrowheads="1"/>
            </p:cNvSpPr>
            <p:nvPr/>
          </p:nvSpPr>
          <p:spPr bwMode="auto">
            <a:xfrm>
              <a:off x="913" y="1628"/>
              <a:ext cx="1380" cy="295"/>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IKUTI PETUNJUK PENANGANAN B3 SESUAI MSDS, LIHAT LABELING PERINGATAN</a:t>
              </a:r>
              <a:endParaRPr lang="en-US">
                <a:solidFill>
                  <a:schemeClr val="tx2"/>
                </a:solidFill>
                <a:latin typeface="Tahoma" pitchFamily="34" charset="0"/>
              </a:endParaRPr>
            </a:p>
          </p:txBody>
        </p:sp>
        <p:sp>
          <p:nvSpPr>
            <p:cNvPr id="1010697" name="Text Box 9"/>
            <p:cNvSpPr txBox="1">
              <a:spLocks noChangeArrowheads="1"/>
            </p:cNvSpPr>
            <p:nvPr/>
          </p:nvSpPr>
          <p:spPr bwMode="auto">
            <a:xfrm>
              <a:off x="913" y="2085"/>
              <a:ext cx="1380"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KOORDINASIKAN DENGAN KOORDINATOR AREA</a:t>
              </a:r>
              <a:endParaRPr lang="en-US">
                <a:solidFill>
                  <a:schemeClr val="tx2"/>
                </a:solidFill>
                <a:latin typeface="Tahoma" pitchFamily="34" charset="0"/>
              </a:endParaRPr>
            </a:p>
          </p:txBody>
        </p:sp>
        <p:sp>
          <p:nvSpPr>
            <p:cNvPr id="1010698" name="Text Box 10"/>
            <p:cNvSpPr txBox="1">
              <a:spLocks noChangeArrowheads="1"/>
            </p:cNvSpPr>
            <p:nvPr/>
          </p:nvSpPr>
          <p:spPr bwMode="auto">
            <a:xfrm>
              <a:off x="930" y="1253"/>
              <a:ext cx="1380"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MAKSIMALKAN SIRKULASI UDARA, PERHATIKAN ARAH ANGIN</a:t>
              </a:r>
              <a:endParaRPr lang="en-US">
                <a:solidFill>
                  <a:schemeClr val="tx2"/>
                </a:solidFill>
                <a:latin typeface="Tahoma" pitchFamily="34" charset="0"/>
              </a:endParaRPr>
            </a:p>
          </p:txBody>
        </p:sp>
        <p:sp>
          <p:nvSpPr>
            <p:cNvPr id="1010699" name="Text Box 11"/>
            <p:cNvSpPr txBox="1">
              <a:spLocks noChangeArrowheads="1"/>
            </p:cNvSpPr>
            <p:nvPr/>
          </p:nvSpPr>
          <p:spPr bwMode="auto">
            <a:xfrm>
              <a:off x="930" y="2478"/>
              <a:ext cx="1380" cy="295"/>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BERI PERINGATAN PEKERJA DEKAT AREA PAPARAN UNTUK MENGHINDARI RADIUS PAPARAN</a:t>
              </a:r>
              <a:endParaRPr lang="en-US">
                <a:solidFill>
                  <a:schemeClr val="tx2"/>
                </a:solidFill>
                <a:latin typeface="Tahoma" pitchFamily="34" charset="0"/>
              </a:endParaRPr>
            </a:p>
          </p:txBody>
        </p:sp>
        <p:sp>
          <p:nvSpPr>
            <p:cNvPr id="1010700" name="Text Box 12"/>
            <p:cNvSpPr txBox="1">
              <a:spLocks noChangeArrowheads="1"/>
            </p:cNvSpPr>
            <p:nvPr/>
          </p:nvSpPr>
          <p:spPr bwMode="auto">
            <a:xfrm>
              <a:off x="913" y="3460"/>
              <a:ext cx="1380"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PENYISIRAN PAPARAN DI RADIUS POTENSI PAPARAN</a:t>
              </a:r>
              <a:endParaRPr lang="en-US">
                <a:solidFill>
                  <a:schemeClr val="tx2"/>
                </a:solidFill>
                <a:latin typeface="Tahoma" pitchFamily="34" charset="0"/>
              </a:endParaRPr>
            </a:p>
          </p:txBody>
        </p:sp>
        <p:sp>
          <p:nvSpPr>
            <p:cNvPr id="1010701" name="AutoShape 13"/>
            <p:cNvSpPr>
              <a:spLocks noChangeArrowheads="1"/>
            </p:cNvSpPr>
            <p:nvPr/>
          </p:nvSpPr>
          <p:spPr bwMode="auto">
            <a:xfrm>
              <a:off x="682" y="2937"/>
              <a:ext cx="1841" cy="393"/>
            </a:xfrm>
            <a:prstGeom prst="flowChartDecision">
              <a:avLst/>
            </a:prstGeom>
            <a:solidFill>
              <a:srgbClr val="FFCC00"/>
            </a:solidFill>
            <a:ln w="9525">
              <a:solidFill>
                <a:srgbClr val="FFCC00"/>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TUMPAHAN B3 TERKENDALI</a:t>
              </a:r>
              <a:endParaRPr lang="en-US">
                <a:solidFill>
                  <a:schemeClr val="tx2"/>
                </a:solidFill>
                <a:latin typeface="Tahoma" pitchFamily="34" charset="0"/>
              </a:endParaRPr>
            </a:p>
          </p:txBody>
        </p:sp>
        <p:sp>
          <p:nvSpPr>
            <p:cNvPr id="1010702" name="AutoShape 14"/>
            <p:cNvSpPr>
              <a:spLocks noChangeArrowheads="1"/>
            </p:cNvSpPr>
            <p:nvPr/>
          </p:nvSpPr>
          <p:spPr bwMode="auto">
            <a:xfrm>
              <a:off x="1028" y="3865"/>
              <a:ext cx="1265" cy="173"/>
            </a:xfrm>
            <a:prstGeom prst="flowChartTerminator">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BUAT LAPORAN KEJADIAN</a:t>
              </a:r>
              <a:endParaRPr lang="en-US">
                <a:solidFill>
                  <a:schemeClr val="tx2"/>
                </a:solidFill>
                <a:latin typeface="Tahoma" pitchFamily="34" charset="0"/>
              </a:endParaRPr>
            </a:p>
          </p:txBody>
        </p:sp>
        <p:sp>
          <p:nvSpPr>
            <p:cNvPr id="1010703" name="Line 15"/>
            <p:cNvSpPr>
              <a:spLocks noChangeShapeType="1"/>
            </p:cNvSpPr>
            <p:nvPr/>
          </p:nvSpPr>
          <p:spPr bwMode="auto">
            <a:xfrm>
              <a:off x="1610" y="1071"/>
              <a:ext cx="0" cy="182"/>
            </a:xfrm>
            <a:prstGeom prst="line">
              <a:avLst/>
            </a:prstGeom>
            <a:noFill/>
            <a:ln w="38100">
              <a:solidFill>
                <a:schemeClr val="tx1"/>
              </a:solidFill>
              <a:round/>
              <a:headEnd/>
              <a:tailEnd type="triangle" w="med" len="med"/>
            </a:ln>
          </p:spPr>
          <p:txBody>
            <a:bodyPr/>
            <a:lstStyle/>
            <a:p>
              <a:endParaRPr lang="en-US"/>
            </a:p>
          </p:txBody>
        </p:sp>
        <p:sp>
          <p:nvSpPr>
            <p:cNvPr id="1010704" name="Line 16"/>
            <p:cNvSpPr>
              <a:spLocks noChangeShapeType="1"/>
            </p:cNvSpPr>
            <p:nvPr/>
          </p:nvSpPr>
          <p:spPr bwMode="auto">
            <a:xfrm>
              <a:off x="1610" y="2296"/>
              <a:ext cx="0" cy="182"/>
            </a:xfrm>
            <a:prstGeom prst="line">
              <a:avLst/>
            </a:prstGeom>
            <a:noFill/>
            <a:ln w="38100">
              <a:solidFill>
                <a:schemeClr val="tx1"/>
              </a:solidFill>
              <a:round/>
              <a:headEnd/>
              <a:tailEnd type="triangle" w="med" len="med"/>
            </a:ln>
          </p:spPr>
          <p:txBody>
            <a:bodyPr/>
            <a:lstStyle/>
            <a:p>
              <a:endParaRPr lang="en-US"/>
            </a:p>
          </p:txBody>
        </p:sp>
        <p:sp>
          <p:nvSpPr>
            <p:cNvPr id="1010705" name="Line 17"/>
            <p:cNvSpPr>
              <a:spLocks noChangeShapeType="1"/>
            </p:cNvSpPr>
            <p:nvPr/>
          </p:nvSpPr>
          <p:spPr bwMode="auto">
            <a:xfrm>
              <a:off x="1602" y="2806"/>
              <a:ext cx="0" cy="131"/>
            </a:xfrm>
            <a:prstGeom prst="line">
              <a:avLst/>
            </a:prstGeom>
            <a:noFill/>
            <a:ln w="38100">
              <a:solidFill>
                <a:schemeClr val="tx1"/>
              </a:solidFill>
              <a:round/>
              <a:headEnd/>
              <a:tailEnd type="triangle" w="med" len="med"/>
            </a:ln>
          </p:spPr>
          <p:txBody>
            <a:bodyPr/>
            <a:lstStyle/>
            <a:p>
              <a:endParaRPr lang="en-US"/>
            </a:p>
          </p:txBody>
        </p:sp>
        <p:sp>
          <p:nvSpPr>
            <p:cNvPr id="1010706" name="Line 18"/>
            <p:cNvSpPr>
              <a:spLocks noChangeShapeType="1"/>
            </p:cNvSpPr>
            <p:nvPr/>
          </p:nvSpPr>
          <p:spPr bwMode="auto">
            <a:xfrm>
              <a:off x="1602" y="3330"/>
              <a:ext cx="0" cy="130"/>
            </a:xfrm>
            <a:prstGeom prst="line">
              <a:avLst/>
            </a:prstGeom>
            <a:noFill/>
            <a:ln w="38100">
              <a:solidFill>
                <a:schemeClr val="tx1"/>
              </a:solidFill>
              <a:round/>
              <a:headEnd/>
              <a:tailEnd type="triangle" w="med" len="med"/>
            </a:ln>
          </p:spPr>
          <p:txBody>
            <a:bodyPr/>
            <a:lstStyle/>
            <a:p>
              <a:endParaRPr lang="en-US"/>
            </a:p>
          </p:txBody>
        </p:sp>
        <p:sp>
          <p:nvSpPr>
            <p:cNvPr id="1010707" name="Line 19"/>
            <p:cNvSpPr>
              <a:spLocks noChangeShapeType="1"/>
            </p:cNvSpPr>
            <p:nvPr/>
          </p:nvSpPr>
          <p:spPr bwMode="auto">
            <a:xfrm>
              <a:off x="1610" y="3702"/>
              <a:ext cx="0" cy="181"/>
            </a:xfrm>
            <a:prstGeom prst="line">
              <a:avLst/>
            </a:prstGeom>
            <a:noFill/>
            <a:ln w="38100">
              <a:solidFill>
                <a:schemeClr val="tx1"/>
              </a:solidFill>
              <a:round/>
              <a:headEnd/>
              <a:tailEnd type="triangle" w="med" len="med"/>
            </a:ln>
          </p:spPr>
          <p:txBody>
            <a:bodyPr/>
            <a:lstStyle/>
            <a:p>
              <a:endParaRPr lang="en-US"/>
            </a:p>
          </p:txBody>
        </p:sp>
        <p:sp>
          <p:nvSpPr>
            <p:cNvPr id="1010708" name="Text Box 20"/>
            <p:cNvSpPr txBox="1">
              <a:spLocks noChangeArrowheads="1"/>
            </p:cNvSpPr>
            <p:nvPr/>
          </p:nvSpPr>
          <p:spPr bwMode="auto">
            <a:xfrm>
              <a:off x="3329" y="188"/>
              <a:ext cx="1496"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TINDAKAN PENANGGULANGAN BAHAYA OLEH TPKD</a:t>
              </a:r>
              <a:endParaRPr lang="en-US">
                <a:solidFill>
                  <a:schemeClr val="tx2"/>
                </a:solidFill>
                <a:latin typeface="Tahoma" pitchFamily="34" charset="0"/>
              </a:endParaRPr>
            </a:p>
          </p:txBody>
        </p:sp>
        <p:sp>
          <p:nvSpPr>
            <p:cNvPr id="1010709" name="Text Box 21"/>
            <p:cNvSpPr txBox="1">
              <a:spLocks noChangeArrowheads="1"/>
            </p:cNvSpPr>
            <p:nvPr/>
          </p:nvSpPr>
          <p:spPr bwMode="auto">
            <a:xfrm>
              <a:off x="3329" y="580"/>
              <a:ext cx="1496"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EVAKUASI PEKERJA DI AREA BERSANGKUTAN</a:t>
              </a:r>
              <a:endParaRPr lang="en-US">
                <a:solidFill>
                  <a:schemeClr val="tx2"/>
                </a:solidFill>
                <a:latin typeface="Tahoma" pitchFamily="34" charset="0"/>
              </a:endParaRPr>
            </a:p>
          </p:txBody>
        </p:sp>
        <p:sp>
          <p:nvSpPr>
            <p:cNvPr id="1010710" name="Text Box 22"/>
            <p:cNvSpPr txBox="1">
              <a:spLocks noChangeArrowheads="1"/>
            </p:cNvSpPr>
            <p:nvPr/>
          </p:nvSpPr>
          <p:spPr bwMode="auto">
            <a:xfrm>
              <a:off x="3288" y="3022"/>
              <a:ext cx="1495" cy="37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ANALISA KEJADIAN DAN TINDAKAN PENANGGULANGAN BAHAYA, REVIEW INSTRUKSI KERJA YANG BERLAKU BERSAMA TIM PIHAK EKSTERNAL</a:t>
              </a:r>
              <a:endParaRPr lang="en-US">
                <a:solidFill>
                  <a:schemeClr val="tx2"/>
                </a:solidFill>
                <a:latin typeface="Tahoma" pitchFamily="34" charset="0"/>
              </a:endParaRPr>
            </a:p>
          </p:txBody>
        </p:sp>
        <p:sp>
          <p:nvSpPr>
            <p:cNvPr id="1010711" name="Text Box 23"/>
            <p:cNvSpPr txBox="1">
              <a:spLocks noChangeArrowheads="1"/>
            </p:cNvSpPr>
            <p:nvPr/>
          </p:nvSpPr>
          <p:spPr bwMode="auto">
            <a:xfrm>
              <a:off x="3329" y="1628"/>
              <a:ext cx="1496"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KOORDINASI KERJA DENGAN BADAN TERKAIT</a:t>
              </a:r>
              <a:endParaRPr lang="en-US">
                <a:solidFill>
                  <a:schemeClr val="tx2"/>
                </a:solidFill>
                <a:latin typeface="Tahoma" pitchFamily="34" charset="0"/>
              </a:endParaRPr>
            </a:p>
          </p:txBody>
        </p:sp>
        <p:sp>
          <p:nvSpPr>
            <p:cNvPr id="1010712" name="Text Box 24"/>
            <p:cNvSpPr txBox="1">
              <a:spLocks noChangeArrowheads="1"/>
            </p:cNvSpPr>
            <p:nvPr/>
          </p:nvSpPr>
          <p:spPr bwMode="auto">
            <a:xfrm>
              <a:off x="3329" y="907"/>
              <a:ext cx="1496" cy="449"/>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KOORDINASIKAN DENGAN PIHAK LUAR TERKAIT BILA TPKD TIDAK MAMPU MENGATASI (DEPKES, BADAN KOORDINASI PENANGGULANGAN DARURAT)</a:t>
              </a:r>
              <a:endParaRPr lang="en-US">
                <a:solidFill>
                  <a:schemeClr val="tx2"/>
                </a:solidFill>
                <a:latin typeface="Tahoma" pitchFamily="34" charset="0"/>
              </a:endParaRPr>
            </a:p>
          </p:txBody>
        </p:sp>
        <p:sp>
          <p:nvSpPr>
            <p:cNvPr id="1010713" name="AutoShape 25"/>
            <p:cNvSpPr>
              <a:spLocks noChangeArrowheads="1"/>
            </p:cNvSpPr>
            <p:nvPr/>
          </p:nvSpPr>
          <p:spPr bwMode="auto">
            <a:xfrm>
              <a:off x="3098" y="2020"/>
              <a:ext cx="1841" cy="393"/>
            </a:xfrm>
            <a:prstGeom prst="flowChartDecision">
              <a:avLst/>
            </a:prstGeom>
            <a:solidFill>
              <a:srgbClr val="FFCC00"/>
            </a:solidFill>
            <a:ln w="9525">
              <a:solidFill>
                <a:srgbClr val="FFCC00"/>
              </a:solidFill>
              <a:miter lim="800000"/>
              <a:headEnd/>
              <a:tailEnd/>
            </a:ln>
          </p:spPr>
          <p:txBody>
            <a:bodyPr/>
            <a:lstStyle/>
            <a:p>
              <a:pPr algn="ctr" eaLnBrk="0" hangingPunct="0"/>
              <a:r>
                <a:rPr lang="en-US" altLang="ja-JP" sz="800" b="1">
                  <a:solidFill>
                    <a:schemeClr val="tx2"/>
                  </a:solidFill>
                  <a:latin typeface="Times New Roman" pitchFamily="18" charset="0"/>
                  <a:ea typeface="MS Mincho" pitchFamily="49" charset="-128"/>
                </a:rPr>
                <a:t>TUMPAHAN B3 TERKENDALI</a:t>
              </a:r>
              <a:endParaRPr lang="en-US">
                <a:solidFill>
                  <a:schemeClr val="tx2"/>
                </a:solidFill>
                <a:latin typeface="Tahoma" pitchFamily="34" charset="0"/>
              </a:endParaRPr>
            </a:p>
          </p:txBody>
        </p:sp>
        <p:sp>
          <p:nvSpPr>
            <p:cNvPr id="1010714" name="Text Box 26"/>
            <p:cNvSpPr txBox="1">
              <a:spLocks noChangeArrowheads="1"/>
            </p:cNvSpPr>
            <p:nvPr/>
          </p:nvSpPr>
          <p:spPr bwMode="auto">
            <a:xfrm>
              <a:off x="3379" y="2568"/>
              <a:ext cx="1382" cy="21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800" b="1">
                  <a:solidFill>
                    <a:schemeClr val="tx2"/>
                  </a:solidFill>
                  <a:latin typeface="Times New Roman" pitchFamily="18" charset="0"/>
                  <a:ea typeface="MS Mincho" pitchFamily="49" charset="-128"/>
                </a:rPr>
                <a:t>LAKUKAN PENYISIRAN PAPARAN DI RADIUS POTENSI PAPARAN</a:t>
              </a:r>
              <a:endParaRPr lang="en-US">
                <a:solidFill>
                  <a:schemeClr val="tx2"/>
                </a:solidFill>
                <a:latin typeface="Tahoma" pitchFamily="34" charset="0"/>
              </a:endParaRPr>
            </a:p>
          </p:txBody>
        </p:sp>
        <p:sp>
          <p:nvSpPr>
            <p:cNvPr id="1010716" name="Line 28"/>
            <p:cNvSpPr>
              <a:spLocks noChangeShapeType="1"/>
            </p:cNvSpPr>
            <p:nvPr/>
          </p:nvSpPr>
          <p:spPr bwMode="auto">
            <a:xfrm>
              <a:off x="2523" y="3133"/>
              <a:ext cx="345" cy="0"/>
            </a:xfrm>
            <a:prstGeom prst="line">
              <a:avLst/>
            </a:prstGeom>
            <a:noFill/>
            <a:ln w="38100">
              <a:solidFill>
                <a:schemeClr val="tx1"/>
              </a:solidFill>
              <a:round/>
              <a:headEnd/>
              <a:tailEnd/>
            </a:ln>
          </p:spPr>
          <p:txBody>
            <a:bodyPr/>
            <a:lstStyle/>
            <a:p>
              <a:endParaRPr lang="en-US"/>
            </a:p>
          </p:txBody>
        </p:sp>
        <p:sp>
          <p:nvSpPr>
            <p:cNvPr id="1010717" name="Line 29"/>
            <p:cNvSpPr>
              <a:spLocks noChangeShapeType="1"/>
            </p:cNvSpPr>
            <p:nvPr/>
          </p:nvSpPr>
          <p:spPr bwMode="auto">
            <a:xfrm flipV="1">
              <a:off x="2868" y="318"/>
              <a:ext cx="0" cy="2815"/>
            </a:xfrm>
            <a:prstGeom prst="line">
              <a:avLst/>
            </a:prstGeom>
            <a:noFill/>
            <a:ln w="38100">
              <a:solidFill>
                <a:schemeClr val="tx1"/>
              </a:solidFill>
              <a:round/>
              <a:headEnd/>
              <a:tailEnd/>
            </a:ln>
          </p:spPr>
          <p:txBody>
            <a:bodyPr/>
            <a:lstStyle/>
            <a:p>
              <a:endParaRPr lang="en-US"/>
            </a:p>
          </p:txBody>
        </p:sp>
        <p:sp>
          <p:nvSpPr>
            <p:cNvPr id="1010718" name="Line 30"/>
            <p:cNvSpPr>
              <a:spLocks noChangeShapeType="1"/>
            </p:cNvSpPr>
            <p:nvPr/>
          </p:nvSpPr>
          <p:spPr bwMode="auto">
            <a:xfrm>
              <a:off x="2868" y="318"/>
              <a:ext cx="460" cy="0"/>
            </a:xfrm>
            <a:prstGeom prst="line">
              <a:avLst/>
            </a:prstGeom>
            <a:noFill/>
            <a:ln w="38100">
              <a:solidFill>
                <a:schemeClr val="tx1"/>
              </a:solidFill>
              <a:round/>
              <a:headEnd/>
              <a:tailEnd type="triangle" w="med" len="med"/>
            </a:ln>
          </p:spPr>
          <p:txBody>
            <a:bodyPr/>
            <a:lstStyle/>
            <a:p>
              <a:endParaRPr lang="en-US"/>
            </a:p>
          </p:txBody>
        </p:sp>
        <p:sp>
          <p:nvSpPr>
            <p:cNvPr id="1010719" name="Line 31"/>
            <p:cNvSpPr>
              <a:spLocks noChangeShapeType="1"/>
            </p:cNvSpPr>
            <p:nvPr/>
          </p:nvSpPr>
          <p:spPr bwMode="auto">
            <a:xfrm>
              <a:off x="4014" y="391"/>
              <a:ext cx="0" cy="181"/>
            </a:xfrm>
            <a:prstGeom prst="line">
              <a:avLst/>
            </a:prstGeom>
            <a:noFill/>
            <a:ln w="38100">
              <a:solidFill>
                <a:schemeClr val="tx1"/>
              </a:solidFill>
              <a:round/>
              <a:headEnd/>
              <a:tailEnd type="triangle" w="med" len="med"/>
            </a:ln>
          </p:spPr>
          <p:txBody>
            <a:bodyPr/>
            <a:lstStyle/>
            <a:p>
              <a:endParaRPr lang="en-US"/>
            </a:p>
          </p:txBody>
        </p:sp>
        <p:sp>
          <p:nvSpPr>
            <p:cNvPr id="1010720" name="Line 32"/>
            <p:cNvSpPr>
              <a:spLocks noChangeShapeType="1"/>
            </p:cNvSpPr>
            <p:nvPr/>
          </p:nvSpPr>
          <p:spPr bwMode="auto">
            <a:xfrm>
              <a:off x="4014" y="799"/>
              <a:ext cx="0" cy="91"/>
            </a:xfrm>
            <a:prstGeom prst="line">
              <a:avLst/>
            </a:prstGeom>
            <a:noFill/>
            <a:ln w="38100">
              <a:solidFill>
                <a:schemeClr val="tx1"/>
              </a:solidFill>
              <a:round/>
              <a:headEnd/>
              <a:tailEnd type="triangle" w="med" len="med"/>
            </a:ln>
          </p:spPr>
          <p:txBody>
            <a:bodyPr/>
            <a:lstStyle/>
            <a:p>
              <a:endParaRPr lang="en-US"/>
            </a:p>
          </p:txBody>
        </p:sp>
        <p:sp>
          <p:nvSpPr>
            <p:cNvPr id="1010721" name="Line 33"/>
            <p:cNvSpPr>
              <a:spLocks noChangeShapeType="1"/>
            </p:cNvSpPr>
            <p:nvPr/>
          </p:nvSpPr>
          <p:spPr bwMode="auto">
            <a:xfrm>
              <a:off x="4014" y="1344"/>
              <a:ext cx="0" cy="272"/>
            </a:xfrm>
            <a:prstGeom prst="line">
              <a:avLst/>
            </a:prstGeom>
            <a:noFill/>
            <a:ln w="38100">
              <a:solidFill>
                <a:schemeClr val="tx1"/>
              </a:solidFill>
              <a:round/>
              <a:headEnd/>
              <a:tailEnd type="triangle" w="med" len="med"/>
            </a:ln>
          </p:spPr>
          <p:txBody>
            <a:bodyPr/>
            <a:lstStyle/>
            <a:p>
              <a:endParaRPr lang="en-US"/>
            </a:p>
          </p:txBody>
        </p:sp>
        <p:sp>
          <p:nvSpPr>
            <p:cNvPr id="1010722" name="Line 34"/>
            <p:cNvSpPr>
              <a:spLocks noChangeShapeType="1"/>
            </p:cNvSpPr>
            <p:nvPr/>
          </p:nvSpPr>
          <p:spPr bwMode="auto">
            <a:xfrm>
              <a:off x="4014" y="1842"/>
              <a:ext cx="0" cy="182"/>
            </a:xfrm>
            <a:prstGeom prst="line">
              <a:avLst/>
            </a:prstGeom>
            <a:noFill/>
            <a:ln w="38100">
              <a:solidFill>
                <a:schemeClr val="tx1"/>
              </a:solidFill>
              <a:round/>
              <a:headEnd/>
              <a:tailEnd type="triangle" w="med" len="med"/>
            </a:ln>
          </p:spPr>
          <p:txBody>
            <a:bodyPr/>
            <a:lstStyle/>
            <a:p>
              <a:endParaRPr lang="en-US"/>
            </a:p>
          </p:txBody>
        </p:sp>
        <p:sp>
          <p:nvSpPr>
            <p:cNvPr id="1010723" name="Line 35"/>
            <p:cNvSpPr>
              <a:spLocks noChangeShapeType="1"/>
            </p:cNvSpPr>
            <p:nvPr/>
          </p:nvSpPr>
          <p:spPr bwMode="auto">
            <a:xfrm>
              <a:off x="4018" y="2413"/>
              <a:ext cx="0" cy="131"/>
            </a:xfrm>
            <a:prstGeom prst="line">
              <a:avLst/>
            </a:prstGeom>
            <a:noFill/>
            <a:ln w="38100">
              <a:solidFill>
                <a:schemeClr val="tx1"/>
              </a:solidFill>
              <a:round/>
              <a:headEnd/>
              <a:tailEnd type="triangle" w="med" len="med"/>
            </a:ln>
          </p:spPr>
          <p:txBody>
            <a:bodyPr/>
            <a:lstStyle/>
            <a:p>
              <a:endParaRPr lang="en-US"/>
            </a:p>
          </p:txBody>
        </p:sp>
        <p:sp>
          <p:nvSpPr>
            <p:cNvPr id="1010724" name="Line 36"/>
            <p:cNvSpPr>
              <a:spLocks noChangeShapeType="1"/>
            </p:cNvSpPr>
            <p:nvPr/>
          </p:nvSpPr>
          <p:spPr bwMode="auto">
            <a:xfrm>
              <a:off x="4018" y="2806"/>
              <a:ext cx="0" cy="196"/>
            </a:xfrm>
            <a:prstGeom prst="line">
              <a:avLst/>
            </a:prstGeom>
            <a:noFill/>
            <a:ln w="38100">
              <a:solidFill>
                <a:schemeClr val="tx1"/>
              </a:solidFill>
              <a:round/>
              <a:headEnd/>
              <a:tailEnd type="triangle" w="med" len="med"/>
            </a:ln>
          </p:spPr>
          <p:txBody>
            <a:bodyPr/>
            <a:lstStyle/>
            <a:p>
              <a:endParaRPr lang="en-US"/>
            </a:p>
          </p:txBody>
        </p:sp>
        <p:sp>
          <p:nvSpPr>
            <p:cNvPr id="1010726" name="Text Box 38"/>
            <p:cNvSpPr txBox="1">
              <a:spLocks noChangeArrowheads="1"/>
            </p:cNvSpPr>
            <p:nvPr/>
          </p:nvSpPr>
          <p:spPr bwMode="auto">
            <a:xfrm>
              <a:off x="1610" y="3294"/>
              <a:ext cx="362" cy="154"/>
            </a:xfrm>
            <a:prstGeom prst="rect">
              <a:avLst/>
            </a:prstGeom>
            <a:noFill/>
            <a:ln w="38100">
              <a:no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Y</a:t>
              </a:r>
              <a:endParaRPr lang="en-US">
                <a:solidFill>
                  <a:schemeClr val="tx2"/>
                </a:solidFill>
                <a:latin typeface="Tahoma" pitchFamily="34" charset="0"/>
              </a:endParaRPr>
            </a:p>
          </p:txBody>
        </p:sp>
        <p:sp>
          <p:nvSpPr>
            <p:cNvPr id="1010727" name="Text Box 39"/>
            <p:cNvSpPr txBox="1">
              <a:spLocks noChangeArrowheads="1"/>
            </p:cNvSpPr>
            <p:nvPr/>
          </p:nvSpPr>
          <p:spPr bwMode="auto">
            <a:xfrm>
              <a:off x="2466" y="2913"/>
              <a:ext cx="459" cy="154"/>
            </a:xfrm>
            <a:prstGeom prst="rect">
              <a:avLst/>
            </a:prstGeom>
            <a:noFill/>
            <a:ln w="9525">
              <a:no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N</a:t>
              </a:r>
              <a:endParaRPr lang="en-US">
                <a:solidFill>
                  <a:schemeClr val="tx2"/>
                </a:solidFill>
                <a:latin typeface="Tahoma" pitchFamily="34" charset="0"/>
              </a:endParaRPr>
            </a:p>
          </p:txBody>
        </p:sp>
        <p:sp>
          <p:nvSpPr>
            <p:cNvPr id="1010728" name="Text Box 40"/>
            <p:cNvSpPr txBox="1">
              <a:spLocks noChangeArrowheads="1"/>
            </p:cNvSpPr>
            <p:nvPr/>
          </p:nvSpPr>
          <p:spPr bwMode="auto">
            <a:xfrm>
              <a:off x="4824" y="1979"/>
              <a:ext cx="460" cy="154"/>
            </a:xfrm>
            <a:prstGeom prst="rect">
              <a:avLst/>
            </a:prstGeom>
            <a:noFill/>
            <a:ln w="9525">
              <a:no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N</a:t>
              </a:r>
              <a:endParaRPr lang="en-US">
                <a:solidFill>
                  <a:schemeClr val="tx2"/>
                </a:solidFill>
                <a:latin typeface="Tahoma" pitchFamily="34" charset="0"/>
              </a:endParaRPr>
            </a:p>
          </p:txBody>
        </p:sp>
        <p:sp>
          <p:nvSpPr>
            <p:cNvPr id="1010729" name="Text Box 41"/>
            <p:cNvSpPr txBox="1">
              <a:spLocks noChangeArrowheads="1"/>
            </p:cNvSpPr>
            <p:nvPr/>
          </p:nvSpPr>
          <p:spPr bwMode="auto">
            <a:xfrm>
              <a:off x="3969" y="2387"/>
              <a:ext cx="461" cy="154"/>
            </a:xfrm>
            <a:prstGeom prst="rect">
              <a:avLst/>
            </a:prstGeom>
            <a:noFill/>
            <a:ln w="9525">
              <a:no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Y</a:t>
              </a:r>
              <a:endParaRPr lang="en-US">
                <a:solidFill>
                  <a:schemeClr val="tx2"/>
                </a:solidFill>
                <a:latin typeface="Tahoma" pitchFamily="34" charset="0"/>
              </a:endParaRPr>
            </a:p>
          </p:txBody>
        </p:sp>
        <p:sp>
          <p:nvSpPr>
            <p:cNvPr id="1010730" name="Line 42"/>
            <p:cNvSpPr>
              <a:spLocks noChangeShapeType="1"/>
            </p:cNvSpPr>
            <p:nvPr/>
          </p:nvSpPr>
          <p:spPr bwMode="auto">
            <a:xfrm>
              <a:off x="4939" y="2217"/>
              <a:ext cx="345" cy="0"/>
            </a:xfrm>
            <a:prstGeom prst="line">
              <a:avLst/>
            </a:prstGeom>
            <a:noFill/>
            <a:ln w="38100">
              <a:solidFill>
                <a:schemeClr val="tx1"/>
              </a:solidFill>
              <a:round/>
              <a:headEnd/>
              <a:tailEnd/>
            </a:ln>
          </p:spPr>
          <p:txBody>
            <a:bodyPr/>
            <a:lstStyle/>
            <a:p>
              <a:endParaRPr lang="en-US"/>
            </a:p>
          </p:txBody>
        </p:sp>
        <p:sp>
          <p:nvSpPr>
            <p:cNvPr id="1010731" name="Line 43"/>
            <p:cNvSpPr>
              <a:spLocks noChangeShapeType="1"/>
            </p:cNvSpPr>
            <p:nvPr/>
          </p:nvSpPr>
          <p:spPr bwMode="auto">
            <a:xfrm flipV="1">
              <a:off x="5284" y="1235"/>
              <a:ext cx="0" cy="982"/>
            </a:xfrm>
            <a:prstGeom prst="line">
              <a:avLst/>
            </a:prstGeom>
            <a:noFill/>
            <a:ln w="38100">
              <a:solidFill>
                <a:schemeClr val="tx1"/>
              </a:solidFill>
              <a:round/>
              <a:headEnd/>
              <a:tailEnd/>
            </a:ln>
          </p:spPr>
          <p:txBody>
            <a:bodyPr/>
            <a:lstStyle/>
            <a:p>
              <a:endParaRPr lang="en-US"/>
            </a:p>
          </p:txBody>
        </p:sp>
        <p:sp>
          <p:nvSpPr>
            <p:cNvPr id="1010732" name="Line 44"/>
            <p:cNvSpPr>
              <a:spLocks noChangeShapeType="1"/>
            </p:cNvSpPr>
            <p:nvPr/>
          </p:nvSpPr>
          <p:spPr bwMode="auto">
            <a:xfrm flipH="1">
              <a:off x="4824" y="1235"/>
              <a:ext cx="460" cy="0"/>
            </a:xfrm>
            <a:prstGeom prst="line">
              <a:avLst/>
            </a:prstGeom>
            <a:noFill/>
            <a:ln w="38100">
              <a:solidFill>
                <a:schemeClr val="tx1"/>
              </a:solidFill>
              <a:round/>
              <a:headEnd/>
              <a:tailEnd type="triangle" w="med" len="med"/>
            </a:ln>
          </p:spPr>
          <p:txBody>
            <a:bodyPr/>
            <a:lstStyle/>
            <a:p>
              <a:endParaRPr lang="en-US"/>
            </a:p>
          </p:txBody>
        </p:sp>
        <p:sp>
          <p:nvSpPr>
            <p:cNvPr id="1010733" name="Line 45"/>
            <p:cNvSpPr>
              <a:spLocks noChangeShapeType="1"/>
            </p:cNvSpPr>
            <p:nvPr/>
          </p:nvSpPr>
          <p:spPr bwMode="auto">
            <a:xfrm>
              <a:off x="1610" y="663"/>
              <a:ext cx="0" cy="136"/>
            </a:xfrm>
            <a:prstGeom prst="line">
              <a:avLst/>
            </a:prstGeom>
            <a:noFill/>
            <a:ln w="38100">
              <a:solidFill>
                <a:schemeClr val="tx1"/>
              </a:solidFill>
              <a:round/>
              <a:headEnd/>
              <a:tailEnd type="triangle" w="med" len="med"/>
            </a:ln>
          </p:spPr>
          <p:txBody>
            <a:bodyPr/>
            <a:lstStyle/>
            <a:p>
              <a:endParaRPr lang="en-US"/>
            </a:p>
          </p:txBody>
        </p:sp>
        <p:sp>
          <p:nvSpPr>
            <p:cNvPr id="1010734" name="Line 46"/>
            <p:cNvSpPr>
              <a:spLocks noChangeShapeType="1"/>
            </p:cNvSpPr>
            <p:nvPr/>
          </p:nvSpPr>
          <p:spPr bwMode="auto">
            <a:xfrm>
              <a:off x="1610" y="436"/>
              <a:ext cx="0" cy="92"/>
            </a:xfrm>
            <a:prstGeom prst="line">
              <a:avLst/>
            </a:prstGeom>
            <a:noFill/>
            <a:ln w="38100">
              <a:solidFill>
                <a:schemeClr val="tx1"/>
              </a:solidFill>
              <a:round/>
              <a:headEnd/>
              <a:tailEnd type="triangle" w="med" len="med"/>
            </a:ln>
          </p:spPr>
          <p:txBody>
            <a:bodyPr/>
            <a:lstStyle/>
            <a:p>
              <a:endParaRPr lang="en-US"/>
            </a:p>
          </p:txBody>
        </p:sp>
        <p:sp>
          <p:nvSpPr>
            <p:cNvPr id="1010735" name="Line 47"/>
            <p:cNvSpPr>
              <a:spLocks noChangeShapeType="1"/>
            </p:cNvSpPr>
            <p:nvPr/>
          </p:nvSpPr>
          <p:spPr bwMode="auto">
            <a:xfrm>
              <a:off x="1610" y="1480"/>
              <a:ext cx="0" cy="136"/>
            </a:xfrm>
            <a:prstGeom prst="line">
              <a:avLst/>
            </a:prstGeom>
            <a:noFill/>
            <a:ln w="38100">
              <a:solidFill>
                <a:schemeClr val="tx1"/>
              </a:solidFill>
              <a:round/>
              <a:headEnd/>
              <a:tailEnd type="triangle" w="med" len="med"/>
            </a:ln>
          </p:spPr>
          <p:txBody>
            <a:bodyPr/>
            <a:lstStyle/>
            <a:p>
              <a:endParaRPr lang="en-US"/>
            </a:p>
          </p:txBody>
        </p:sp>
        <p:sp>
          <p:nvSpPr>
            <p:cNvPr id="1010736" name="Line 48"/>
            <p:cNvSpPr>
              <a:spLocks noChangeShapeType="1"/>
            </p:cNvSpPr>
            <p:nvPr/>
          </p:nvSpPr>
          <p:spPr bwMode="auto">
            <a:xfrm>
              <a:off x="1610" y="1933"/>
              <a:ext cx="0" cy="136"/>
            </a:xfrm>
            <a:prstGeom prst="line">
              <a:avLst/>
            </a:prstGeom>
            <a:noFill/>
            <a:ln w="38100">
              <a:solidFill>
                <a:schemeClr val="tx1"/>
              </a:solidFill>
              <a:round/>
              <a:headEnd/>
              <a:tailEnd type="triangle" w="med" len="med"/>
            </a:ln>
          </p:spPr>
          <p:txBody>
            <a:bodyPr/>
            <a:lstStyle/>
            <a:p>
              <a:endParaRPr 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37" name="Slide Number Placeholder 4"/>
          <p:cNvSpPr>
            <a:spLocks noGrp="1"/>
          </p:cNvSpPr>
          <p:nvPr>
            <p:ph type="sldNum" sz="quarter" idx="11"/>
          </p:nvPr>
        </p:nvSpPr>
        <p:spPr/>
        <p:txBody>
          <a:bodyPr/>
          <a:lstStyle/>
          <a:p>
            <a:fld id="{330AB663-F06D-4792-B065-82600E2C3194}" type="slidenum">
              <a:rPr lang="en-US"/>
              <a:pPr/>
              <a:t>58</a:t>
            </a:fld>
            <a:endParaRPr lang="en-US"/>
          </a:p>
        </p:txBody>
      </p:sp>
      <p:sp>
        <p:nvSpPr>
          <p:cNvPr id="997384" name="AutoShape 8"/>
          <p:cNvSpPr>
            <a:spLocks noChangeArrowheads="1"/>
          </p:cNvSpPr>
          <p:nvPr/>
        </p:nvSpPr>
        <p:spPr bwMode="auto">
          <a:xfrm>
            <a:off x="2268538" y="188913"/>
            <a:ext cx="1168400" cy="403225"/>
          </a:xfrm>
          <a:prstGeom prst="flowChartTerminator">
            <a:avLst/>
          </a:prstGeom>
          <a:solidFill>
            <a:srgbClr val="CC3300"/>
          </a:solidFill>
          <a:ln w="9525">
            <a:solidFill>
              <a:srgbClr val="000000"/>
            </a:solidFill>
            <a:miter lim="800000"/>
            <a:headEnd/>
            <a:tailEnd/>
          </a:ln>
        </p:spPr>
        <p:txBody>
          <a:bodyPr>
            <a:spAutoFit/>
          </a:bodyPr>
          <a:lstStyle/>
          <a:p>
            <a:pPr algn="ctr" eaLnBrk="0" hangingPunct="0"/>
            <a:r>
              <a:rPr lang="en-US" altLang="ja-JP" sz="1400" b="1">
                <a:solidFill>
                  <a:schemeClr val="tx2"/>
                </a:solidFill>
                <a:latin typeface="Times New Roman" pitchFamily="18" charset="0"/>
                <a:ea typeface="MS Mincho" pitchFamily="49" charset="-128"/>
              </a:rPr>
              <a:t>BANJIR</a:t>
            </a:r>
            <a:endParaRPr lang="en-US">
              <a:solidFill>
                <a:schemeClr val="tx2"/>
              </a:solidFill>
              <a:latin typeface="Tahoma" pitchFamily="34" charset="0"/>
            </a:endParaRPr>
          </a:p>
        </p:txBody>
      </p:sp>
      <p:grpSp>
        <p:nvGrpSpPr>
          <p:cNvPr id="997430" name="Group 54"/>
          <p:cNvGrpSpPr>
            <a:grpSpLocks/>
          </p:cNvGrpSpPr>
          <p:nvPr/>
        </p:nvGrpSpPr>
        <p:grpSpPr bwMode="auto">
          <a:xfrm>
            <a:off x="1547813" y="341313"/>
            <a:ext cx="5243512" cy="6040437"/>
            <a:chOff x="975" y="215"/>
            <a:chExt cx="3303" cy="3805"/>
          </a:xfrm>
        </p:grpSpPr>
        <p:sp>
          <p:nvSpPr>
            <p:cNvPr id="997381" name="Rectangle 5"/>
            <p:cNvSpPr>
              <a:spLocks noChangeArrowheads="1"/>
            </p:cNvSpPr>
            <p:nvPr/>
          </p:nvSpPr>
          <p:spPr bwMode="auto">
            <a:xfrm>
              <a:off x="1240" y="519"/>
              <a:ext cx="1141" cy="25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IDENTIFIKASI POTENSI PENINGKATAN BANJIR</a:t>
              </a:r>
              <a:endParaRPr lang="en-US">
                <a:solidFill>
                  <a:schemeClr val="tx2"/>
                </a:solidFill>
                <a:latin typeface="Tahoma" pitchFamily="34" charset="0"/>
              </a:endParaRPr>
            </a:p>
          </p:txBody>
        </p:sp>
        <p:sp>
          <p:nvSpPr>
            <p:cNvPr id="997382" name="Rectangle 6"/>
            <p:cNvSpPr>
              <a:spLocks noChangeArrowheads="1"/>
            </p:cNvSpPr>
            <p:nvPr/>
          </p:nvSpPr>
          <p:spPr bwMode="auto">
            <a:xfrm>
              <a:off x="1111" y="1453"/>
              <a:ext cx="1434"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KOMUNIKASIKAN TINDAKAN PENGENDALIAN BANJIR PADA SELURUH KARYAWAN</a:t>
              </a:r>
              <a:endParaRPr lang="en-US">
                <a:solidFill>
                  <a:schemeClr val="tx2"/>
                </a:solidFill>
                <a:latin typeface="Tahoma" pitchFamily="34" charset="0"/>
              </a:endParaRPr>
            </a:p>
          </p:txBody>
        </p:sp>
        <p:sp>
          <p:nvSpPr>
            <p:cNvPr id="997383" name="Rectangle 7"/>
            <p:cNvSpPr>
              <a:spLocks noChangeArrowheads="1"/>
            </p:cNvSpPr>
            <p:nvPr/>
          </p:nvSpPr>
          <p:spPr bwMode="auto">
            <a:xfrm>
              <a:off x="975" y="1944"/>
              <a:ext cx="1724"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TINDAKAN PENANGGULANGAN  &amp; PENCEGAHAN AWAL BANJIR DILUAR AREA</a:t>
              </a:r>
              <a:endParaRPr lang="en-US">
                <a:solidFill>
                  <a:schemeClr val="tx2"/>
                </a:solidFill>
                <a:latin typeface="Tahoma" pitchFamily="34" charset="0"/>
              </a:endParaRPr>
            </a:p>
          </p:txBody>
        </p:sp>
        <p:sp>
          <p:nvSpPr>
            <p:cNvPr id="997385" name="Text Box 9"/>
            <p:cNvSpPr txBox="1">
              <a:spLocks noChangeArrowheads="1"/>
            </p:cNvSpPr>
            <p:nvPr/>
          </p:nvSpPr>
          <p:spPr bwMode="auto">
            <a:xfrm>
              <a:off x="1247" y="935"/>
              <a:ext cx="1179"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KOORDINASI PENGENDALIAN BANJIR DENGAN ERT</a:t>
              </a:r>
              <a:endParaRPr lang="en-US">
                <a:solidFill>
                  <a:schemeClr val="tx2"/>
                </a:solidFill>
                <a:latin typeface="Tahoma" pitchFamily="34" charset="0"/>
              </a:endParaRPr>
            </a:p>
          </p:txBody>
        </p:sp>
        <p:sp>
          <p:nvSpPr>
            <p:cNvPr id="997386" name="AutoShape 10"/>
            <p:cNvSpPr>
              <a:spLocks noChangeArrowheads="1"/>
            </p:cNvSpPr>
            <p:nvPr/>
          </p:nvSpPr>
          <p:spPr bwMode="auto">
            <a:xfrm>
              <a:off x="1202" y="2499"/>
              <a:ext cx="1256" cy="523"/>
            </a:xfrm>
            <a:prstGeom prst="flowChartDecision">
              <a:avLst/>
            </a:prstGeom>
            <a:solidFill>
              <a:srgbClr val="FFCC00"/>
            </a:solidFill>
            <a:ln w="9525">
              <a:solidFill>
                <a:srgbClr val="FFCC00"/>
              </a:solid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BANJIR TERKENDALI</a:t>
              </a:r>
              <a:endParaRPr lang="en-US">
                <a:solidFill>
                  <a:schemeClr val="tx2"/>
                </a:solidFill>
                <a:latin typeface="Tahoma" pitchFamily="34" charset="0"/>
              </a:endParaRPr>
            </a:p>
          </p:txBody>
        </p:sp>
        <p:sp>
          <p:nvSpPr>
            <p:cNvPr id="997387" name="Text Box 11"/>
            <p:cNvSpPr txBox="1">
              <a:spLocks noChangeArrowheads="1"/>
            </p:cNvSpPr>
            <p:nvPr/>
          </p:nvSpPr>
          <p:spPr bwMode="auto">
            <a:xfrm>
              <a:off x="1328" y="3764"/>
              <a:ext cx="1049" cy="25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BUAT LAPORAN KEJADIAN</a:t>
              </a:r>
              <a:endParaRPr lang="en-US">
                <a:solidFill>
                  <a:schemeClr val="tx2"/>
                </a:solidFill>
                <a:latin typeface="Tahoma" pitchFamily="34" charset="0"/>
              </a:endParaRPr>
            </a:p>
          </p:txBody>
        </p:sp>
        <p:sp>
          <p:nvSpPr>
            <p:cNvPr id="997388" name="Text Box 12"/>
            <p:cNvSpPr txBox="1">
              <a:spLocks noChangeArrowheads="1"/>
            </p:cNvSpPr>
            <p:nvPr/>
          </p:nvSpPr>
          <p:spPr bwMode="auto">
            <a:xfrm>
              <a:off x="2880" y="215"/>
              <a:ext cx="1398" cy="44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PROSEDUR EMERGENCY SHUTDOWN PADA SEMUA AKTIVITAS OPERASIONAL</a:t>
              </a:r>
              <a:endParaRPr lang="en-US">
                <a:solidFill>
                  <a:schemeClr val="tx2"/>
                </a:solidFill>
                <a:latin typeface="Tahoma" pitchFamily="34" charset="0"/>
              </a:endParaRPr>
            </a:p>
          </p:txBody>
        </p:sp>
        <p:sp>
          <p:nvSpPr>
            <p:cNvPr id="997389" name="Text Box 13"/>
            <p:cNvSpPr txBox="1">
              <a:spLocks noChangeArrowheads="1"/>
            </p:cNvSpPr>
            <p:nvPr/>
          </p:nvSpPr>
          <p:spPr bwMode="auto">
            <a:xfrm>
              <a:off x="2880" y="845"/>
              <a:ext cx="1398"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EVAKUASI SELURUH KARYAWAN PADA CENTRE CONTROL YANG DITENTUKAN</a:t>
              </a:r>
              <a:endParaRPr lang="en-US">
                <a:solidFill>
                  <a:schemeClr val="tx2"/>
                </a:solidFill>
                <a:latin typeface="Tahoma" pitchFamily="34" charset="0"/>
              </a:endParaRPr>
            </a:p>
          </p:txBody>
        </p:sp>
        <p:sp>
          <p:nvSpPr>
            <p:cNvPr id="997390" name="Text Box 14"/>
            <p:cNvSpPr txBox="1">
              <a:spLocks noChangeArrowheads="1"/>
            </p:cNvSpPr>
            <p:nvPr/>
          </p:nvSpPr>
          <p:spPr bwMode="auto">
            <a:xfrm>
              <a:off x="2880" y="1445"/>
              <a:ext cx="1398"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EMERGENCY SHUTDOWN POWER UNTUK TENAGA LISTRIK</a:t>
              </a:r>
              <a:endParaRPr lang="en-US">
                <a:solidFill>
                  <a:schemeClr val="tx2"/>
                </a:solidFill>
                <a:latin typeface="Tahoma" pitchFamily="34" charset="0"/>
              </a:endParaRPr>
            </a:p>
          </p:txBody>
        </p:sp>
        <p:sp>
          <p:nvSpPr>
            <p:cNvPr id="997391" name="Text Box 15"/>
            <p:cNvSpPr txBox="1">
              <a:spLocks noChangeArrowheads="1"/>
            </p:cNvSpPr>
            <p:nvPr/>
          </p:nvSpPr>
          <p:spPr bwMode="auto">
            <a:xfrm>
              <a:off x="2880" y="1989"/>
              <a:ext cx="1398"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ISOLASI PADA SUMBER BANJIR KEDALAM LOKASI PERUSAHAAN</a:t>
              </a:r>
              <a:endParaRPr lang="en-US">
                <a:solidFill>
                  <a:schemeClr val="tx2"/>
                </a:solidFill>
                <a:latin typeface="Tahoma" pitchFamily="34" charset="0"/>
              </a:endParaRPr>
            </a:p>
          </p:txBody>
        </p:sp>
        <p:sp>
          <p:nvSpPr>
            <p:cNvPr id="997392" name="Text Box 16"/>
            <p:cNvSpPr txBox="1">
              <a:spLocks noChangeArrowheads="1"/>
            </p:cNvSpPr>
            <p:nvPr/>
          </p:nvSpPr>
          <p:spPr bwMode="auto">
            <a:xfrm>
              <a:off x="2880" y="2619"/>
              <a:ext cx="1398" cy="44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PENGURANGAN SUMBER AIR DIDALAM LOKASI PERUSAHAAN DENGAN PUMPING</a:t>
              </a:r>
              <a:endParaRPr lang="en-US">
                <a:solidFill>
                  <a:schemeClr val="tx2"/>
                </a:solidFill>
                <a:latin typeface="Tahoma" pitchFamily="34" charset="0"/>
              </a:endParaRPr>
            </a:p>
          </p:txBody>
        </p:sp>
        <p:sp>
          <p:nvSpPr>
            <p:cNvPr id="997394" name="Text Box 18"/>
            <p:cNvSpPr txBox="1">
              <a:spLocks noChangeArrowheads="1"/>
            </p:cNvSpPr>
            <p:nvPr/>
          </p:nvSpPr>
          <p:spPr bwMode="auto">
            <a:xfrm>
              <a:off x="1292" y="3169"/>
              <a:ext cx="1096" cy="35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PENYISIRAN  DILUAR AREA PERUSAHAAN</a:t>
              </a:r>
              <a:endParaRPr lang="en-US">
                <a:solidFill>
                  <a:schemeClr val="tx2"/>
                </a:solidFill>
                <a:latin typeface="Tahoma" pitchFamily="34" charset="0"/>
              </a:endParaRPr>
            </a:p>
          </p:txBody>
        </p:sp>
        <p:sp>
          <p:nvSpPr>
            <p:cNvPr id="997395" name="Text Box 19"/>
            <p:cNvSpPr txBox="1">
              <a:spLocks noChangeArrowheads="1"/>
            </p:cNvSpPr>
            <p:nvPr/>
          </p:nvSpPr>
          <p:spPr bwMode="auto">
            <a:xfrm>
              <a:off x="2989" y="3310"/>
              <a:ext cx="1223" cy="25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LAKUKAN PENYISIRAN  DI AREA PERUSAHAAN</a:t>
              </a:r>
              <a:endParaRPr lang="en-US">
                <a:solidFill>
                  <a:schemeClr val="tx2"/>
                </a:solidFill>
                <a:latin typeface="Tahoma" pitchFamily="34" charset="0"/>
              </a:endParaRPr>
            </a:p>
          </p:txBody>
        </p:sp>
        <p:sp>
          <p:nvSpPr>
            <p:cNvPr id="997396" name="Text Box 20"/>
            <p:cNvSpPr txBox="1">
              <a:spLocks noChangeArrowheads="1"/>
            </p:cNvSpPr>
            <p:nvPr/>
          </p:nvSpPr>
          <p:spPr bwMode="auto">
            <a:xfrm>
              <a:off x="2971" y="3718"/>
              <a:ext cx="1223" cy="25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INVENTARISIR DAMPAK PADA ASSET PERUSAHAAN</a:t>
              </a:r>
              <a:endParaRPr lang="en-US">
                <a:solidFill>
                  <a:schemeClr val="tx2"/>
                </a:solidFill>
                <a:latin typeface="Tahoma" pitchFamily="34" charset="0"/>
              </a:endParaRPr>
            </a:p>
          </p:txBody>
        </p:sp>
        <p:sp>
          <p:nvSpPr>
            <p:cNvPr id="997398" name="Line 22"/>
            <p:cNvSpPr>
              <a:spLocks noChangeShapeType="1"/>
            </p:cNvSpPr>
            <p:nvPr/>
          </p:nvSpPr>
          <p:spPr bwMode="auto">
            <a:xfrm>
              <a:off x="1837" y="391"/>
              <a:ext cx="0" cy="119"/>
            </a:xfrm>
            <a:prstGeom prst="line">
              <a:avLst/>
            </a:prstGeom>
            <a:noFill/>
            <a:ln w="38100">
              <a:solidFill>
                <a:schemeClr val="tx1"/>
              </a:solidFill>
              <a:round/>
              <a:headEnd/>
              <a:tailEnd type="triangle" w="med" len="med"/>
            </a:ln>
          </p:spPr>
          <p:txBody>
            <a:bodyPr/>
            <a:lstStyle/>
            <a:p>
              <a:endParaRPr lang="en-US"/>
            </a:p>
          </p:txBody>
        </p:sp>
        <p:sp>
          <p:nvSpPr>
            <p:cNvPr id="997399" name="Line 23"/>
            <p:cNvSpPr>
              <a:spLocks noChangeShapeType="1"/>
            </p:cNvSpPr>
            <p:nvPr/>
          </p:nvSpPr>
          <p:spPr bwMode="auto">
            <a:xfrm>
              <a:off x="1837" y="799"/>
              <a:ext cx="0" cy="136"/>
            </a:xfrm>
            <a:prstGeom prst="line">
              <a:avLst/>
            </a:prstGeom>
            <a:noFill/>
            <a:ln w="38100">
              <a:solidFill>
                <a:schemeClr val="tx1"/>
              </a:solidFill>
              <a:round/>
              <a:headEnd/>
              <a:tailEnd type="triangle" w="med" len="med"/>
            </a:ln>
          </p:spPr>
          <p:txBody>
            <a:bodyPr/>
            <a:lstStyle/>
            <a:p>
              <a:endParaRPr lang="en-US"/>
            </a:p>
          </p:txBody>
        </p:sp>
        <p:sp>
          <p:nvSpPr>
            <p:cNvPr id="997401" name="Line 25"/>
            <p:cNvSpPr>
              <a:spLocks noChangeShapeType="1"/>
            </p:cNvSpPr>
            <p:nvPr/>
          </p:nvSpPr>
          <p:spPr bwMode="auto">
            <a:xfrm>
              <a:off x="1837" y="1800"/>
              <a:ext cx="0" cy="133"/>
            </a:xfrm>
            <a:prstGeom prst="line">
              <a:avLst/>
            </a:prstGeom>
            <a:noFill/>
            <a:ln w="38100">
              <a:solidFill>
                <a:schemeClr val="tx1"/>
              </a:solidFill>
              <a:round/>
              <a:headEnd/>
              <a:tailEnd type="triangle" w="med" len="med"/>
            </a:ln>
          </p:spPr>
          <p:txBody>
            <a:bodyPr/>
            <a:lstStyle/>
            <a:p>
              <a:endParaRPr lang="en-US"/>
            </a:p>
          </p:txBody>
        </p:sp>
        <p:sp>
          <p:nvSpPr>
            <p:cNvPr id="997404" name="Line 28"/>
            <p:cNvSpPr>
              <a:spLocks noChangeShapeType="1"/>
            </p:cNvSpPr>
            <p:nvPr/>
          </p:nvSpPr>
          <p:spPr bwMode="auto">
            <a:xfrm>
              <a:off x="2744" y="436"/>
              <a:ext cx="0" cy="2314"/>
            </a:xfrm>
            <a:prstGeom prst="line">
              <a:avLst/>
            </a:prstGeom>
            <a:noFill/>
            <a:ln w="38100">
              <a:solidFill>
                <a:schemeClr val="tx1"/>
              </a:solidFill>
              <a:round/>
              <a:headEnd/>
              <a:tailEnd/>
            </a:ln>
          </p:spPr>
          <p:txBody>
            <a:bodyPr/>
            <a:lstStyle/>
            <a:p>
              <a:endParaRPr lang="en-US"/>
            </a:p>
          </p:txBody>
        </p:sp>
        <p:sp>
          <p:nvSpPr>
            <p:cNvPr id="997405" name="Line 29"/>
            <p:cNvSpPr>
              <a:spLocks noChangeShapeType="1"/>
            </p:cNvSpPr>
            <p:nvPr/>
          </p:nvSpPr>
          <p:spPr bwMode="auto">
            <a:xfrm>
              <a:off x="2472" y="2750"/>
              <a:ext cx="272" cy="0"/>
            </a:xfrm>
            <a:prstGeom prst="line">
              <a:avLst/>
            </a:prstGeom>
            <a:noFill/>
            <a:ln w="38100">
              <a:solidFill>
                <a:schemeClr val="tx1"/>
              </a:solidFill>
              <a:round/>
              <a:headEnd/>
              <a:tailEnd/>
            </a:ln>
          </p:spPr>
          <p:txBody>
            <a:bodyPr/>
            <a:lstStyle/>
            <a:p>
              <a:endParaRPr lang="en-US"/>
            </a:p>
          </p:txBody>
        </p:sp>
        <p:sp>
          <p:nvSpPr>
            <p:cNvPr id="997407" name="Line 31"/>
            <p:cNvSpPr>
              <a:spLocks noChangeShapeType="1"/>
            </p:cNvSpPr>
            <p:nvPr/>
          </p:nvSpPr>
          <p:spPr bwMode="auto">
            <a:xfrm>
              <a:off x="3606" y="663"/>
              <a:ext cx="0" cy="182"/>
            </a:xfrm>
            <a:prstGeom prst="line">
              <a:avLst/>
            </a:prstGeom>
            <a:noFill/>
            <a:ln w="38100">
              <a:solidFill>
                <a:schemeClr val="tx1"/>
              </a:solidFill>
              <a:round/>
              <a:headEnd/>
              <a:tailEnd type="triangle" w="med" len="med"/>
            </a:ln>
          </p:spPr>
          <p:txBody>
            <a:bodyPr/>
            <a:lstStyle/>
            <a:p>
              <a:endParaRPr lang="en-US"/>
            </a:p>
          </p:txBody>
        </p:sp>
        <p:sp>
          <p:nvSpPr>
            <p:cNvPr id="997408" name="Line 32"/>
            <p:cNvSpPr>
              <a:spLocks noChangeShapeType="1"/>
            </p:cNvSpPr>
            <p:nvPr/>
          </p:nvSpPr>
          <p:spPr bwMode="auto">
            <a:xfrm>
              <a:off x="3606" y="1207"/>
              <a:ext cx="0" cy="227"/>
            </a:xfrm>
            <a:prstGeom prst="line">
              <a:avLst/>
            </a:prstGeom>
            <a:noFill/>
            <a:ln w="38100">
              <a:solidFill>
                <a:schemeClr val="tx1"/>
              </a:solidFill>
              <a:round/>
              <a:headEnd/>
              <a:tailEnd type="triangle" w="med" len="med"/>
            </a:ln>
          </p:spPr>
          <p:txBody>
            <a:bodyPr/>
            <a:lstStyle/>
            <a:p>
              <a:endParaRPr lang="en-US"/>
            </a:p>
          </p:txBody>
        </p:sp>
        <p:sp>
          <p:nvSpPr>
            <p:cNvPr id="997409" name="Line 33"/>
            <p:cNvSpPr>
              <a:spLocks noChangeShapeType="1"/>
            </p:cNvSpPr>
            <p:nvPr/>
          </p:nvSpPr>
          <p:spPr bwMode="auto">
            <a:xfrm>
              <a:off x="3606" y="1797"/>
              <a:ext cx="0" cy="182"/>
            </a:xfrm>
            <a:prstGeom prst="line">
              <a:avLst/>
            </a:prstGeom>
            <a:noFill/>
            <a:ln w="38100">
              <a:solidFill>
                <a:schemeClr val="tx1"/>
              </a:solidFill>
              <a:round/>
              <a:headEnd/>
              <a:tailEnd type="triangle" w="med" len="med"/>
            </a:ln>
          </p:spPr>
          <p:txBody>
            <a:bodyPr/>
            <a:lstStyle/>
            <a:p>
              <a:endParaRPr lang="en-US"/>
            </a:p>
          </p:txBody>
        </p:sp>
        <p:sp>
          <p:nvSpPr>
            <p:cNvPr id="997410" name="Line 34"/>
            <p:cNvSpPr>
              <a:spLocks noChangeShapeType="1"/>
            </p:cNvSpPr>
            <p:nvPr/>
          </p:nvSpPr>
          <p:spPr bwMode="auto">
            <a:xfrm>
              <a:off x="3606" y="2341"/>
              <a:ext cx="0" cy="273"/>
            </a:xfrm>
            <a:prstGeom prst="line">
              <a:avLst/>
            </a:prstGeom>
            <a:noFill/>
            <a:ln w="38100">
              <a:solidFill>
                <a:schemeClr val="tx1"/>
              </a:solidFill>
              <a:round/>
              <a:headEnd/>
              <a:tailEnd type="triangle" w="med" len="med"/>
            </a:ln>
          </p:spPr>
          <p:txBody>
            <a:bodyPr/>
            <a:lstStyle/>
            <a:p>
              <a:endParaRPr lang="en-US"/>
            </a:p>
          </p:txBody>
        </p:sp>
        <p:sp>
          <p:nvSpPr>
            <p:cNvPr id="997411" name="Line 35"/>
            <p:cNvSpPr>
              <a:spLocks noChangeShapeType="1"/>
            </p:cNvSpPr>
            <p:nvPr/>
          </p:nvSpPr>
          <p:spPr bwMode="auto">
            <a:xfrm>
              <a:off x="3606" y="3067"/>
              <a:ext cx="0" cy="227"/>
            </a:xfrm>
            <a:prstGeom prst="line">
              <a:avLst/>
            </a:prstGeom>
            <a:noFill/>
            <a:ln w="38100">
              <a:solidFill>
                <a:schemeClr val="tx1"/>
              </a:solidFill>
              <a:round/>
              <a:headEnd/>
              <a:tailEnd type="triangle" w="med" len="med"/>
            </a:ln>
          </p:spPr>
          <p:txBody>
            <a:bodyPr/>
            <a:lstStyle/>
            <a:p>
              <a:endParaRPr lang="en-US"/>
            </a:p>
          </p:txBody>
        </p:sp>
        <p:sp>
          <p:nvSpPr>
            <p:cNvPr id="997413" name="Line 37"/>
            <p:cNvSpPr>
              <a:spLocks noChangeShapeType="1"/>
            </p:cNvSpPr>
            <p:nvPr/>
          </p:nvSpPr>
          <p:spPr bwMode="auto">
            <a:xfrm>
              <a:off x="3606" y="3566"/>
              <a:ext cx="0" cy="136"/>
            </a:xfrm>
            <a:prstGeom prst="line">
              <a:avLst/>
            </a:prstGeom>
            <a:noFill/>
            <a:ln w="38100">
              <a:solidFill>
                <a:schemeClr val="tx1"/>
              </a:solidFill>
              <a:round/>
              <a:headEnd/>
              <a:tailEnd type="triangle" w="med" len="med"/>
            </a:ln>
          </p:spPr>
          <p:txBody>
            <a:bodyPr/>
            <a:lstStyle/>
            <a:p>
              <a:endParaRPr lang="en-US"/>
            </a:p>
          </p:txBody>
        </p:sp>
        <p:sp>
          <p:nvSpPr>
            <p:cNvPr id="997419" name="Text Box 43"/>
            <p:cNvSpPr txBox="1">
              <a:spLocks noChangeArrowheads="1"/>
            </p:cNvSpPr>
            <p:nvPr/>
          </p:nvSpPr>
          <p:spPr bwMode="auto">
            <a:xfrm>
              <a:off x="2426" y="2571"/>
              <a:ext cx="349" cy="133"/>
            </a:xfrm>
            <a:prstGeom prst="rect">
              <a:avLst/>
            </a:prstGeom>
            <a:noFill/>
            <a:ln w="9525">
              <a:noFill/>
              <a:miter lim="800000"/>
              <a:headEnd/>
              <a:tailEnd/>
            </a:ln>
          </p:spPr>
          <p:txBody>
            <a:bodyPr/>
            <a:lstStyle/>
            <a:p>
              <a:pPr algn="ctr" eaLnBrk="0" hangingPunct="0"/>
              <a:r>
                <a:rPr lang="en-US" altLang="ja-JP" sz="1000" b="1">
                  <a:solidFill>
                    <a:schemeClr val="tx2"/>
                  </a:solidFill>
                  <a:latin typeface="Times New Roman" pitchFamily="18" charset="0"/>
                  <a:ea typeface="MS Mincho" pitchFamily="49" charset="-128"/>
                </a:rPr>
                <a:t>N</a:t>
              </a:r>
              <a:endParaRPr lang="en-US">
                <a:solidFill>
                  <a:schemeClr val="tx2"/>
                </a:solidFill>
                <a:latin typeface="Tahoma" pitchFamily="34" charset="0"/>
              </a:endParaRPr>
            </a:p>
          </p:txBody>
        </p:sp>
        <p:sp>
          <p:nvSpPr>
            <p:cNvPr id="997420" name="Text Box 44"/>
            <p:cNvSpPr txBox="1">
              <a:spLocks noChangeArrowheads="1"/>
            </p:cNvSpPr>
            <p:nvPr/>
          </p:nvSpPr>
          <p:spPr bwMode="auto">
            <a:xfrm>
              <a:off x="1837" y="2976"/>
              <a:ext cx="264" cy="154"/>
            </a:xfrm>
            <a:prstGeom prst="rect">
              <a:avLst/>
            </a:prstGeom>
            <a:noFill/>
            <a:ln w="9525">
              <a:noFill/>
              <a:miter lim="800000"/>
              <a:headEnd/>
              <a:tailEnd/>
            </a:ln>
          </p:spPr>
          <p:txBody>
            <a:bodyPr>
              <a:spAutoFit/>
            </a:bodyPr>
            <a:lstStyle/>
            <a:p>
              <a:pPr algn="ctr" eaLnBrk="0" hangingPunct="0"/>
              <a:r>
                <a:rPr lang="en-US" altLang="ja-JP" sz="1000" b="1">
                  <a:solidFill>
                    <a:schemeClr val="tx2"/>
                  </a:solidFill>
                  <a:latin typeface="Times New Roman" pitchFamily="18" charset="0"/>
                  <a:ea typeface="MS Mincho" pitchFamily="49" charset="-128"/>
                </a:rPr>
                <a:t>Y</a:t>
              </a:r>
              <a:endParaRPr lang="en-US">
                <a:solidFill>
                  <a:schemeClr val="tx2"/>
                </a:solidFill>
                <a:latin typeface="Tahoma" pitchFamily="34" charset="0"/>
              </a:endParaRPr>
            </a:p>
          </p:txBody>
        </p:sp>
        <p:sp>
          <p:nvSpPr>
            <p:cNvPr id="997425" name="Line 49"/>
            <p:cNvSpPr>
              <a:spLocks noChangeShapeType="1"/>
            </p:cNvSpPr>
            <p:nvPr/>
          </p:nvSpPr>
          <p:spPr bwMode="auto">
            <a:xfrm>
              <a:off x="1837" y="2296"/>
              <a:ext cx="0" cy="182"/>
            </a:xfrm>
            <a:prstGeom prst="line">
              <a:avLst/>
            </a:prstGeom>
            <a:noFill/>
            <a:ln w="38100">
              <a:solidFill>
                <a:schemeClr val="tx1"/>
              </a:solidFill>
              <a:round/>
              <a:headEnd/>
              <a:tailEnd type="triangle" w="med" len="med"/>
            </a:ln>
          </p:spPr>
          <p:txBody>
            <a:bodyPr/>
            <a:lstStyle/>
            <a:p>
              <a:endParaRPr lang="en-US"/>
            </a:p>
          </p:txBody>
        </p:sp>
        <p:sp>
          <p:nvSpPr>
            <p:cNvPr id="997426" name="Line 50"/>
            <p:cNvSpPr>
              <a:spLocks noChangeShapeType="1"/>
            </p:cNvSpPr>
            <p:nvPr/>
          </p:nvSpPr>
          <p:spPr bwMode="auto">
            <a:xfrm>
              <a:off x="1837" y="3521"/>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97427" name="Line 51"/>
            <p:cNvSpPr>
              <a:spLocks noChangeShapeType="1"/>
            </p:cNvSpPr>
            <p:nvPr/>
          </p:nvSpPr>
          <p:spPr bwMode="auto">
            <a:xfrm>
              <a:off x="1837" y="3022"/>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97428" name="Line 52"/>
            <p:cNvSpPr>
              <a:spLocks noChangeShapeType="1"/>
            </p:cNvSpPr>
            <p:nvPr/>
          </p:nvSpPr>
          <p:spPr bwMode="auto">
            <a:xfrm>
              <a:off x="1837" y="1298"/>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997429" name="Line 53"/>
            <p:cNvSpPr>
              <a:spLocks noChangeShapeType="1"/>
            </p:cNvSpPr>
            <p:nvPr/>
          </p:nvSpPr>
          <p:spPr bwMode="auto">
            <a:xfrm>
              <a:off x="2744" y="436"/>
              <a:ext cx="136"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31" name="Slide Number Placeholder 4"/>
          <p:cNvSpPr>
            <a:spLocks noGrp="1"/>
          </p:cNvSpPr>
          <p:nvPr>
            <p:ph type="sldNum" sz="quarter" idx="11"/>
          </p:nvPr>
        </p:nvSpPr>
        <p:spPr/>
        <p:txBody>
          <a:bodyPr/>
          <a:lstStyle/>
          <a:p>
            <a:fld id="{EE85CA98-F8F3-429F-A889-825D681C2559}" type="slidenum">
              <a:rPr lang="en-US"/>
              <a:pPr/>
              <a:t>59</a:t>
            </a:fld>
            <a:endParaRPr lang="en-US"/>
          </a:p>
        </p:txBody>
      </p:sp>
      <p:grpSp>
        <p:nvGrpSpPr>
          <p:cNvPr id="1013806" name="Group 46"/>
          <p:cNvGrpSpPr>
            <a:grpSpLocks/>
          </p:cNvGrpSpPr>
          <p:nvPr/>
        </p:nvGrpSpPr>
        <p:grpSpPr bwMode="auto">
          <a:xfrm>
            <a:off x="2339975" y="620713"/>
            <a:ext cx="5614988" cy="5651500"/>
            <a:chOff x="1474" y="391"/>
            <a:chExt cx="3537" cy="3560"/>
          </a:xfrm>
        </p:grpSpPr>
        <p:sp>
          <p:nvSpPr>
            <p:cNvPr id="1013765" name="Text Box 5"/>
            <p:cNvSpPr txBox="1">
              <a:spLocks noChangeArrowheads="1"/>
            </p:cNvSpPr>
            <p:nvPr/>
          </p:nvSpPr>
          <p:spPr bwMode="auto">
            <a:xfrm>
              <a:off x="3606" y="1162"/>
              <a:ext cx="1360" cy="32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INSPEKSI PENGENDALIAN PEMAKAIAN LISTRIK</a:t>
              </a:r>
              <a:endParaRPr lang="en-US" sz="900">
                <a:solidFill>
                  <a:srgbClr val="080808"/>
                </a:solidFill>
                <a:latin typeface="Tahoma" pitchFamily="34" charset="0"/>
              </a:endParaRPr>
            </a:p>
          </p:txBody>
        </p:sp>
        <p:sp>
          <p:nvSpPr>
            <p:cNvPr id="1013766" name="Text Box 6"/>
            <p:cNvSpPr txBox="1">
              <a:spLocks noChangeArrowheads="1"/>
            </p:cNvSpPr>
            <p:nvPr/>
          </p:nvSpPr>
          <p:spPr bwMode="auto">
            <a:xfrm>
              <a:off x="3606" y="618"/>
              <a:ext cx="1360"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PENGURANGAN BEBAN PEMAKAIAN LISTRIK</a:t>
              </a:r>
              <a:endParaRPr lang="en-US" sz="900">
                <a:solidFill>
                  <a:srgbClr val="080808"/>
                </a:solidFill>
                <a:latin typeface="Tahoma" pitchFamily="34" charset="0"/>
              </a:endParaRPr>
            </a:p>
          </p:txBody>
        </p:sp>
        <p:sp>
          <p:nvSpPr>
            <p:cNvPr id="1013767" name="AutoShape 7"/>
            <p:cNvSpPr>
              <a:spLocks noChangeArrowheads="1"/>
            </p:cNvSpPr>
            <p:nvPr/>
          </p:nvSpPr>
          <p:spPr bwMode="auto">
            <a:xfrm>
              <a:off x="1610" y="391"/>
              <a:ext cx="1043" cy="389"/>
            </a:xfrm>
            <a:prstGeom prst="flowChartTerminator">
              <a:avLst/>
            </a:prstGeom>
            <a:solidFill>
              <a:srgbClr val="FF3300"/>
            </a:solidFill>
            <a:ln w="9525">
              <a:solidFill>
                <a:schemeClr val="tx1"/>
              </a:solidFill>
              <a:miter lim="800000"/>
              <a:headEnd/>
              <a:tailEnd/>
            </a:ln>
          </p:spPr>
          <p:txBody>
            <a:bodyPr>
              <a:spAutoFit/>
            </a:bodyPr>
            <a:lstStyle/>
            <a:p>
              <a:pPr algn="ctr" eaLnBrk="0" hangingPunct="0"/>
              <a:r>
                <a:rPr lang="en-US" altLang="ja-JP" sz="1200" b="1">
                  <a:solidFill>
                    <a:srgbClr val="080808"/>
                  </a:solidFill>
                  <a:latin typeface="Times New Roman" pitchFamily="18" charset="0"/>
                  <a:ea typeface="MS Mincho" pitchFamily="49" charset="-128"/>
                </a:rPr>
                <a:t>KEGAGALAN TENAGA LISTRIK</a:t>
              </a:r>
              <a:endParaRPr lang="en-US">
                <a:solidFill>
                  <a:srgbClr val="080808"/>
                </a:solidFill>
                <a:latin typeface="Tahoma" pitchFamily="34" charset="0"/>
              </a:endParaRPr>
            </a:p>
          </p:txBody>
        </p:sp>
        <p:sp>
          <p:nvSpPr>
            <p:cNvPr id="1013768" name="Text Box 8"/>
            <p:cNvSpPr txBox="1">
              <a:spLocks noChangeArrowheads="1"/>
            </p:cNvSpPr>
            <p:nvPr/>
          </p:nvSpPr>
          <p:spPr bwMode="auto">
            <a:xfrm>
              <a:off x="1610" y="1071"/>
              <a:ext cx="1089"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IDENTIFIKASI KEGAGALAN TENAGA </a:t>
              </a:r>
              <a:endParaRPr lang="en-US" sz="900">
                <a:solidFill>
                  <a:srgbClr val="080808"/>
                </a:solidFill>
                <a:latin typeface="Tahoma" pitchFamily="34" charset="0"/>
              </a:endParaRPr>
            </a:p>
          </p:txBody>
        </p:sp>
        <p:sp>
          <p:nvSpPr>
            <p:cNvPr id="1013769" name="Text Box 9"/>
            <p:cNvSpPr txBox="1">
              <a:spLocks noChangeArrowheads="1"/>
            </p:cNvSpPr>
            <p:nvPr/>
          </p:nvSpPr>
          <p:spPr bwMode="auto">
            <a:xfrm>
              <a:off x="1519" y="3017"/>
              <a:ext cx="1360" cy="32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PEMINDAHAN TENAGA PENGGERAK PADA SUMBER TENAGA LAIN</a:t>
              </a:r>
              <a:endParaRPr lang="en-US" sz="900">
                <a:solidFill>
                  <a:srgbClr val="080808"/>
                </a:solidFill>
                <a:latin typeface="Tahoma" pitchFamily="34" charset="0"/>
              </a:endParaRPr>
            </a:p>
          </p:txBody>
        </p:sp>
        <p:sp>
          <p:nvSpPr>
            <p:cNvPr id="1013771" name="Text Box 11"/>
            <p:cNvSpPr txBox="1">
              <a:spLocks noChangeArrowheads="1"/>
            </p:cNvSpPr>
            <p:nvPr/>
          </p:nvSpPr>
          <p:spPr bwMode="auto">
            <a:xfrm>
              <a:off x="1519" y="3607"/>
              <a:ext cx="1360" cy="32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EMERGENCY SHUTDOWN UNTUK PERALATAN KRITIS</a:t>
              </a:r>
              <a:endParaRPr lang="en-US" sz="900">
                <a:solidFill>
                  <a:srgbClr val="080808"/>
                </a:solidFill>
                <a:latin typeface="Tahoma" pitchFamily="34" charset="0"/>
              </a:endParaRPr>
            </a:p>
          </p:txBody>
        </p:sp>
        <p:sp>
          <p:nvSpPr>
            <p:cNvPr id="1013772" name="Text Box 12"/>
            <p:cNvSpPr txBox="1">
              <a:spLocks noChangeArrowheads="1"/>
            </p:cNvSpPr>
            <p:nvPr/>
          </p:nvSpPr>
          <p:spPr bwMode="auto">
            <a:xfrm>
              <a:off x="3651" y="2976"/>
              <a:ext cx="1360" cy="40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ANALISA KEJADIAN DAN TINDAKAN PENGENDALIAN, REVIEW PROSEDUR BILA DIPERLUKAN</a:t>
              </a:r>
              <a:endParaRPr lang="en-US" sz="900">
                <a:solidFill>
                  <a:srgbClr val="080808"/>
                </a:solidFill>
                <a:latin typeface="Tahoma" pitchFamily="34" charset="0"/>
              </a:endParaRPr>
            </a:p>
          </p:txBody>
        </p:sp>
        <p:sp>
          <p:nvSpPr>
            <p:cNvPr id="1013773" name="Text Box 13"/>
            <p:cNvSpPr txBox="1">
              <a:spLocks noChangeArrowheads="1"/>
            </p:cNvSpPr>
            <p:nvPr/>
          </p:nvSpPr>
          <p:spPr bwMode="auto">
            <a:xfrm>
              <a:off x="3651" y="2160"/>
              <a:ext cx="1360" cy="40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INSPEKSI PENYIMPANGAN PERALATAN KRITIS, LAKUKAN RE START-UP BILA DIPERLUKAN</a:t>
              </a:r>
              <a:endParaRPr lang="en-US" sz="900">
                <a:solidFill>
                  <a:srgbClr val="080808"/>
                </a:solidFill>
                <a:latin typeface="Tahoma" pitchFamily="34" charset="0"/>
              </a:endParaRPr>
            </a:p>
          </p:txBody>
        </p:sp>
        <p:sp>
          <p:nvSpPr>
            <p:cNvPr id="1013774" name="Text Box 14"/>
            <p:cNvSpPr txBox="1">
              <a:spLocks noChangeArrowheads="1"/>
            </p:cNvSpPr>
            <p:nvPr/>
          </p:nvSpPr>
          <p:spPr bwMode="auto">
            <a:xfrm>
              <a:off x="1474" y="2342"/>
              <a:ext cx="1360" cy="408"/>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INVENTARISIR SEMUA AKTIFITAS/OPERASIONAL YANG MENGGUNAKAN TENAGA LISTRIK</a:t>
              </a:r>
              <a:endParaRPr lang="en-US" sz="900">
                <a:solidFill>
                  <a:srgbClr val="080808"/>
                </a:solidFill>
                <a:latin typeface="Tahoma" pitchFamily="34" charset="0"/>
              </a:endParaRPr>
            </a:p>
          </p:txBody>
        </p:sp>
        <p:sp>
          <p:nvSpPr>
            <p:cNvPr id="1013775" name="AutoShape 15"/>
            <p:cNvSpPr>
              <a:spLocks noChangeArrowheads="1"/>
            </p:cNvSpPr>
            <p:nvPr/>
          </p:nvSpPr>
          <p:spPr bwMode="auto">
            <a:xfrm>
              <a:off x="1519" y="1583"/>
              <a:ext cx="1266" cy="441"/>
            </a:xfrm>
            <a:prstGeom prst="flowChartDecision">
              <a:avLst/>
            </a:prstGeom>
            <a:solidFill>
              <a:srgbClr val="FFCC00"/>
            </a:solidFill>
            <a:ln w="9525">
              <a:solidFill>
                <a:srgbClr val="FFCC00"/>
              </a:solidFill>
              <a:miter lim="800000"/>
              <a:headEnd/>
              <a:tailEnd/>
            </a:ln>
          </p:spPr>
          <p:txBody>
            <a:bodyPr anchor="ctr" anchorCtr="1"/>
            <a:lstStyle/>
            <a:p>
              <a:pPr algn="ctr" eaLnBrk="0" hangingPunct="0"/>
              <a:r>
                <a:rPr lang="en-US" altLang="ja-JP" sz="900" b="1">
                  <a:solidFill>
                    <a:srgbClr val="080808"/>
                  </a:solidFill>
                  <a:latin typeface="Times New Roman" pitchFamily="18" charset="0"/>
                  <a:ea typeface="MS Mincho" pitchFamily="49" charset="-128"/>
                </a:rPr>
                <a:t>TOTAL BLACK OUT ?</a:t>
              </a:r>
              <a:endParaRPr lang="en-US" sz="900">
                <a:solidFill>
                  <a:srgbClr val="080808"/>
                </a:solidFill>
                <a:latin typeface="Tahoma" pitchFamily="34" charset="0"/>
              </a:endParaRPr>
            </a:p>
          </p:txBody>
        </p:sp>
        <p:sp>
          <p:nvSpPr>
            <p:cNvPr id="1013776" name="AutoShape 16"/>
            <p:cNvSpPr>
              <a:spLocks noChangeArrowheads="1"/>
            </p:cNvSpPr>
            <p:nvPr/>
          </p:nvSpPr>
          <p:spPr bwMode="auto">
            <a:xfrm>
              <a:off x="3833" y="3657"/>
              <a:ext cx="998" cy="294"/>
            </a:xfrm>
            <a:prstGeom prst="flowChartTerminator">
              <a:avLst/>
            </a:prstGeom>
            <a:solidFill>
              <a:srgbClr val="FFCC00"/>
            </a:solidFill>
            <a:ln w="9525">
              <a:solidFill>
                <a:srgbClr val="FFCC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BUAT LAPORAN KEJADIAN</a:t>
              </a:r>
              <a:endParaRPr lang="en-US" sz="900">
                <a:solidFill>
                  <a:srgbClr val="080808"/>
                </a:solidFill>
                <a:latin typeface="Tahoma" pitchFamily="34" charset="0"/>
              </a:endParaRPr>
            </a:p>
          </p:txBody>
        </p:sp>
        <p:sp>
          <p:nvSpPr>
            <p:cNvPr id="1013789" name="Text Box 29"/>
            <p:cNvSpPr txBox="1">
              <a:spLocks noChangeArrowheads="1"/>
            </p:cNvSpPr>
            <p:nvPr/>
          </p:nvSpPr>
          <p:spPr bwMode="auto">
            <a:xfrm>
              <a:off x="2200" y="2104"/>
              <a:ext cx="272" cy="147"/>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Y</a:t>
              </a:r>
              <a:endParaRPr lang="en-US">
                <a:latin typeface="Tahoma" pitchFamily="34" charset="0"/>
              </a:endParaRPr>
            </a:p>
          </p:txBody>
        </p:sp>
        <p:sp>
          <p:nvSpPr>
            <p:cNvPr id="1013790" name="Text Box 30"/>
            <p:cNvSpPr txBox="1">
              <a:spLocks noChangeArrowheads="1"/>
            </p:cNvSpPr>
            <p:nvPr/>
          </p:nvSpPr>
          <p:spPr bwMode="auto">
            <a:xfrm>
              <a:off x="2789" y="1559"/>
              <a:ext cx="273" cy="147"/>
            </a:xfrm>
            <a:prstGeom prst="rect">
              <a:avLst/>
            </a:prstGeom>
            <a:noFill/>
            <a:ln w="9525">
              <a:noFill/>
              <a:miter lim="800000"/>
              <a:headEnd/>
              <a:tailEnd/>
            </a:ln>
          </p:spPr>
          <p:txBody>
            <a:bodyPr/>
            <a:lstStyle/>
            <a:p>
              <a:pPr eaLnBrk="0" hangingPunct="0"/>
              <a:r>
                <a:rPr lang="en-US" altLang="ja-JP" sz="1200" b="1">
                  <a:latin typeface="Times New Roman" pitchFamily="18" charset="0"/>
                  <a:ea typeface="MS Mincho" pitchFamily="49" charset="-128"/>
                </a:rPr>
                <a:t>N</a:t>
              </a:r>
              <a:endParaRPr lang="en-US">
                <a:latin typeface="Tahoma" pitchFamily="34" charset="0"/>
              </a:endParaRPr>
            </a:p>
          </p:txBody>
        </p:sp>
        <p:sp>
          <p:nvSpPr>
            <p:cNvPr id="1013792" name="Line 32"/>
            <p:cNvSpPr>
              <a:spLocks noChangeShapeType="1"/>
            </p:cNvSpPr>
            <p:nvPr/>
          </p:nvSpPr>
          <p:spPr bwMode="auto">
            <a:xfrm>
              <a:off x="2154" y="799"/>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793" name="Line 33"/>
            <p:cNvSpPr>
              <a:spLocks noChangeShapeType="1"/>
            </p:cNvSpPr>
            <p:nvPr/>
          </p:nvSpPr>
          <p:spPr bwMode="auto">
            <a:xfrm>
              <a:off x="2154" y="1298"/>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794" name="Line 34"/>
            <p:cNvSpPr>
              <a:spLocks noChangeShapeType="1"/>
            </p:cNvSpPr>
            <p:nvPr/>
          </p:nvSpPr>
          <p:spPr bwMode="auto">
            <a:xfrm>
              <a:off x="2154" y="2024"/>
              <a:ext cx="0" cy="31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795" name="Line 35"/>
            <p:cNvSpPr>
              <a:spLocks noChangeShapeType="1"/>
            </p:cNvSpPr>
            <p:nvPr/>
          </p:nvSpPr>
          <p:spPr bwMode="auto">
            <a:xfrm>
              <a:off x="2154" y="2750"/>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796" name="Line 36"/>
            <p:cNvSpPr>
              <a:spLocks noChangeShapeType="1"/>
            </p:cNvSpPr>
            <p:nvPr/>
          </p:nvSpPr>
          <p:spPr bwMode="auto">
            <a:xfrm>
              <a:off x="2154" y="3339"/>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797" name="Line 37"/>
            <p:cNvSpPr>
              <a:spLocks noChangeShapeType="1"/>
            </p:cNvSpPr>
            <p:nvPr/>
          </p:nvSpPr>
          <p:spPr bwMode="auto">
            <a:xfrm>
              <a:off x="2880" y="3793"/>
              <a:ext cx="227"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3798" name="Line 38"/>
            <p:cNvSpPr>
              <a:spLocks noChangeShapeType="1"/>
            </p:cNvSpPr>
            <p:nvPr/>
          </p:nvSpPr>
          <p:spPr bwMode="auto">
            <a:xfrm flipV="1">
              <a:off x="3107" y="2387"/>
              <a:ext cx="0" cy="1406"/>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3799" name="Line 39"/>
            <p:cNvSpPr>
              <a:spLocks noChangeShapeType="1"/>
            </p:cNvSpPr>
            <p:nvPr/>
          </p:nvSpPr>
          <p:spPr bwMode="auto">
            <a:xfrm>
              <a:off x="3107" y="2387"/>
              <a:ext cx="544"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800" name="Line 40"/>
            <p:cNvSpPr>
              <a:spLocks noChangeShapeType="1"/>
            </p:cNvSpPr>
            <p:nvPr/>
          </p:nvSpPr>
          <p:spPr bwMode="auto">
            <a:xfrm>
              <a:off x="4286" y="2568"/>
              <a:ext cx="0" cy="408"/>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801" name="Line 41"/>
            <p:cNvSpPr>
              <a:spLocks noChangeShapeType="1"/>
            </p:cNvSpPr>
            <p:nvPr/>
          </p:nvSpPr>
          <p:spPr bwMode="auto">
            <a:xfrm>
              <a:off x="4286" y="3385"/>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802" name="Line 42"/>
            <p:cNvSpPr>
              <a:spLocks noChangeShapeType="1"/>
            </p:cNvSpPr>
            <p:nvPr/>
          </p:nvSpPr>
          <p:spPr bwMode="auto">
            <a:xfrm>
              <a:off x="2789" y="1797"/>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3803" name="Line 43"/>
            <p:cNvSpPr>
              <a:spLocks noChangeShapeType="1"/>
            </p:cNvSpPr>
            <p:nvPr/>
          </p:nvSpPr>
          <p:spPr bwMode="auto">
            <a:xfrm flipV="1">
              <a:off x="3061" y="754"/>
              <a:ext cx="0" cy="1043"/>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3804" name="Line 44"/>
            <p:cNvSpPr>
              <a:spLocks noChangeShapeType="1"/>
            </p:cNvSpPr>
            <p:nvPr/>
          </p:nvSpPr>
          <p:spPr bwMode="auto">
            <a:xfrm>
              <a:off x="3061" y="754"/>
              <a:ext cx="545"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3805" name="Line 45"/>
            <p:cNvSpPr>
              <a:spLocks noChangeShapeType="1"/>
            </p:cNvSpPr>
            <p:nvPr/>
          </p:nvSpPr>
          <p:spPr bwMode="auto">
            <a:xfrm>
              <a:off x="4241" y="845"/>
              <a:ext cx="0" cy="31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60871"/>
            <a:ext cx="2098576" cy="778098"/>
          </a:xfrm>
        </p:spPr>
        <p:txBody>
          <a:bodyPr/>
          <a:lstStyle/>
          <a:p>
            <a:r>
              <a:rPr lang="id-ID" dirty="0"/>
              <a:t>Activity</a:t>
            </a:r>
          </a:p>
        </p:txBody>
      </p:sp>
      <p:sp>
        <p:nvSpPr>
          <p:cNvPr id="3" name="Slide Number Placeholder 2"/>
          <p:cNvSpPr>
            <a:spLocks noGrp="1"/>
          </p:cNvSpPr>
          <p:nvPr>
            <p:ph type="sldNum" sz="quarter" idx="11"/>
          </p:nvPr>
        </p:nvSpPr>
        <p:spPr/>
        <p:txBody>
          <a:bodyPr/>
          <a:lstStyle/>
          <a:p>
            <a:fld id="{F785D774-E1E9-4F66-8EC2-0723B904220E}" type="slidenum">
              <a:rPr lang="en-US" smtClean="0"/>
              <a:pPr/>
              <a:t>6</a:t>
            </a:fld>
            <a:endParaRPr lang="en-US"/>
          </a:p>
        </p:txBody>
      </p:sp>
      <p:pic>
        <p:nvPicPr>
          <p:cNvPr id="5122" name="Picture 2" descr="http://4.bp.blogspot.com/_XB5VAZOrCnQ/TPfGHuHjipI/AAAAAAAABD4/1Ajadj6ZGZc/s1600/Conceptual+Framework+of+Disaster+and+Disaster+Manageme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50758"/>
            <a:ext cx="6624736" cy="49685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2" idx="3"/>
            <a:endCxn id="5122" idx="0"/>
          </p:cNvCxnSpPr>
          <p:nvPr/>
        </p:nvCxnSpPr>
        <p:spPr bwMode="auto">
          <a:xfrm>
            <a:off x="2494112" y="849920"/>
            <a:ext cx="2005880" cy="400838"/>
          </a:xfrm>
          <a:prstGeom prst="bentConnector2">
            <a:avLst/>
          </a:prstGeom>
          <a:solidFill>
            <a:schemeClr val="accent1"/>
          </a:solidFill>
          <a:ln w="9525" cap="flat" cmpd="sng" algn="ctr">
            <a:solidFill>
              <a:schemeClr val="tx1"/>
            </a:solidFill>
            <a:prstDash val="solid"/>
            <a:round/>
            <a:headEnd type="none" w="med" len="med"/>
            <a:tailEnd type="arrow"/>
          </a:ln>
          <a:effectLst/>
        </p:spPr>
      </p:cxnSp>
      <p:pic>
        <p:nvPicPr>
          <p:cNvPr id="8" name="Picture 4" descr="http://patimes.org/wp-content/themes/wpnewspaper/timthumb.php?src=http%3A%2F%2Fpatimes.org%2Fwp-content%2Fuploads%2F2012%2F11%2Fcartoon_ambulance.jpg&amp;q=90&amp;w=479&amp;zc=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2928" y="5404525"/>
            <a:ext cx="995211" cy="8456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0"/>
          </p:nvPr>
        </p:nvSpPr>
        <p:spPr/>
        <p:txBody>
          <a:bodyPr/>
          <a:lstStyle/>
          <a:p>
            <a:r>
              <a:rPr lang="en-US"/>
              <a:t>Emergency 1/Rev.01  ©Copyright. Sentral Sistem. Jun 11</a:t>
            </a:r>
          </a:p>
        </p:txBody>
      </p:sp>
    </p:spTree>
    <p:extLst>
      <p:ext uri="{BB962C8B-B14F-4D97-AF65-F5344CB8AC3E}">
        <p14:creationId xmlns:p14="http://schemas.microsoft.com/office/powerpoint/2010/main" val="1085434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endParaRPr lang="id-ID" dirty="0"/>
          </a:p>
        </p:txBody>
      </p:sp>
      <p:sp>
        <p:nvSpPr>
          <p:cNvPr id="4" name="Slide Number Placeholder 3"/>
          <p:cNvSpPr>
            <a:spLocks noGrp="1"/>
          </p:cNvSpPr>
          <p:nvPr>
            <p:ph type="sldNum" sz="quarter" idx="11"/>
          </p:nvPr>
        </p:nvSpPr>
        <p:spPr/>
        <p:txBody>
          <a:bodyPr/>
          <a:lstStyle/>
          <a:p>
            <a:fld id="{EB55BE6D-74A5-481F-A705-6B19D5C7DB33}" type="slidenum">
              <a:rPr lang="en-US" smtClean="0"/>
              <a:pPr/>
              <a:t>60</a:t>
            </a:fld>
            <a:endParaRPr lang="en-US"/>
          </a:p>
        </p:txBody>
      </p:sp>
    </p:spTree>
    <p:extLst>
      <p:ext uri="{BB962C8B-B14F-4D97-AF65-F5344CB8AC3E}">
        <p14:creationId xmlns:p14="http://schemas.microsoft.com/office/powerpoint/2010/main" val="2240577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2"/>
            </a:gs>
            <a:gs pos="50000">
              <a:schemeClr val="bg1"/>
            </a:gs>
            <a:gs pos="100000">
              <a:schemeClr val="accent2"/>
            </a:gs>
          </a:gsLst>
          <a:lin ang="5400000" scaled="1"/>
        </a:gradFill>
        <a:effectLst/>
      </p:bgPr>
    </p:bg>
    <p:spTree>
      <p:nvGrpSpPr>
        <p:cNvPr id="1" name=""/>
        <p:cNvGrpSpPr/>
        <p:nvPr/>
      </p:nvGrpSpPr>
      <p:grpSpPr>
        <a:xfrm>
          <a:off x="0" y="0"/>
          <a:ext cx="0" cy="0"/>
          <a:chOff x="0" y="0"/>
          <a:chExt cx="0" cy="0"/>
        </a:xfrm>
      </p:grpSpPr>
      <p:sp>
        <p:nvSpPr>
          <p:cNvPr id="32" name="Slide Number Placeholder 4"/>
          <p:cNvSpPr>
            <a:spLocks noGrp="1"/>
          </p:cNvSpPr>
          <p:nvPr>
            <p:ph type="sldNum" sz="quarter" idx="11"/>
          </p:nvPr>
        </p:nvSpPr>
        <p:spPr/>
        <p:txBody>
          <a:bodyPr/>
          <a:lstStyle/>
          <a:p>
            <a:fld id="{6B144814-934D-48AF-BA21-CCEE54BC7E27}" type="slidenum">
              <a:rPr lang="en-US"/>
              <a:pPr/>
              <a:t>61</a:t>
            </a:fld>
            <a:endParaRPr lang="en-US"/>
          </a:p>
        </p:txBody>
      </p:sp>
      <p:grpSp>
        <p:nvGrpSpPr>
          <p:cNvPr id="1020965" name="Group 37"/>
          <p:cNvGrpSpPr>
            <a:grpSpLocks/>
          </p:cNvGrpSpPr>
          <p:nvPr/>
        </p:nvGrpSpPr>
        <p:grpSpPr bwMode="auto">
          <a:xfrm>
            <a:off x="2295525" y="260350"/>
            <a:ext cx="4581525" cy="6280150"/>
            <a:chOff x="1446" y="164"/>
            <a:chExt cx="2886" cy="3956"/>
          </a:xfrm>
        </p:grpSpPr>
        <p:sp>
          <p:nvSpPr>
            <p:cNvPr id="1020933" name="AutoShape 5"/>
            <p:cNvSpPr>
              <a:spLocks noChangeArrowheads="1"/>
            </p:cNvSpPr>
            <p:nvPr/>
          </p:nvSpPr>
          <p:spPr bwMode="auto">
            <a:xfrm>
              <a:off x="1792" y="164"/>
              <a:ext cx="816" cy="216"/>
            </a:xfrm>
            <a:prstGeom prst="flowChartTerminator">
              <a:avLst/>
            </a:prstGeom>
            <a:solidFill>
              <a:srgbClr val="993300"/>
            </a:solidFill>
            <a:ln w="9525">
              <a:solidFill>
                <a:srgbClr val="000000"/>
              </a:solidFill>
              <a:miter lim="800000"/>
              <a:headEnd/>
              <a:tailEnd/>
            </a:ln>
          </p:spPr>
          <p:txBody>
            <a:bodyPr/>
            <a:lstStyle/>
            <a:p>
              <a:pPr algn="ctr"/>
              <a:r>
                <a:rPr lang="en-US" sz="1000" b="1">
                  <a:solidFill>
                    <a:schemeClr val="bg1"/>
                  </a:solidFill>
                  <a:latin typeface="Century Schoolbook" pitchFamily="18" charset="0"/>
                </a:rPr>
                <a:t>KORBAN</a:t>
              </a:r>
            </a:p>
          </p:txBody>
        </p:sp>
        <p:sp>
          <p:nvSpPr>
            <p:cNvPr id="1020934" name="Text Box 6"/>
            <p:cNvSpPr txBox="1">
              <a:spLocks noChangeArrowheads="1"/>
            </p:cNvSpPr>
            <p:nvPr/>
          </p:nvSpPr>
          <p:spPr bwMode="auto">
            <a:xfrm>
              <a:off x="1609" y="524"/>
              <a:ext cx="1180" cy="236"/>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IDENTIFIKASI KORBAN DAN SUMBER CEDERA</a:t>
              </a:r>
            </a:p>
          </p:txBody>
        </p:sp>
        <p:sp>
          <p:nvSpPr>
            <p:cNvPr id="1020935" name="Text Box 7"/>
            <p:cNvSpPr txBox="1">
              <a:spLocks noChangeArrowheads="1"/>
            </p:cNvSpPr>
            <p:nvPr/>
          </p:nvSpPr>
          <p:spPr bwMode="auto">
            <a:xfrm>
              <a:off x="1446" y="2342"/>
              <a:ext cx="1434" cy="408"/>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LAKUKAN EVAKUASI KE TEMPAT YANG LEBIH AMAN OLEH ERT-FIRST AID, GUNAKAN STRECHERS</a:t>
              </a:r>
            </a:p>
          </p:txBody>
        </p:sp>
        <p:sp>
          <p:nvSpPr>
            <p:cNvPr id="1020936" name="Text Box 8"/>
            <p:cNvSpPr txBox="1">
              <a:spLocks noChangeArrowheads="1"/>
            </p:cNvSpPr>
            <p:nvPr/>
          </p:nvSpPr>
          <p:spPr bwMode="auto">
            <a:xfrm>
              <a:off x="1474" y="2900"/>
              <a:ext cx="1251" cy="322"/>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BERIKAN OKSIGEN SEGAR (O2 FRESH) DENGAN BREATHING APPARATUS</a:t>
              </a:r>
            </a:p>
          </p:txBody>
        </p:sp>
        <p:sp>
          <p:nvSpPr>
            <p:cNvPr id="1020937" name="Text Box 9"/>
            <p:cNvSpPr txBox="1">
              <a:spLocks noChangeArrowheads="1"/>
            </p:cNvSpPr>
            <p:nvPr/>
          </p:nvSpPr>
          <p:spPr bwMode="auto">
            <a:xfrm>
              <a:off x="1654" y="1964"/>
              <a:ext cx="981" cy="236"/>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USAHAKAN KORBAN SELALU SADAR</a:t>
              </a:r>
            </a:p>
          </p:txBody>
        </p:sp>
        <p:sp>
          <p:nvSpPr>
            <p:cNvPr id="1020938" name="Text Box 10"/>
            <p:cNvSpPr txBox="1">
              <a:spLocks noChangeArrowheads="1"/>
            </p:cNvSpPr>
            <p:nvPr/>
          </p:nvSpPr>
          <p:spPr bwMode="auto">
            <a:xfrm>
              <a:off x="3152" y="1026"/>
              <a:ext cx="982" cy="322"/>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LAKUKAN CPR (PERNAFASAN BUATAN)</a:t>
              </a:r>
            </a:p>
          </p:txBody>
        </p:sp>
        <p:sp>
          <p:nvSpPr>
            <p:cNvPr id="1020939" name="Text Box 11"/>
            <p:cNvSpPr txBox="1">
              <a:spLocks noChangeArrowheads="1"/>
            </p:cNvSpPr>
            <p:nvPr/>
          </p:nvSpPr>
          <p:spPr bwMode="auto">
            <a:xfrm>
              <a:off x="1493" y="1532"/>
              <a:ext cx="1387" cy="322"/>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TANYAKAN KELUHAN YANG DIALAMI DAN KRONOLIGIS TERJADINYA BAHAYA</a:t>
              </a:r>
            </a:p>
          </p:txBody>
        </p:sp>
        <p:sp>
          <p:nvSpPr>
            <p:cNvPr id="1020940" name="Text Box 12"/>
            <p:cNvSpPr txBox="1">
              <a:spLocks noChangeArrowheads="1"/>
            </p:cNvSpPr>
            <p:nvPr/>
          </p:nvSpPr>
          <p:spPr bwMode="auto">
            <a:xfrm>
              <a:off x="1717" y="3884"/>
              <a:ext cx="982" cy="236"/>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KIRIM KE RUMAH SAKIT TERDEKAT</a:t>
              </a:r>
            </a:p>
          </p:txBody>
        </p:sp>
        <p:sp>
          <p:nvSpPr>
            <p:cNvPr id="1020941" name="Text Box 13"/>
            <p:cNvSpPr txBox="1">
              <a:spLocks noChangeArrowheads="1"/>
            </p:cNvSpPr>
            <p:nvPr/>
          </p:nvSpPr>
          <p:spPr bwMode="auto">
            <a:xfrm>
              <a:off x="1447" y="3404"/>
              <a:ext cx="1388" cy="322"/>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HUBUNGI PETUGAS MEDIS TERDEKAT, KOORDINASIKAN PERTOLONGAN PERTAMA</a:t>
              </a:r>
            </a:p>
          </p:txBody>
        </p:sp>
        <p:sp>
          <p:nvSpPr>
            <p:cNvPr id="1020942" name="Text Box 14"/>
            <p:cNvSpPr txBox="1">
              <a:spLocks noChangeArrowheads="1"/>
            </p:cNvSpPr>
            <p:nvPr/>
          </p:nvSpPr>
          <p:spPr bwMode="auto">
            <a:xfrm>
              <a:off x="3038" y="1525"/>
              <a:ext cx="1248" cy="408"/>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BILA SADAR, BERIKAN OKSIGEN MURNI (O2 FRESH) DENGAN BREATHING APPARATUS</a:t>
              </a:r>
            </a:p>
          </p:txBody>
        </p:sp>
        <p:sp>
          <p:nvSpPr>
            <p:cNvPr id="1020943" name="AutoShape 15"/>
            <p:cNvSpPr>
              <a:spLocks noChangeArrowheads="1"/>
            </p:cNvSpPr>
            <p:nvPr/>
          </p:nvSpPr>
          <p:spPr bwMode="auto">
            <a:xfrm>
              <a:off x="1654" y="935"/>
              <a:ext cx="1090" cy="454"/>
            </a:xfrm>
            <a:prstGeom prst="flowChartDecision">
              <a:avLst/>
            </a:prstGeom>
            <a:solidFill>
              <a:srgbClr val="FFFF00"/>
            </a:solidFill>
            <a:ln w="9525">
              <a:solidFill>
                <a:srgbClr val="000000"/>
              </a:solidFill>
              <a:miter lim="800000"/>
              <a:headEnd/>
              <a:tailEnd/>
            </a:ln>
          </p:spPr>
          <p:txBody>
            <a:bodyPr/>
            <a:lstStyle/>
            <a:p>
              <a:pPr algn="ctr"/>
              <a:r>
                <a:rPr lang="en-US" sz="900" b="1">
                  <a:latin typeface="Century Schoolbook" pitchFamily="18" charset="0"/>
                </a:rPr>
                <a:t>KORBAN SADAR</a:t>
              </a:r>
            </a:p>
          </p:txBody>
        </p:sp>
        <p:sp>
          <p:nvSpPr>
            <p:cNvPr id="1020944" name="Line 16"/>
            <p:cNvSpPr>
              <a:spLocks noChangeShapeType="1"/>
            </p:cNvSpPr>
            <p:nvPr/>
          </p:nvSpPr>
          <p:spPr bwMode="auto">
            <a:xfrm>
              <a:off x="2189" y="380"/>
              <a:ext cx="0" cy="144"/>
            </a:xfrm>
            <a:prstGeom prst="line">
              <a:avLst/>
            </a:prstGeom>
            <a:noFill/>
            <a:ln w="38100">
              <a:solidFill>
                <a:srgbClr val="000000"/>
              </a:solidFill>
              <a:round/>
              <a:headEnd/>
              <a:tailEnd type="triangle" w="med" len="med"/>
            </a:ln>
          </p:spPr>
          <p:txBody>
            <a:bodyPr/>
            <a:lstStyle/>
            <a:p>
              <a:endParaRPr lang="en-US"/>
            </a:p>
          </p:txBody>
        </p:sp>
        <p:sp>
          <p:nvSpPr>
            <p:cNvPr id="1020945" name="Line 17"/>
            <p:cNvSpPr>
              <a:spLocks noChangeShapeType="1"/>
            </p:cNvSpPr>
            <p:nvPr/>
          </p:nvSpPr>
          <p:spPr bwMode="auto">
            <a:xfrm>
              <a:off x="2189" y="791"/>
              <a:ext cx="0" cy="144"/>
            </a:xfrm>
            <a:prstGeom prst="line">
              <a:avLst/>
            </a:prstGeom>
            <a:noFill/>
            <a:ln w="38100">
              <a:solidFill>
                <a:srgbClr val="000000"/>
              </a:solidFill>
              <a:round/>
              <a:headEnd/>
              <a:tailEnd type="triangle" w="med" len="med"/>
            </a:ln>
          </p:spPr>
          <p:txBody>
            <a:bodyPr/>
            <a:lstStyle/>
            <a:p>
              <a:endParaRPr lang="en-US"/>
            </a:p>
          </p:txBody>
        </p:sp>
        <p:sp>
          <p:nvSpPr>
            <p:cNvPr id="1020946" name="Line 18"/>
            <p:cNvSpPr>
              <a:spLocks noChangeShapeType="1"/>
            </p:cNvSpPr>
            <p:nvPr/>
          </p:nvSpPr>
          <p:spPr bwMode="auto">
            <a:xfrm>
              <a:off x="2189" y="1388"/>
              <a:ext cx="0" cy="144"/>
            </a:xfrm>
            <a:prstGeom prst="line">
              <a:avLst/>
            </a:prstGeom>
            <a:noFill/>
            <a:ln w="38100">
              <a:solidFill>
                <a:srgbClr val="000000"/>
              </a:solidFill>
              <a:round/>
              <a:headEnd/>
              <a:tailEnd type="triangle" w="med" len="med"/>
            </a:ln>
          </p:spPr>
          <p:txBody>
            <a:bodyPr/>
            <a:lstStyle/>
            <a:p>
              <a:endParaRPr lang="en-US"/>
            </a:p>
          </p:txBody>
        </p:sp>
        <p:sp>
          <p:nvSpPr>
            <p:cNvPr id="1020948" name="Line 20"/>
            <p:cNvSpPr>
              <a:spLocks noChangeShapeType="1"/>
            </p:cNvSpPr>
            <p:nvPr/>
          </p:nvSpPr>
          <p:spPr bwMode="auto">
            <a:xfrm>
              <a:off x="2200" y="2197"/>
              <a:ext cx="0" cy="144"/>
            </a:xfrm>
            <a:prstGeom prst="line">
              <a:avLst/>
            </a:prstGeom>
            <a:noFill/>
            <a:ln w="38100">
              <a:solidFill>
                <a:srgbClr val="000000"/>
              </a:solidFill>
              <a:round/>
              <a:headEnd/>
              <a:tailEnd type="triangle" w="med" len="med"/>
            </a:ln>
          </p:spPr>
          <p:txBody>
            <a:bodyPr/>
            <a:lstStyle/>
            <a:p>
              <a:endParaRPr lang="en-US"/>
            </a:p>
          </p:txBody>
        </p:sp>
        <p:sp>
          <p:nvSpPr>
            <p:cNvPr id="1020949" name="Line 21"/>
            <p:cNvSpPr>
              <a:spLocks noChangeShapeType="1"/>
            </p:cNvSpPr>
            <p:nvPr/>
          </p:nvSpPr>
          <p:spPr bwMode="auto">
            <a:xfrm>
              <a:off x="2200" y="2756"/>
              <a:ext cx="0" cy="144"/>
            </a:xfrm>
            <a:prstGeom prst="line">
              <a:avLst/>
            </a:prstGeom>
            <a:noFill/>
            <a:ln w="38100">
              <a:solidFill>
                <a:srgbClr val="000000"/>
              </a:solidFill>
              <a:round/>
              <a:headEnd/>
              <a:tailEnd type="triangle" w="med" len="med"/>
            </a:ln>
          </p:spPr>
          <p:txBody>
            <a:bodyPr/>
            <a:lstStyle/>
            <a:p>
              <a:endParaRPr lang="en-US"/>
            </a:p>
          </p:txBody>
        </p:sp>
        <p:sp>
          <p:nvSpPr>
            <p:cNvPr id="1020951" name="Line 23"/>
            <p:cNvSpPr>
              <a:spLocks noChangeShapeType="1"/>
            </p:cNvSpPr>
            <p:nvPr/>
          </p:nvSpPr>
          <p:spPr bwMode="auto">
            <a:xfrm>
              <a:off x="2200" y="3740"/>
              <a:ext cx="0" cy="144"/>
            </a:xfrm>
            <a:prstGeom prst="line">
              <a:avLst/>
            </a:prstGeom>
            <a:noFill/>
            <a:ln w="38100">
              <a:solidFill>
                <a:srgbClr val="000000"/>
              </a:solidFill>
              <a:round/>
              <a:headEnd/>
              <a:tailEnd type="triangle" w="med" len="med"/>
            </a:ln>
          </p:spPr>
          <p:txBody>
            <a:bodyPr/>
            <a:lstStyle/>
            <a:p>
              <a:endParaRPr lang="en-US"/>
            </a:p>
          </p:txBody>
        </p:sp>
        <p:sp>
          <p:nvSpPr>
            <p:cNvPr id="1020952" name="Text Box 24"/>
            <p:cNvSpPr txBox="1">
              <a:spLocks noChangeArrowheads="1"/>
            </p:cNvSpPr>
            <p:nvPr/>
          </p:nvSpPr>
          <p:spPr bwMode="auto">
            <a:xfrm>
              <a:off x="2948" y="2115"/>
              <a:ext cx="1384" cy="408"/>
            </a:xfrm>
            <a:prstGeom prst="rect">
              <a:avLst/>
            </a:prstGeom>
            <a:solidFill>
              <a:srgbClr val="FFFF00"/>
            </a:solidFill>
            <a:ln w="9525">
              <a:solidFill>
                <a:srgbClr val="000000"/>
              </a:solidFill>
              <a:miter lim="800000"/>
              <a:headEnd/>
              <a:tailEnd/>
            </a:ln>
          </p:spPr>
          <p:txBody>
            <a:bodyPr>
              <a:spAutoFit/>
            </a:bodyPr>
            <a:lstStyle/>
            <a:p>
              <a:pPr algn="ctr"/>
              <a:r>
                <a:rPr lang="en-US" sz="900" b="1">
                  <a:latin typeface="Century Schoolbook" pitchFamily="18" charset="0"/>
                </a:rPr>
                <a:t>LAKUKAN EVAKUASI KE TEMPAT YANG LEBIH AMAN OLEH TPKD-FIRST AID, GUNAKAN STRECHERS</a:t>
              </a:r>
            </a:p>
          </p:txBody>
        </p:sp>
        <p:sp>
          <p:nvSpPr>
            <p:cNvPr id="1020953" name="Line 25"/>
            <p:cNvSpPr>
              <a:spLocks noChangeShapeType="1"/>
            </p:cNvSpPr>
            <p:nvPr/>
          </p:nvSpPr>
          <p:spPr bwMode="auto">
            <a:xfrm>
              <a:off x="3651" y="2523"/>
              <a:ext cx="0" cy="998"/>
            </a:xfrm>
            <a:prstGeom prst="line">
              <a:avLst/>
            </a:prstGeom>
            <a:noFill/>
            <a:ln w="38100">
              <a:solidFill>
                <a:srgbClr val="000000"/>
              </a:solidFill>
              <a:round/>
              <a:headEnd/>
              <a:tailEnd/>
            </a:ln>
          </p:spPr>
          <p:txBody>
            <a:bodyPr/>
            <a:lstStyle/>
            <a:p>
              <a:endParaRPr lang="en-US"/>
            </a:p>
          </p:txBody>
        </p:sp>
        <p:sp>
          <p:nvSpPr>
            <p:cNvPr id="1020954" name="Line 26"/>
            <p:cNvSpPr>
              <a:spLocks noChangeShapeType="1"/>
            </p:cNvSpPr>
            <p:nvPr/>
          </p:nvSpPr>
          <p:spPr bwMode="auto">
            <a:xfrm flipH="1">
              <a:off x="2849" y="3521"/>
              <a:ext cx="802" cy="0"/>
            </a:xfrm>
            <a:prstGeom prst="line">
              <a:avLst/>
            </a:prstGeom>
            <a:noFill/>
            <a:ln w="38100">
              <a:solidFill>
                <a:srgbClr val="000000"/>
              </a:solidFill>
              <a:round/>
              <a:headEnd/>
              <a:tailEnd type="triangle" w="med" len="med"/>
            </a:ln>
          </p:spPr>
          <p:txBody>
            <a:bodyPr/>
            <a:lstStyle/>
            <a:p>
              <a:endParaRPr lang="en-US"/>
            </a:p>
          </p:txBody>
        </p:sp>
        <p:sp>
          <p:nvSpPr>
            <p:cNvPr id="1020957" name="Line 29"/>
            <p:cNvSpPr>
              <a:spLocks noChangeShapeType="1"/>
            </p:cNvSpPr>
            <p:nvPr/>
          </p:nvSpPr>
          <p:spPr bwMode="auto">
            <a:xfrm>
              <a:off x="2751" y="1162"/>
              <a:ext cx="401" cy="0"/>
            </a:xfrm>
            <a:prstGeom prst="line">
              <a:avLst/>
            </a:prstGeom>
            <a:noFill/>
            <a:ln w="38100">
              <a:solidFill>
                <a:srgbClr val="000000"/>
              </a:solidFill>
              <a:round/>
              <a:headEnd/>
              <a:tailEnd type="triangle" w="med" len="med"/>
            </a:ln>
          </p:spPr>
          <p:txBody>
            <a:bodyPr/>
            <a:lstStyle/>
            <a:p>
              <a:endParaRPr lang="en-US"/>
            </a:p>
          </p:txBody>
        </p:sp>
        <p:sp>
          <p:nvSpPr>
            <p:cNvPr id="1020958" name="Line 30"/>
            <p:cNvSpPr>
              <a:spLocks noChangeShapeType="1"/>
            </p:cNvSpPr>
            <p:nvPr/>
          </p:nvSpPr>
          <p:spPr bwMode="auto">
            <a:xfrm>
              <a:off x="3651" y="1381"/>
              <a:ext cx="0" cy="144"/>
            </a:xfrm>
            <a:prstGeom prst="line">
              <a:avLst/>
            </a:prstGeom>
            <a:noFill/>
            <a:ln w="38100">
              <a:solidFill>
                <a:srgbClr val="000000"/>
              </a:solidFill>
              <a:round/>
              <a:headEnd/>
              <a:tailEnd type="triangle" w="med" len="med"/>
            </a:ln>
          </p:spPr>
          <p:txBody>
            <a:bodyPr/>
            <a:lstStyle/>
            <a:p>
              <a:endParaRPr lang="en-US"/>
            </a:p>
          </p:txBody>
        </p:sp>
        <p:sp>
          <p:nvSpPr>
            <p:cNvPr id="1020959" name="Line 31"/>
            <p:cNvSpPr>
              <a:spLocks noChangeShapeType="1"/>
            </p:cNvSpPr>
            <p:nvPr/>
          </p:nvSpPr>
          <p:spPr bwMode="auto">
            <a:xfrm>
              <a:off x="3651" y="1933"/>
              <a:ext cx="0" cy="182"/>
            </a:xfrm>
            <a:prstGeom prst="line">
              <a:avLst/>
            </a:prstGeom>
            <a:noFill/>
            <a:ln w="38100">
              <a:solidFill>
                <a:srgbClr val="000000"/>
              </a:solidFill>
              <a:round/>
              <a:headEnd/>
              <a:tailEnd type="triangle" w="med" len="med"/>
            </a:ln>
          </p:spPr>
          <p:txBody>
            <a:bodyPr/>
            <a:lstStyle/>
            <a:p>
              <a:endParaRPr lang="en-US"/>
            </a:p>
          </p:txBody>
        </p:sp>
        <p:sp>
          <p:nvSpPr>
            <p:cNvPr id="1020960" name="Line 32"/>
            <p:cNvSpPr>
              <a:spLocks noChangeShapeType="1"/>
            </p:cNvSpPr>
            <p:nvPr/>
          </p:nvSpPr>
          <p:spPr bwMode="auto">
            <a:xfrm>
              <a:off x="2200" y="1842"/>
              <a:ext cx="0" cy="13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20961" name="Line 33"/>
            <p:cNvSpPr>
              <a:spLocks noChangeShapeType="1"/>
            </p:cNvSpPr>
            <p:nvPr/>
          </p:nvSpPr>
          <p:spPr bwMode="auto">
            <a:xfrm>
              <a:off x="2200" y="3203"/>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20963" name="Text Box 35"/>
            <p:cNvSpPr txBox="1">
              <a:spLocks noChangeArrowheads="1"/>
            </p:cNvSpPr>
            <p:nvPr/>
          </p:nvSpPr>
          <p:spPr bwMode="auto">
            <a:xfrm>
              <a:off x="2608" y="890"/>
              <a:ext cx="226" cy="144"/>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t>N</a:t>
              </a:r>
            </a:p>
          </p:txBody>
        </p:sp>
        <p:sp>
          <p:nvSpPr>
            <p:cNvPr id="1020964" name="Text Box 36"/>
            <p:cNvSpPr txBox="1">
              <a:spLocks noChangeArrowheads="1"/>
            </p:cNvSpPr>
            <p:nvPr/>
          </p:nvSpPr>
          <p:spPr bwMode="auto">
            <a:xfrm>
              <a:off x="2290" y="1344"/>
              <a:ext cx="272" cy="144"/>
            </a:xfrm>
            <a:prstGeom prst="rect">
              <a:avLst/>
            </a:prstGeom>
            <a:noFill/>
            <a:ln w="9525">
              <a:noFill/>
              <a:miter lim="800000"/>
              <a:headEnd/>
              <a:tailEnd/>
            </a:ln>
            <a:effectLst/>
          </p:spPr>
          <p:txBody>
            <a:bodyPr lIns="14400" tIns="7200" rIns="14400" bIns="7200">
              <a:spAutoFit/>
            </a:bodyPr>
            <a:lstStyle/>
            <a:p>
              <a:pPr>
                <a:spcBef>
                  <a:spcPct val="50000"/>
                </a:spcBef>
              </a:pPr>
              <a:r>
                <a:rPr lang="en-US" sz="1400" b="1"/>
                <a:t>Y</a:t>
              </a:r>
            </a:p>
          </p:txBody>
        </p:sp>
      </p:grpSp>
      <p:sp>
        <p:nvSpPr>
          <p:cNvPr id="1020966" name="Text Box 38"/>
          <p:cNvSpPr txBox="1">
            <a:spLocks noChangeArrowheads="1"/>
          </p:cNvSpPr>
          <p:nvPr/>
        </p:nvSpPr>
        <p:spPr bwMode="auto">
          <a:xfrm>
            <a:off x="5292725" y="549275"/>
            <a:ext cx="3382963" cy="565150"/>
          </a:xfrm>
          <a:prstGeom prst="rect">
            <a:avLst/>
          </a:prstGeom>
          <a:solidFill>
            <a:srgbClr val="FFCC66"/>
          </a:solidFill>
          <a:ln w="9525">
            <a:noFill/>
            <a:miter lim="800000"/>
            <a:headEnd/>
            <a:tailEnd/>
          </a:ln>
          <a:effectLst/>
        </p:spPr>
        <p:txBody>
          <a:bodyPr lIns="14400" tIns="7200" rIns="14400" bIns="7200">
            <a:spAutoFit/>
          </a:bodyPr>
          <a:lstStyle/>
          <a:p>
            <a:pPr algn="ctr">
              <a:spcBef>
                <a:spcPct val="50000"/>
              </a:spcBef>
            </a:pPr>
            <a:r>
              <a:rPr lang="en-US" b="1" i="1">
                <a:latin typeface="Palatino Linotype" pitchFamily="18" charset="0"/>
              </a:rPr>
              <a:t>Pertolongan Pertama Pada Kecelakaan (First Aid)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3068960"/>
            <a:ext cx="8229600" cy="2643206"/>
          </a:xfrm>
        </p:spPr>
        <p:txBody>
          <a:bodyPr/>
          <a:lstStyle/>
          <a:p>
            <a:pPr>
              <a:buNone/>
            </a:pPr>
            <a:r>
              <a:rPr lang="en-US" sz="2800" dirty="0"/>
              <a:t>	</a:t>
            </a:r>
            <a:r>
              <a:rPr lang="id-ID" sz="2800" dirty="0"/>
              <a:t>Tentukan potensi keadaan darurat di tempat anda (min 2), lalu review:</a:t>
            </a:r>
          </a:p>
          <a:p>
            <a:pPr>
              <a:buFontTx/>
              <a:buChar char="-"/>
            </a:pPr>
            <a:r>
              <a:rPr lang="id-ID" sz="2800" dirty="0"/>
              <a:t>Risiko yang bisa ditimbulkan</a:t>
            </a:r>
          </a:p>
          <a:p>
            <a:pPr>
              <a:buFontTx/>
              <a:buChar char="-"/>
            </a:pPr>
            <a:r>
              <a:rPr lang="id-ID" sz="2800" dirty="0"/>
              <a:t>Alat gawat darurat yang ada </a:t>
            </a:r>
          </a:p>
          <a:p>
            <a:pPr>
              <a:buFontTx/>
              <a:buChar char="-"/>
            </a:pPr>
            <a:r>
              <a:rPr lang="id-ID" sz="2800" dirty="0"/>
              <a:t>Prosedur Penanganannya</a:t>
            </a:r>
          </a:p>
          <a:p>
            <a:pPr>
              <a:buFontTx/>
              <a:buChar char="-"/>
            </a:pPr>
            <a:r>
              <a:rPr lang="id-ID" sz="2800" dirty="0"/>
              <a:t>Persepsi pekerja terhadap keadaan darurat?</a:t>
            </a:r>
          </a:p>
          <a:p>
            <a:pPr>
              <a:buFontTx/>
              <a:buChar char="-"/>
            </a:pPr>
            <a:endParaRPr lang="en-US" sz="2800" dirty="0"/>
          </a:p>
        </p:txBody>
      </p:sp>
      <p:sp>
        <p:nvSpPr>
          <p:cNvPr id="4" name="Slide Number Placeholder 3"/>
          <p:cNvSpPr>
            <a:spLocks noGrp="1"/>
          </p:cNvSpPr>
          <p:nvPr>
            <p:ph type="sldNum" sz="quarter" idx="11"/>
          </p:nvPr>
        </p:nvSpPr>
        <p:spPr/>
        <p:txBody>
          <a:bodyPr/>
          <a:lstStyle/>
          <a:p>
            <a:fld id="{EB55BE6D-74A5-481F-A705-6B19D5C7DB33}" type="slidenum">
              <a:rPr lang="en-US" smtClean="0"/>
              <a:pPr/>
              <a:t>62</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357158" y="571480"/>
            <a:ext cx="5214974" cy="2607487"/>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3970B194-032F-4A47-946C-182FCF6CE282}" type="slidenum">
              <a:rPr lang="en-US"/>
              <a:pPr/>
              <a:t>63</a:t>
            </a:fld>
            <a:endParaRPr lang="en-US"/>
          </a:p>
        </p:txBody>
      </p:sp>
      <p:sp>
        <p:nvSpPr>
          <p:cNvPr id="998404" name="WordArt 4"/>
          <p:cNvSpPr>
            <a:spLocks noChangeArrowheads="1" noChangeShapeType="1" noTextEdit="1"/>
          </p:cNvSpPr>
          <p:nvPr/>
        </p:nvSpPr>
        <p:spPr bwMode="auto">
          <a:xfrm>
            <a:off x="1476375" y="4725988"/>
            <a:ext cx="5975350" cy="1008062"/>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EMERGENCY CONTINGENCY</a:t>
            </a:r>
          </a:p>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PREPAREDNESS &amp; RESPONSE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357B302-F9D5-4A7E-9F9A-D3F60265903A}" type="slidenum">
              <a:rPr lang="en-US"/>
              <a:pPr/>
              <a:t>64</a:t>
            </a:fld>
            <a:endParaRPr lang="en-US"/>
          </a:p>
        </p:txBody>
      </p:sp>
      <p:sp>
        <p:nvSpPr>
          <p:cNvPr id="937988" name="Text Box 4"/>
          <p:cNvSpPr txBox="1">
            <a:spLocks noChangeArrowheads="1"/>
          </p:cNvSpPr>
          <p:nvPr/>
        </p:nvSpPr>
        <p:spPr bwMode="auto">
          <a:xfrm>
            <a:off x="1042988" y="4797425"/>
            <a:ext cx="7343775" cy="1050925"/>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3200" b="1">
                <a:latin typeface="Algerian" pitchFamily="82" charset="0"/>
              </a:rPr>
              <a:t>EMERGENCY RESPONSE EVALUATION</a:t>
            </a:r>
          </a:p>
          <a:p>
            <a:pPr algn="ctr">
              <a:spcBef>
                <a:spcPct val="50000"/>
              </a:spcBef>
            </a:pPr>
            <a:r>
              <a:rPr lang="en-US" sz="2400" b="1"/>
              <a:t>(</a:t>
            </a:r>
            <a:r>
              <a:rPr lang="en-US" sz="2400" b="1" i="1">
                <a:latin typeface="Palatino Linotype" pitchFamily="18" charset="0"/>
              </a:rPr>
              <a:t>Evaluasi Tanggap Darurat</a:t>
            </a:r>
            <a:r>
              <a:rPr lang="en-US" sz="2400" b="1"/>
              <a:t>)</a:t>
            </a:r>
          </a:p>
        </p:txBody>
      </p:sp>
      <p:pic>
        <p:nvPicPr>
          <p:cNvPr id="937989" name="Picture 5" descr="ENRGY061"/>
          <p:cNvPicPr>
            <a:picLocks noChangeAspect="1" noChangeArrowheads="1"/>
          </p:cNvPicPr>
          <p:nvPr/>
        </p:nvPicPr>
        <p:blipFill>
          <a:blip r:embed="rId3" cstate="print"/>
          <a:srcRect/>
          <a:stretch>
            <a:fillRect/>
          </a:stretch>
        </p:blipFill>
        <p:spPr bwMode="auto">
          <a:xfrm>
            <a:off x="2771775" y="1412875"/>
            <a:ext cx="3744913" cy="3106738"/>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6" name="Slide Number Placeholder 3"/>
          <p:cNvSpPr>
            <a:spLocks noGrp="1"/>
          </p:cNvSpPr>
          <p:nvPr>
            <p:ph type="sldNum" sz="quarter" idx="11"/>
          </p:nvPr>
        </p:nvSpPr>
        <p:spPr/>
        <p:txBody>
          <a:bodyPr/>
          <a:lstStyle/>
          <a:p>
            <a:fld id="{2CA6E0DD-C041-432D-9A42-D6E239573C7D}" type="slidenum">
              <a:rPr lang="en-US"/>
              <a:pPr/>
              <a:t>65</a:t>
            </a:fld>
            <a:endParaRPr lang="en-US"/>
          </a:p>
        </p:txBody>
      </p:sp>
      <p:sp>
        <p:nvSpPr>
          <p:cNvPr id="1018882" name="WordArt 2"/>
          <p:cNvSpPr>
            <a:spLocks noChangeArrowheads="1" noChangeShapeType="1" noTextEdit="1"/>
          </p:cNvSpPr>
          <p:nvPr/>
        </p:nvSpPr>
        <p:spPr bwMode="auto">
          <a:xfrm>
            <a:off x="827088" y="692150"/>
            <a:ext cx="5545137" cy="433388"/>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FFCC00"/>
                </a:solidFill>
                <a:effectLst>
                  <a:outerShdw dist="35921" dir="2700000" algn="ctr" rotWithShape="0">
                    <a:srgbClr val="808080">
                      <a:alpha val="80000"/>
                    </a:srgbClr>
                  </a:outerShdw>
                </a:effectLst>
                <a:latin typeface="Arial Black"/>
              </a:rPr>
              <a:t>3. Emergency Response Evaluation</a:t>
            </a:r>
          </a:p>
        </p:txBody>
      </p:sp>
      <p:grpSp>
        <p:nvGrpSpPr>
          <p:cNvPr id="1018885" name="Group 5"/>
          <p:cNvGrpSpPr>
            <a:grpSpLocks/>
          </p:cNvGrpSpPr>
          <p:nvPr/>
        </p:nvGrpSpPr>
        <p:grpSpPr bwMode="auto">
          <a:xfrm>
            <a:off x="6156325" y="3860800"/>
            <a:ext cx="2520950" cy="2376488"/>
            <a:chOff x="1851" y="1223"/>
            <a:chExt cx="2109" cy="2148"/>
          </a:xfrm>
        </p:grpSpPr>
        <p:grpSp>
          <p:nvGrpSpPr>
            <p:cNvPr id="1018886" name="Group 6"/>
            <p:cNvGrpSpPr>
              <a:grpSpLocks/>
            </p:cNvGrpSpPr>
            <p:nvPr/>
          </p:nvGrpSpPr>
          <p:grpSpPr bwMode="auto">
            <a:xfrm>
              <a:off x="1851" y="1223"/>
              <a:ext cx="2109" cy="2148"/>
              <a:chOff x="775" y="372"/>
              <a:chExt cx="3339" cy="3378"/>
            </a:xfrm>
          </p:grpSpPr>
          <p:sp>
            <p:nvSpPr>
              <p:cNvPr id="1018887" name="AutoShape 7"/>
              <p:cNvSpPr>
                <a:spLocks noChangeArrowheads="1"/>
              </p:cNvSpPr>
              <p:nvPr/>
            </p:nvSpPr>
            <p:spPr bwMode="auto">
              <a:xfrm rot="-12792773">
                <a:off x="933" y="704"/>
                <a:ext cx="3181" cy="2912"/>
              </a:xfrm>
              <a:custGeom>
                <a:avLst/>
                <a:gdLst>
                  <a:gd name="G0" fmla="+- 5784 0 0"/>
                  <a:gd name="G1" fmla="+- -8490148 0 0"/>
                  <a:gd name="G2" fmla="+- 0 0 -8490148"/>
                  <a:gd name="T0" fmla="*/ 0 256 1"/>
                  <a:gd name="T1" fmla="*/ 180 256 1"/>
                  <a:gd name="G3" fmla="+- -8490148 T0 T1"/>
                  <a:gd name="T2" fmla="*/ 0 256 1"/>
                  <a:gd name="T3" fmla="*/ 90 256 1"/>
                  <a:gd name="G4" fmla="+- -8490148 T2 T3"/>
                  <a:gd name="G5" fmla="*/ G4 2 1"/>
                  <a:gd name="T4" fmla="*/ 90 256 1"/>
                  <a:gd name="T5" fmla="*/ 0 256 1"/>
                  <a:gd name="G6" fmla="+- -8490148 T4 T5"/>
                  <a:gd name="G7" fmla="*/ G6 2 1"/>
                  <a:gd name="G8" fmla="abs -849014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784"/>
                  <a:gd name="G18" fmla="*/ 5784 1 2"/>
                  <a:gd name="G19" fmla="+- G18 5400 0"/>
                  <a:gd name="G20" fmla="cos G19 -8490148"/>
                  <a:gd name="G21" fmla="sin G19 -8490148"/>
                  <a:gd name="G22" fmla="+- G20 10800 0"/>
                  <a:gd name="G23" fmla="+- G21 10800 0"/>
                  <a:gd name="G24" fmla="+- 10800 0 G20"/>
                  <a:gd name="G25" fmla="+- 5784 10800 0"/>
                  <a:gd name="G26" fmla="?: G9 G17 G25"/>
                  <a:gd name="G27" fmla="?: G9 0 21600"/>
                  <a:gd name="G28" fmla="cos 10800 -8490148"/>
                  <a:gd name="G29" fmla="sin 10800 -8490148"/>
                  <a:gd name="G30" fmla="sin 5784 -8490148"/>
                  <a:gd name="G31" fmla="+- G28 10800 0"/>
                  <a:gd name="G32" fmla="+- G29 10800 0"/>
                  <a:gd name="G33" fmla="+- G30 10800 0"/>
                  <a:gd name="G34" fmla="?: G4 0 G31"/>
                  <a:gd name="G35" fmla="?: -8490148 G34 0"/>
                  <a:gd name="G36" fmla="?: G6 G35 G31"/>
                  <a:gd name="G37" fmla="+- 21600 0 G36"/>
                  <a:gd name="G38" fmla="?: G4 0 G33"/>
                  <a:gd name="G39" fmla="?: -8490148 G38 G32"/>
                  <a:gd name="G40" fmla="?: G6 G39 0"/>
                  <a:gd name="G41" fmla="?: G4 G32 21600"/>
                  <a:gd name="G42" fmla="?: G6 G41 G33"/>
                  <a:gd name="T12" fmla="*/ 10800 w 21600"/>
                  <a:gd name="T13" fmla="*/ 0 h 21600"/>
                  <a:gd name="T14" fmla="*/ 5520 w 21600"/>
                  <a:gd name="T15" fmla="*/ 4406 h 21600"/>
                  <a:gd name="T16" fmla="*/ 10800 w 21600"/>
                  <a:gd name="T17" fmla="*/ 5016 h 21600"/>
                  <a:gd name="T18" fmla="*/ 16080 w 21600"/>
                  <a:gd name="T19" fmla="*/ 44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117" y="6340"/>
                    </a:moveTo>
                    <a:cubicBezTo>
                      <a:pt x="8153" y="5484"/>
                      <a:pt x="9455" y="5015"/>
                      <a:pt x="10800" y="5016"/>
                    </a:cubicBezTo>
                    <a:cubicBezTo>
                      <a:pt x="12144" y="5016"/>
                      <a:pt x="13446" y="5484"/>
                      <a:pt x="14482" y="6340"/>
                    </a:cubicBezTo>
                    <a:lnTo>
                      <a:pt x="17676" y="2472"/>
                    </a:lnTo>
                    <a:cubicBezTo>
                      <a:pt x="15741" y="874"/>
                      <a:pt x="13309" y="-1"/>
                      <a:pt x="10799" y="0"/>
                    </a:cubicBezTo>
                    <a:cubicBezTo>
                      <a:pt x="8290" y="0"/>
                      <a:pt x="5858" y="874"/>
                      <a:pt x="3923" y="2472"/>
                    </a:cubicBezTo>
                    <a:close/>
                  </a:path>
                </a:pathLst>
              </a:custGeom>
              <a:gradFill rotWithShape="0">
                <a:gsLst>
                  <a:gs pos="0">
                    <a:schemeClr val="bg1"/>
                  </a:gs>
                  <a:gs pos="100000">
                    <a:schemeClr val="accent2"/>
                  </a:gs>
                </a:gsLst>
                <a:lin ang="2700000" scaled="1"/>
              </a:gradFill>
              <a:ln w="9525">
                <a:noFill/>
                <a:miter lim="800000"/>
                <a:headEnd/>
                <a:tailEnd/>
              </a:ln>
              <a:effectLst/>
            </p:spPr>
            <p:txBody>
              <a:bodyPr wrap="none" anchor="ctr"/>
              <a:lstStyle/>
              <a:p>
                <a:endParaRPr lang="en-US"/>
              </a:p>
            </p:txBody>
          </p:sp>
          <p:sp>
            <p:nvSpPr>
              <p:cNvPr id="1018888" name="AutoShape 8"/>
              <p:cNvSpPr>
                <a:spLocks noChangeArrowheads="1"/>
              </p:cNvSpPr>
              <p:nvPr/>
            </p:nvSpPr>
            <p:spPr bwMode="auto">
              <a:xfrm rot="3287216">
                <a:off x="883" y="451"/>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chemeClr val="bg1"/>
                  </a:gs>
                  <a:gs pos="100000">
                    <a:schemeClr val="accent1"/>
                  </a:gs>
                </a:gsLst>
                <a:lin ang="18900000" scaled="1"/>
              </a:gradFill>
              <a:ln w="9525">
                <a:noFill/>
                <a:miter lim="800000"/>
                <a:headEnd/>
                <a:tailEnd/>
              </a:ln>
              <a:effectLst/>
            </p:spPr>
            <p:txBody>
              <a:bodyPr wrap="none" anchor="ctr"/>
              <a:lstStyle/>
              <a:p>
                <a:endParaRPr lang="en-US"/>
              </a:p>
            </p:txBody>
          </p:sp>
          <p:sp>
            <p:nvSpPr>
              <p:cNvPr id="1018889" name="AutoShape 9"/>
              <p:cNvSpPr>
                <a:spLocks noChangeArrowheads="1"/>
              </p:cNvSpPr>
              <p:nvPr/>
            </p:nvSpPr>
            <p:spPr bwMode="auto">
              <a:xfrm rot="13709326" flipH="1">
                <a:off x="727" y="704"/>
                <a:ext cx="3181" cy="2912"/>
              </a:xfrm>
              <a:custGeom>
                <a:avLst/>
                <a:gdLst>
                  <a:gd name="G0" fmla="+- 5949 0 0"/>
                  <a:gd name="G1" fmla="+- -8566823 0 0"/>
                  <a:gd name="G2" fmla="+- 0 0 -8566823"/>
                  <a:gd name="T0" fmla="*/ 0 256 1"/>
                  <a:gd name="T1" fmla="*/ 180 256 1"/>
                  <a:gd name="G3" fmla="+- -8566823 T0 T1"/>
                  <a:gd name="T2" fmla="*/ 0 256 1"/>
                  <a:gd name="T3" fmla="*/ 90 256 1"/>
                  <a:gd name="G4" fmla="+- -8566823 T2 T3"/>
                  <a:gd name="G5" fmla="*/ G4 2 1"/>
                  <a:gd name="T4" fmla="*/ 90 256 1"/>
                  <a:gd name="T5" fmla="*/ 0 256 1"/>
                  <a:gd name="G6" fmla="+- -8566823 T4 T5"/>
                  <a:gd name="G7" fmla="*/ G6 2 1"/>
                  <a:gd name="G8" fmla="abs -85668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949"/>
                  <a:gd name="G18" fmla="*/ 5949 1 2"/>
                  <a:gd name="G19" fmla="+- G18 5400 0"/>
                  <a:gd name="G20" fmla="cos G19 -8566823"/>
                  <a:gd name="G21" fmla="sin G19 -8566823"/>
                  <a:gd name="G22" fmla="+- G20 10800 0"/>
                  <a:gd name="G23" fmla="+- G21 10800 0"/>
                  <a:gd name="G24" fmla="+- 10800 0 G20"/>
                  <a:gd name="G25" fmla="+- 5949 10800 0"/>
                  <a:gd name="G26" fmla="?: G9 G17 G25"/>
                  <a:gd name="G27" fmla="?: G9 0 21600"/>
                  <a:gd name="G28" fmla="cos 10800 -8566823"/>
                  <a:gd name="G29" fmla="sin 10800 -8566823"/>
                  <a:gd name="G30" fmla="sin 5949 -8566823"/>
                  <a:gd name="G31" fmla="+- G28 10800 0"/>
                  <a:gd name="G32" fmla="+- G29 10800 0"/>
                  <a:gd name="G33" fmla="+- G30 10800 0"/>
                  <a:gd name="G34" fmla="?: G4 0 G31"/>
                  <a:gd name="G35" fmla="?: -8566823 G34 0"/>
                  <a:gd name="G36" fmla="?: G6 G35 G31"/>
                  <a:gd name="G37" fmla="+- 21600 0 G36"/>
                  <a:gd name="G38" fmla="?: G4 0 G33"/>
                  <a:gd name="G39" fmla="?: -8566823 G38 G32"/>
                  <a:gd name="G40" fmla="?: G6 G39 0"/>
                  <a:gd name="G41" fmla="?: G4 G32 21600"/>
                  <a:gd name="G42" fmla="?: G6 G41 G33"/>
                  <a:gd name="T12" fmla="*/ 10800 w 21600"/>
                  <a:gd name="T13" fmla="*/ 0 h 21600"/>
                  <a:gd name="T14" fmla="*/ 5336 w 21600"/>
                  <a:gd name="T15" fmla="*/ 4452 h 21600"/>
                  <a:gd name="T16" fmla="*/ 10800 w 21600"/>
                  <a:gd name="T17" fmla="*/ 4851 h 21600"/>
                  <a:gd name="T18" fmla="*/ 16264 w 21600"/>
                  <a:gd name="T19" fmla="*/ 44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919" y="6291"/>
                    </a:moveTo>
                    <a:cubicBezTo>
                      <a:pt x="7998" y="5362"/>
                      <a:pt x="9375" y="4850"/>
                      <a:pt x="10800" y="4851"/>
                    </a:cubicBezTo>
                    <a:cubicBezTo>
                      <a:pt x="12224" y="4851"/>
                      <a:pt x="13601" y="5362"/>
                      <a:pt x="14680" y="6291"/>
                    </a:cubicBezTo>
                    <a:lnTo>
                      <a:pt x="17845" y="2614"/>
                    </a:lnTo>
                    <a:cubicBezTo>
                      <a:pt x="15885" y="927"/>
                      <a:pt x="13385" y="-1"/>
                      <a:pt x="10799" y="0"/>
                    </a:cubicBezTo>
                    <a:cubicBezTo>
                      <a:pt x="8214" y="0"/>
                      <a:pt x="5714" y="927"/>
                      <a:pt x="3754" y="2614"/>
                    </a:cubicBezTo>
                    <a:close/>
                  </a:path>
                </a:pathLst>
              </a:custGeom>
              <a:gradFill rotWithShape="0">
                <a:gsLst>
                  <a:gs pos="0">
                    <a:srgbClr val="FF6699"/>
                  </a:gs>
                  <a:gs pos="100000">
                    <a:schemeClr val="bg1"/>
                  </a:gs>
                </a:gsLst>
                <a:lin ang="18900000" scaled="1"/>
              </a:gradFill>
              <a:ln w="9525">
                <a:noFill/>
                <a:miter lim="800000"/>
                <a:headEnd/>
                <a:tailEnd/>
              </a:ln>
              <a:effectLst/>
            </p:spPr>
            <p:txBody>
              <a:bodyPr wrap="none" anchor="ctr"/>
              <a:lstStyle/>
              <a:p>
                <a:endParaRPr lang="en-US"/>
              </a:p>
            </p:txBody>
          </p:sp>
          <p:sp>
            <p:nvSpPr>
              <p:cNvPr id="1018890" name="AutoShape 10"/>
              <p:cNvSpPr>
                <a:spLocks noChangeArrowheads="1"/>
              </p:cNvSpPr>
              <p:nvPr/>
            </p:nvSpPr>
            <p:spPr bwMode="auto">
              <a:xfrm rot="19041348" flipH="1">
                <a:off x="775" y="430"/>
                <a:ext cx="3181" cy="3024"/>
              </a:xfrm>
              <a:custGeom>
                <a:avLst/>
                <a:gdLst>
                  <a:gd name="G0" fmla="+- 6289 0 0"/>
                  <a:gd name="G1" fmla="+- -8978681 0 0"/>
                  <a:gd name="G2" fmla="+- 0 0 -8978681"/>
                  <a:gd name="T0" fmla="*/ 0 256 1"/>
                  <a:gd name="T1" fmla="*/ 180 256 1"/>
                  <a:gd name="G3" fmla="+- -8978681 T0 T1"/>
                  <a:gd name="T2" fmla="*/ 0 256 1"/>
                  <a:gd name="T3" fmla="*/ 90 256 1"/>
                  <a:gd name="G4" fmla="+- -8978681 T2 T3"/>
                  <a:gd name="G5" fmla="*/ G4 2 1"/>
                  <a:gd name="T4" fmla="*/ 90 256 1"/>
                  <a:gd name="T5" fmla="*/ 0 256 1"/>
                  <a:gd name="G6" fmla="+- -8978681 T4 T5"/>
                  <a:gd name="G7" fmla="*/ G6 2 1"/>
                  <a:gd name="G8" fmla="abs -897868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89"/>
                  <a:gd name="G18" fmla="*/ 6289 1 2"/>
                  <a:gd name="G19" fmla="+- G18 5400 0"/>
                  <a:gd name="G20" fmla="cos G19 -8978681"/>
                  <a:gd name="G21" fmla="sin G19 -8978681"/>
                  <a:gd name="G22" fmla="+- G20 10800 0"/>
                  <a:gd name="G23" fmla="+- G21 10800 0"/>
                  <a:gd name="G24" fmla="+- 10800 0 G20"/>
                  <a:gd name="G25" fmla="+- 6289 10800 0"/>
                  <a:gd name="G26" fmla="?: G9 G17 G25"/>
                  <a:gd name="G27" fmla="?: G9 0 21600"/>
                  <a:gd name="G28" fmla="cos 10800 -8978681"/>
                  <a:gd name="G29" fmla="sin 10800 -8978681"/>
                  <a:gd name="G30" fmla="sin 6289 -8978681"/>
                  <a:gd name="G31" fmla="+- G28 10800 0"/>
                  <a:gd name="G32" fmla="+- G29 10800 0"/>
                  <a:gd name="G33" fmla="+- G30 10800 0"/>
                  <a:gd name="G34" fmla="?: G4 0 G31"/>
                  <a:gd name="G35" fmla="?: -8978681 G34 0"/>
                  <a:gd name="G36" fmla="?: G6 G35 G31"/>
                  <a:gd name="G37" fmla="+- 21600 0 G36"/>
                  <a:gd name="G38" fmla="?: G4 0 G33"/>
                  <a:gd name="G39" fmla="?: -8978681 G38 G32"/>
                  <a:gd name="G40" fmla="?: G6 G39 0"/>
                  <a:gd name="G41" fmla="?: G4 G32 21600"/>
                  <a:gd name="G42" fmla="?: G6 G41 G33"/>
                  <a:gd name="T12" fmla="*/ 10800 w 21600"/>
                  <a:gd name="T13" fmla="*/ 0 h 21600"/>
                  <a:gd name="T14" fmla="*/ 4550 w 21600"/>
                  <a:gd name="T15" fmla="*/ 4972 h 21600"/>
                  <a:gd name="T16" fmla="*/ 10800 w 21600"/>
                  <a:gd name="T17" fmla="*/ 4511 h 21600"/>
                  <a:gd name="T18" fmla="*/ 17050 w 21600"/>
                  <a:gd name="T19" fmla="*/ 497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200" y="6511"/>
                    </a:moveTo>
                    <a:cubicBezTo>
                      <a:pt x="7389" y="5235"/>
                      <a:pt x="9055" y="4510"/>
                      <a:pt x="10800" y="4511"/>
                    </a:cubicBezTo>
                    <a:cubicBezTo>
                      <a:pt x="12544" y="4511"/>
                      <a:pt x="14210" y="5235"/>
                      <a:pt x="15399" y="6511"/>
                    </a:cubicBezTo>
                    <a:lnTo>
                      <a:pt x="18699" y="3434"/>
                    </a:lnTo>
                    <a:cubicBezTo>
                      <a:pt x="16656" y="1244"/>
                      <a:pt x="13795" y="-1"/>
                      <a:pt x="10799" y="0"/>
                    </a:cubicBezTo>
                    <a:cubicBezTo>
                      <a:pt x="7804" y="0"/>
                      <a:pt x="4943" y="1244"/>
                      <a:pt x="2900" y="3434"/>
                    </a:cubicBezTo>
                    <a:close/>
                  </a:path>
                </a:pathLst>
              </a:custGeom>
              <a:gradFill rotWithShape="0">
                <a:gsLst>
                  <a:gs pos="0">
                    <a:srgbClr val="336699"/>
                  </a:gs>
                  <a:gs pos="100000">
                    <a:schemeClr val="bg1"/>
                  </a:gs>
                </a:gsLst>
                <a:lin ang="2700000" scaled="1"/>
              </a:gradFill>
              <a:ln w="9525">
                <a:noFill/>
                <a:miter lim="800000"/>
                <a:headEnd/>
                <a:tailEnd/>
              </a:ln>
              <a:effectLst/>
            </p:spPr>
            <p:txBody>
              <a:bodyPr wrap="none" anchor="ctr"/>
              <a:lstStyle/>
              <a:p>
                <a:endParaRPr lang="en-US"/>
              </a:p>
            </p:txBody>
          </p:sp>
          <p:sp>
            <p:nvSpPr>
              <p:cNvPr id="1018891" name="WordArt 11"/>
              <p:cNvSpPr>
                <a:spLocks noChangeArrowheads="1" noChangeShapeType="1" noTextEdit="1"/>
              </p:cNvSpPr>
              <p:nvPr/>
            </p:nvSpPr>
            <p:spPr bwMode="auto">
              <a:xfrm rot="3031664">
                <a:off x="2742" y="1265"/>
                <a:ext cx="1073" cy="341"/>
              </a:xfrm>
              <a:prstGeom prst="rect">
                <a:avLst/>
              </a:prstGeom>
            </p:spPr>
            <p:txBody>
              <a:bodyPr spcFirstLastPara="1" wrap="none" fromWordArt="1">
                <a:prstTxWarp prst="textArchUp">
                  <a:avLst>
                    <a:gd name="adj" fmla="val 11215773"/>
                  </a:avLst>
                </a:prstTxWarp>
              </a:bodyPr>
              <a:lstStyle/>
              <a:p>
                <a:pPr algn="ctr"/>
                <a:r>
                  <a:rPr lang="en-US" sz="3600" kern="10">
                    <a:ln w="9525">
                      <a:solidFill>
                        <a:srgbClr val="000000"/>
                      </a:solidFill>
                      <a:round/>
                      <a:headEnd/>
                      <a:tailEnd/>
                    </a:ln>
                    <a:solidFill>
                      <a:srgbClr val="000000"/>
                    </a:solidFill>
                    <a:latin typeface="Arial Black"/>
                  </a:rPr>
                  <a:t>Plan</a:t>
                </a:r>
              </a:p>
            </p:txBody>
          </p:sp>
          <p:sp>
            <p:nvSpPr>
              <p:cNvPr id="1018892" name="WordArt 12"/>
              <p:cNvSpPr>
                <a:spLocks noChangeArrowheads="1" noChangeShapeType="1" noTextEdit="1"/>
              </p:cNvSpPr>
              <p:nvPr/>
            </p:nvSpPr>
            <p:spPr bwMode="auto">
              <a:xfrm rot="-2358859">
                <a:off x="2852" y="2916"/>
                <a:ext cx="592" cy="204"/>
              </a:xfrm>
              <a:prstGeom prst="rect">
                <a:avLst/>
              </a:prstGeom>
            </p:spPr>
            <p:txBody>
              <a:bodyPr spcFirstLastPara="1" wrap="none" fromWordArt="1">
                <a:prstTxWarp prst="textArchDown">
                  <a:avLst>
                    <a:gd name="adj" fmla="val 335135"/>
                  </a:avLst>
                </a:prstTxWarp>
              </a:bodyPr>
              <a:lstStyle/>
              <a:p>
                <a:pPr algn="ctr"/>
                <a:r>
                  <a:rPr lang="en-US" sz="3600" kern="10">
                    <a:ln w="9525">
                      <a:solidFill>
                        <a:srgbClr val="000000"/>
                      </a:solidFill>
                      <a:round/>
                      <a:headEnd/>
                      <a:tailEnd/>
                    </a:ln>
                    <a:solidFill>
                      <a:srgbClr val="000000"/>
                    </a:solidFill>
                    <a:latin typeface="Arial Black"/>
                  </a:rPr>
                  <a:t>Do</a:t>
                </a:r>
              </a:p>
            </p:txBody>
          </p:sp>
          <p:sp>
            <p:nvSpPr>
              <p:cNvPr id="1018893" name="WordArt 13"/>
              <p:cNvSpPr>
                <a:spLocks noChangeArrowheads="1" noChangeShapeType="1" noTextEdit="1"/>
              </p:cNvSpPr>
              <p:nvPr/>
            </p:nvSpPr>
            <p:spPr bwMode="auto">
              <a:xfrm rot="2891630">
                <a:off x="1067" y="2528"/>
                <a:ext cx="1124" cy="477"/>
              </a:xfrm>
              <a:prstGeom prst="rect">
                <a:avLst/>
              </a:prstGeom>
            </p:spPr>
            <p:txBody>
              <a:bodyPr spcFirstLastPara="1" wrap="none" fromWordArt="1">
                <a:prstTxWarp prst="textArchDown">
                  <a:avLst>
                    <a:gd name="adj" fmla="val 21595738"/>
                  </a:avLst>
                </a:prstTxWarp>
              </a:bodyPr>
              <a:lstStyle/>
              <a:p>
                <a:pPr algn="ctr"/>
                <a:r>
                  <a:rPr lang="en-US" sz="3600" kern="10">
                    <a:ln w="9525">
                      <a:solidFill>
                        <a:srgbClr val="000000"/>
                      </a:solidFill>
                      <a:round/>
                      <a:headEnd/>
                      <a:tailEnd/>
                    </a:ln>
                    <a:solidFill>
                      <a:srgbClr val="000000"/>
                    </a:solidFill>
                    <a:latin typeface="Arial Black"/>
                  </a:rPr>
                  <a:t>Check</a:t>
                </a:r>
              </a:p>
            </p:txBody>
          </p:sp>
          <p:sp>
            <p:nvSpPr>
              <p:cNvPr id="1018894" name="WordArt 14"/>
              <p:cNvSpPr>
                <a:spLocks noChangeArrowheads="1" noChangeShapeType="1" noTextEdit="1"/>
              </p:cNvSpPr>
              <p:nvPr/>
            </p:nvSpPr>
            <p:spPr bwMode="auto">
              <a:xfrm rot="-2572893">
                <a:off x="1108" y="982"/>
                <a:ext cx="1364" cy="614"/>
              </a:xfrm>
              <a:prstGeom prst="rect">
                <a:avLst/>
              </a:prstGeom>
            </p:spPr>
            <p:txBody>
              <a:bodyPr spcFirstLastPara="1" wrap="none" fromWordArt="1">
                <a:prstTxWarp prst="textArchUp">
                  <a:avLst>
                    <a:gd name="adj" fmla="val 10800000"/>
                  </a:avLst>
                </a:prstTxWarp>
              </a:bodyPr>
              <a:lstStyle/>
              <a:p>
                <a:pPr algn="ctr"/>
                <a:r>
                  <a:rPr lang="en-US" sz="3600" kern="10">
                    <a:ln w="9525">
                      <a:solidFill>
                        <a:srgbClr val="000000"/>
                      </a:solidFill>
                      <a:round/>
                      <a:headEnd/>
                      <a:tailEnd/>
                    </a:ln>
                    <a:solidFill>
                      <a:srgbClr val="000000"/>
                    </a:solidFill>
                    <a:latin typeface="Arial Black"/>
                  </a:rPr>
                  <a:t>Action</a:t>
                </a:r>
              </a:p>
            </p:txBody>
          </p:sp>
        </p:grpSp>
        <p:pic>
          <p:nvPicPr>
            <p:cNvPr id="1018895" name="Picture 15" descr=" "/>
            <p:cNvPicPr>
              <a:picLocks noChangeAspect="1" noChangeArrowheads="1"/>
            </p:cNvPicPr>
            <p:nvPr/>
          </p:nvPicPr>
          <p:blipFill>
            <a:blip r:embed="rId4" cstate="print"/>
            <a:srcRect/>
            <a:stretch>
              <a:fillRect/>
            </a:stretch>
          </p:blipFill>
          <p:spPr bwMode="auto">
            <a:xfrm>
              <a:off x="2263" y="1630"/>
              <a:ext cx="1233" cy="1268"/>
            </a:xfrm>
            <a:prstGeom prst="rect">
              <a:avLst/>
            </a:prstGeom>
            <a:noFill/>
          </p:spPr>
        </p:pic>
      </p:grpSp>
      <p:sp>
        <p:nvSpPr>
          <p:cNvPr id="1018896" name="Text Box 16"/>
          <p:cNvSpPr txBox="1">
            <a:spLocks noChangeArrowheads="1"/>
          </p:cNvSpPr>
          <p:nvPr/>
        </p:nvSpPr>
        <p:spPr bwMode="auto">
          <a:xfrm>
            <a:off x="1331913" y="1435100"/>
            <a:ext cx="7812087" cy="3119438"/>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sz="2400" b="1">
                <a:solidFill>
                  <a:schemeClr val="bg1"/>
                </a:solidFill>
                <a:latin typeface="Imprint MT Shadow" pitchFamily="82" charset="0"/>
              </a:rPr>
              <a:t>3.1. Inspeksi Fasilitas Tanggap Darurat</a:t>
            </a:r>
          </a:p>
          <a:p>
            <a:pPr marL="342900" indent="-342900">
              <a:spcBef>
                <a:spcPct val="50000"/>
              </a:spcBef>
            </a:pPr>
            <a:r>
              <a:rPr lang="en-US" sz="2400" b="1">
                <a:solidFill>
                  <a:schemeClr val="bg1"/>
                </a:solidFill>
                <a:latin typeface="Imprint MT Shadow" pitchFamily="82" charset="0"/>
              </a:rPr>
              <a:t>3.2. Emergency Simulation Drills</a:t>
            </a:r>
          </a:p>
          <a:p>
            <a:pPr marL="342900" indent="-342900">
              <a:spcBef>
                <a:spcPct val="50000"/>
              </a:spcBef>
            </a:pPr>
            <a:r>
              <a:rPr lang="en-US" sz="2400" b="1">
                <a:solidFill>
                  <a:schemeClr val="bg1"/>
                </a:solidFill>
                <a:latin typeface="Imprint MT Shadow" pitchFamily="82" charset="0"/>
              </a:rPr>
              <a:t>3.3. Analisa Kerusakan &amp; Ketidaksesuaian</a:t>
            </a:r>
          </a:p>
          <a:p>
            <a:pPr marL="342900" indent="-342900">
              <a:spcBef>
                <a:spcPct val="50000"/>
              </a:spcBef>
            </a:pPr>
            <a:r>
              <a:rPr lang="en-US" sz="2400" b="1">
                <a:solidFill>
                  <a:schemeClr val="bg1"/>
                </a:solidFill>
                <a:latin typeface="Imprint MT Shadow" pitchFamily="82" charset="0"/>
              </a:rPr>
              <a:t>3.4. Investigasi Kejadian &amp; Kecelakaan</a:t>
            </a:r>
          </a:p>
          <a:p>
            <a:pPr marL="342900" indent="-342900">
              <a:spcBef>
                <a:spcPct val="50000"/>
              </a:spcBef>
            </a:pPr>
            <a:r>
              <a:rPr lang="en-US" sz="2400" b="1">
                <a:solidFill>
                  <a:schemeClr val="bg1"/>
                </a:solidFill>
                <a:latin typeface="Imprint MT Shadow" pitchFamily="82" charset="0"/>
              </a:rPr>
              <a:t>3.5. Pengendalian Record</a:t>
            </a:r>
          </a:p>
          <a:p>
            <a:pPr marL="342900" indent="-342900">
              <a:spcBef>
                <a:spcPct val="50000"/>
              </a:spcBef>
            </a:pPr>
            <a:r>
              <a:rPr lang="en-US" sz="2400" b="1">
                <a:solidFill>
                  <a:schemeClr val="bg1"/>
                </a:solidFill>
                <a:latin typeface="Imprint MT Shadow" pitchFamily="82" charset="0"/>
              </a:rPr>
              <a:t>3.6. Audit Sistem Tanggap Darurat</a:t>
            </a:r>
          </a:p>
        </p:txBody>
      </p:sp>
      <p:sp>
        <p:nvSpPr>
          <p:cNvPr id="2" name="Footer Placeholder 1"/>
          <p:cNvSpPr>
            <a:spLocks noGrp="1"/>
          </p:cNvSpPr>
          <p:nvPr>
            <p:ph type="ftr" sz="quarter" idx="10"/>
          </p:nvPr>
        </p:nvSpPr>
        <p:spPr/>
        <p:txBody>
          <a:bodyPr/>
          <a:lstStyle/>
          <a:p>
            <a:r>
              <a:rPr lang="en-US"/>
              <a:t>Emergency 1/Rev.01  ©Copyright. Sentral Sistem. Jun 11</a:t>
            </a:r>
            <a:endParaRPr lang="en-US" dirty="0"/>
          </a:p>
        </p:txBody>
      </p:sp>
    </p:spTree>
  </p:cSld>
  <p:clrMapOvr>
    <a:masterClrMapping/>
  </p:clrMapOvr>
  <p:transition>
    <p:zoom dir="in"/>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1018885"/>
                                        </p:tgtEl>
                                        <p:attrNameLst>
                                          <p:attrName>style.visibility</p:attrName>
                                        </p:attrNameLst>
                                      </p:cBhvr>
                                      <p:to>
                                        <p:strVal val="visible"/>
                                      </p:to>
                                    </p:set>
                                    <p:animEffect transition="in" filter="box(out)">
                                      <p:cBhvr>
                                        <p:cTn id="7" dur="2000"/>
                                        <p:tgtEl>
                                          <p:spTgt spid="1018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55FFC15C-122F-4655-8B6D-0D45969382DE}" type="slidenum">
              <a:rPr lang="en-US"/>
              <a:pPr/>
              <a:t>66</a:t>
            </a:fld>
            <a:endParaRPr lang="en-US"/>
          </a:p>
        </p:txBody>
      </p:sp>
      <p:sp>
        <p:nvSpPr>
          <p:cNvPr id="1026052" name="Text Box 4"/>
          <p:cNvSpPr txBox="1">
            <a:spLocks noChangeArrowheads="1"/>
          </p:cNvSpPr>
          <p:nvPr/>
        </p:nvSpPr>
        <p:spPr bwMode="auto">
          <a:xfrm>
            <a:off x="1476375" y="5218113"/>
            <a:ext cx="6624638" cy="4429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800" b="1" i="1">
                <a:solidFill>
                  <a:schemeClr val="bg1"/>
                </a:solidFill>
                <a:latin typeface="Palatino Linotype" pitchFamily="18" charset="0"/>
              </a:rPr>
              <a:t>3.1. Inspeksi Fasilitas Tanggap Darurat</a:t>
            </a:r>
          </a:p>
        </p:txBody>
      </p:sp>
      <p:sp>
        <p:nvSpPr>
          <p:cNvPr id="1026053" name="Text Box 5"/>
          <p:cNvSpPr txBox="1">
            <a:spLocks noChangeArrowheads="1"/>
          </p:cNvSpPr>
          <p:nvPr/>
        </p:nvSpPr>
        <p:spPr bwMode="auto">
          <a:xfrm>
            <a:off x="684213" y="215900"/>
            <a:ext cx="38877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pic>
        <p:nvPicPr>
          <p:cNvPr id="1026054" name="Picture 6" descr="ENRGY069"/>
          <p:cNvPicPr>
            <a:picLocks noChangeAspect="1" noChangeArrowheads="1"/>
          </p:cNvPicPr>
          <p:nvPr/>
        </p:nvPicPr>
        <p:blipFill>
          <a:blip r:embed="rId3" cstate="print"/>
          <a:srcRect/>
          <a:stretch>
            <a:fillRect/>
          </a:stretch>
        </p:blipFill>
        <p:spPr bwMode="auto">
          <a:xfrm>
            <a:off x="2843213" y="1052513"/>
            <a:ext cx="3705225" cy="3560762"/>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A1AC3B5B-A629-42E0-8CC5-28E0228CDADE}" type="slidenum">
              <a:rPr lang="en-US"/>
              <a:pPr/>
              <a:t>67</a:t>
            </a:fld>
            <a:endParaRPr lang="en-US"/>
          </a:p>
        </p:txBody>
      </p:sp>
      <p:pic>
        <p:nvPicPr>
          <p:cNvPr id="1027076" name="Picture 4"/>
          <p:cNvPicPr>
            <a:picLocks noChangeAspect="1" noChangeArrowheads="1"/>
          </p:cNvPicPr>
          <p:nvPr/>
        </p:nvPicPr>
        <p:blipFill>
          <a:blip r:embed="rId2" cstate="print"/>
          <a:srcRect/>
          <a:stretch>
            <a:fillRect/>
          </a:stretch>
        </p:blipFill>
        <p:spPr bwMode="auto">
          <a:xfrm>
            <a:off x="539750" y="1341438"/>
            <a:ext cx="8353425" cy="3887787"/>
          </a:xfrm>
          <a:prstGeom prst="rect">
            <a:avLst/>
          </a:prstGeom>
          <a:noFill/>
          <a:ln w="9525">
            <a:solidFill>
              <a:schemeClr val="bg1"/>
            </a:solidFill>
            <a:miter lim="800000"/>
            <a:headEnd/>
            <a:tailEnd/>
          </a:ln>
          <a:effectLst/>
        </p:spPr>
      </p:pic>
      <p:sp>
        <p:nvSpPr>
          <p:cNvPr id="1027077" name="Text Box 5"/>
          <p:cNvSpPr txBox="1">
            <a:spLocks noChangeArrowheads="1"/>
          </p:cNvSpPr>
          <p:nvPr/>
        </p:nvSpPr>
        <p:spPr bwMode="auto">
          <a:xfrm>
            <a:off x="541338" y="762000"/>
            <a:ext cx="5543550"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i="1" dirty="0" err="1">
                <a:latin typeface="Palatino Linotype" pitchFamily="18" charset="0"/>
              </a:rPr>
              <a:t>Inspeksi</a:t>
            </a:r>
            <a:r>
              <a:rPr lang="en-US" sz="2000" b="1" i="1" dirty="0">
                <a:latin typeface="Palatino Linotype" pitchFamily="18" charset="0"/>
              </a:rPr>
              <a:t> </a:t>
            </a:r>
            <a:r>
              <a:rPr lang="en-US" sz="2000" b="1" i="1" dirty="0" err="1">
                <a:latin typeface="Palatino Linotype" pitchFamily="18" charset="0"/>
              </a:rPr>
              <a:t>Fasilitas</a:t>
            </a:r>
            <a:r>
              <a:rPr lang="en-US" sz="2000" b="1" i="1" dirty="0">
                <a:latin typeface="Palatino Linotype" pitchFamily="18" charset="0"/>
              </a:rPr>
              <a:t> </a:t>
            </a:r>
            <a:r>
              <a:rPr lang="en-US" sz="2000" b="1" i="1" dirty="0" err="1">
                <a:latin typeface="Palatino Linotype" pitchFamily="18" charset="0"/>
              </a:rPr>
              <a:t>Tanggap</a:t>
            </a:r>
            <a:r>
              <a:rPr lang="en-US" sz="2000" b="1" i="1" dirty="0">
                <a:latin typeface="Palatino Linotype" pitchFamily="18" charset="0"/>
              </a:rPr>
              <a:t> </a:t>
            </a:r>
            <a:r>
              <a:rPr lang="en-US" sz="2000" b="1" i="1" dirty="0" err="1">
                <a:latin typeface="Palatino Linotype" pitchFamily="18" charset="0"/>
              </a:rPr>
              <a:t>Darurat</a:t>
            </a:r>
            <a:endParaRPr lang="en-US" sz="2000" b="1" i="1" dirty="0">
              <a:latin typeface="Palatino Linotype"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76A1B3F6-FD2D-45B5-A7B3-14D7F1AE5A2A}" type="slidenum">
              <a:rPr lang="en-US"/>
              <a:pPr/>
              <a:t>68</a:t>
            </a:fld>
            <a:endParaRPr lang="en-US"/>
          </a:p>
        </p:txBody>
      </p:sp>
      <p:grpSp>
        <p:nvGrpSpPr>
          <p:cNvPr id="1028102" name="Group 6"/>
          <p:cNvGrpSpPr>
            <a:grpSpLocks/>
          </p:cNvGrpSpPr>
          <p:nvPr/>
        </p:nvGrpSpPr>
        <p:grpSpPr bwMode="auto">
          <a:xfrm>
            <a:off x="214282" y="1357298"/>
            <a:ext cx="8750332" cy="4144076"/>
            <a:chOff x="249" y="822"/>
            <a:chExt cx="5398" cy="2405"/>
          </a:xfrm>
        </p:grpSpPr>
        <p:pic>
          <p:nvPicPr>
            <p:cNvPr id="1028100" name="Picture 4"/>
            <p:cNvPicPr>
              <a:picLocks noChangeAspect="1" noChangeArrowheads="1"/>
            </p:cNvPicPr>
            <p:nvPr/>
          </p:nvPicPr>
          <p:blipFill>
            <a:blip r:embed="rId2" cstate="print"/>
            <a:srcRect/>
            <a:stretch>
              <a:fillRect/>
            </a:stretch>
          </p:blipFill>
          <p:spPr bwMode="auto">
            <a:xfrm>
              <a:off x="249" y="1223"/>
              <a:ext cx="5392" cy="2004"/>
            </a:xfrm>
            <a:prstGeom prst="rect">
              <a:avLst/>
            </a:prstGeom>
            <a:noFill/>
            <a:ln w="9525">
              <a:solidFill>
                <a:schemeClr val="tx1"/>
              </a:solidFill>
              <a:miter lim="800000"/>
              <a:headEnd/>
              <a:tailEnd/>
            </a:ln>
            <a:effectLst/>
          </p:spPr>
        </p:pic>
        <p:pic>
          <p:nvPicPr>
            <p:cNvPr id="1028101" name="Picture 5"/>
            <p:cNvPicPr>
              <a:picLocks noChangeAspect="1" noChangeArrowheads="1"/>
            </p:cNvPicPr>
            <p:nvPr/>
          </p:nvPicPr>
          <p:blipFill>
            <a:blip r:embed="rId3" cstate="print"/>
            <a:srcRect/>
            <a:stretch>
              <a:fillRect/>
            </a:stretch>
          </p:blipFill>
          <p:spPr bwMode="auto">
            <a:xfrm>
              <a:off x="249" y="822"/>
              <a:ext cx="5398" cy="431"/>
            </a:xfrm>
            <a:prstGeom prst="rect">
              <a:avLst/>
            </a:prstGeom>
            <a:noFill/>
            <a:ln w="9525">
              <a:noFill/>
              <a:miter lim="800000"/>
              <a:headEnd/>
              <a:tailEnd/>
            </a:ln>
            <a:effectLst/>
          </p:spPr>
        </p:pic>
      </p:grpSp>
      <p:sp>
        <p:nvSpPr>
          <p:cNvPr id="1028103" name="Text Box 7"/>
          <p:cNvSpPr txBox="1">
            <a:spLocks noChangeArrowheads="1"/>
          </p:cNvSpPr>
          <p:nvPr/>
        </p:nvSpPr>
        <p:spPr bwMode="auto">
          <a:xfrm>
            <a:off x="541338" y="762000"/>
            <a:ext cx="5543550"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i="1">
                <a:latin typeface="Palatino Linotype" pitchFamily="18" charset="0"/>
              </a:rPr>
              <a:t>Inspeksi Fasilitas Tanggap Darurat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C3062EF5-8AA3-43C5-B075-694B1E3971CA}" type="slidenum">
              <a:rPr lang="en-US"/>
              <a:pPr/>
              <a:t>69</a:t>
            </a:fld>
            <a:endParaRPr lang="en-US"/>
          </a:p>
        </p:txBody>
      </p:sp>
      <p:grpSp>
        <p:nvGrpSpPr>
          <p:cNvPr id="1029126" name="Group 6"/>
          <p:cNvGrpSpPr>
            <a:grpSpLocks/>
          </p:cNvGrpSpPr>
          <p:nvPr/>
        </p:nvGrpSpPr>
        <p:grpSpPr bwMode="auto">
          <a:xfrm>
            <a:off x="611188" y="1341438"/>
            <a:ext cx="8281987" cy="3744912"/>
            <a:chOff x="385" y="436"/>
            <a:chExt cx="5217" cy="2359"/>
          </a:xfrm>
        </p:grpSpPr>
        <p:pic>
          <p:nvPicPr>
            <p:cNvPr id="1029124" name="Picture 4"/>
            <p:cNvPicPr>
              <a:picLocks noChangeAspect="1" noChangeArrowheads="1"/>
            </p:cNvPicPr>
            <p:nvPr/>
          </p:nvPicPr>
          <p:blipFill>
            <a:blip r:embed="rId2" cstate="print"/>
            <a:srcRect/>
            <a:stretch>
              <a:fillRect/>
            </a:stretch>
          </p:blipFill>
          <p:spPr bwMode="auto">
            <a:xfrm>
              <a:off x="385" y="981"/>
              <a:ext cx="5217" cy="1814"/>
            </a:xfrm>
            <a:prstGeom prst="rect">
              <a:avLst/>
            </a:prstGeom>
            <a:noFill/>
            <a:ln w="9525">
              <a:noFill/>
              <a:miter lim="800000"/>
              <a:headEnd/>
              <a:tailEnd/>
            </a:ln>
            <a:effectLst/>
          </p:spPr>
        </p:pic>
        <p:pic>
          <p:nvPicPr>
            <p:cNvPr id="1029125" name="Picture 5"/>
            <p:cNvPicPr>
              <a:picLocks noChangeAspect="1" noChangeArrowheads="1"/>
            </p:cNvPicPr>
            <p:nvPr/>
          </p:nvPicPr>
          <p:blipFill>
            <a:blip r:embed="rId3" cstate="print"/>
            <a:srcRect/>
            <a:stretch>
              <a:fillRect/>
            </a:stretch>
          </p:blipFill>
          <p:spPr bwMode="auto">
            <a:xfrm>
              <a:off x="385" y="436"/>
              <a:ext cx="5217" cy="454"/>
            </a:xfrm>
            <a:prstGeom prst="rect">
              <a:avLst/>
            </a:prstGeom>
            <a:noFill/>
            <a:ln w="9525">
              <a:noFill/>
              <a:miter lim="800000"/>
              <a:headEnd/>
              <a:tailEnd/>
            </a:ln>
            <a:effectLst/>
          </p:spPr>
        </p:pic>
      </p:grpSp>
      <p:sp>
        <p:nvSpPr>
          <p:cNvPr id="1029127" name="Text Box 7"/>
          <p:cNvSpPr txBox="1">
            <a:spLocks noChangeArrowheads="1"/>
          </p:cNvSpPr>
          <p:nvPr/>
        </p:nvSpPr>
        <p:spPr bwMode="auto">
          <a:xfrm>
            <a:off x="541338" y="762000"/>
            <a:ext cx="5543550"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i="1">
                <a:latin typeface="Palatino Linotype" pitchFamily="18" charset="0"/>
              </a:rPr>
              <a:t>Inspeksi Fasilitas Tanggap Darurat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id-ID" dirty="0"/>
              <a:t>Konsep Swiss Chees </a:t>
            </a:r>
          </a:p>
        </p:txBody>
      </p:sp>
      <p:sp>
        <p:nvSpPr>
          <p:cNvPr id="3" name="Content Placeholder 2"/>
          <p:cNvSpPr>
            <a:spLocks noGrp="1"/>
          </p:cNvSpPr>
          <p:nvPr>
            <p:ph idx="1"/>
          </p:nvPr>
        </p:nvSpPr>
        <p:spPr/>
        <p:txBody>
          <a:bodyPr/>
          <a:lstStyle/>
          <a:p>
            <a:endParaRPr lang="id-ID" dirty="0"/>
          </a:p>
        </p:txBody>
      </p:sp>
      <p:pic>
        <p:nvPicPr>
          <p:cNvPr id="4" name="Picture 8" descr="https://encrypted-tbn3.gstatic.com/images?q=tbn:ANd9GcQ2GhtgBR-6-n1fgJ89V0c6RdMdokNri9Omx-m1XCBWkJtiyCx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420888"/>
            <a:ext cx="5328592" cy="30080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fld id="{EB55BE6D-74A5-481F-A705-6B19D5C7DB33}" type="slidenum">
              <a:rPr lang="en-US" smtClean="0"/>
              <a:pPr/>
              <a:t>7</a:t>
            </a:fld>
            <a:endParaRPr lang="en-US"/>
          </a:p>
        </p:txBody>
      </p:sp>
    </p:spTree>
    <p:extLst>
      <p:ext uri="{BB962C8B-B14F-4D97-AF65-F5344CB8AC3E}">
        <p14:creationId xmlns:p14="http://schemas.microsoft.com/office/powerpoint/2010/main" val="2112746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5911ED7-7808-4FCE-AF71-4235821A2EE4}" type="slidenum">
              <a:rPr lang="en-US"/>
              <a:pPr/>
              <a:t>70</a:t>
            </a:fld>
            <a:endParaRPr lang="en-US"/>
          </a:p>
        </p:txBody>
      </p:sp>
      <p:pic>
        <p:nvPicPr>
          <p:cNvPr id="1022980" name="Picture 4"/>
          <p:cNvPicPr>
            <a:picLocks noChangeAspect="1" noChangeArrowheads="1"/>
          </p:cNvPicPr>
          <p:nvPr/>
        </p:nvPicPr>
        <p:blipFill>
          <a:blip r:embed="rId2" cstate="print"/>
          <a:srcRect/>
          <a:stretch>
            <a:fillRect/>
          </a:stretch>
        </p:blipFill>
        <p:spPr bwMode="auto">
          <a:xfrm>
            <a:off x="1187450" y="476250"/>
            <a:ext cx="7488238" cy="5976938"/>
          </a:xfrm>
          <a:prstGeom prst="rect">
            <a:avLst/>
          </a:prstGeom>
          <a:noFill/>
          <a:ln w="9525">
            <a:noFill/>
            <a:miter lim="800000"/>
            <a:headEnd/>
            <a:tailEnd/>
          </a:ln>
          <a:effectLst/>
        </p:spPr>
      </p:pic>
      <p:sp>
        <p:nvSpPr>
          <p:cNvPr id="1022981" name="Text Box 5"/>
          <p:cNvSpPr txBox="1">
            <a:spLocks noChangeArrowheads="1"/>
          </p:cNvSpPr>
          <p:nvPr/>
        </p:nvSpPr>
        <p:spPr bwMode="auto">
          <a:xfrm>
            <a:off x="684213" y="155575"/>
            <a:ext cx="5543550"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i="1">
                <a:solidFill>
                  <a:srgbClr val="FFFF00"/>
                </a:solidFill>
                <a:latin typeface="Palatino Linotype" pitchFamily="18" charset="0"/>
              </a:rPr>
              <a:t>Inspeksi Fasilitas Tanggap Darurat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2E76A96-A150-4766-929D-9430691205F8}" type="slidenum">
              <a:rPr lang="en-US"/>
              <a:pPr/>
              <a:t>71</a:t>
            </a:fld>
            <a:endParaRPr lang="en-US"/>
          </a:p>
        </p:txBody>
      </p:sp>
      <p:pic>
        <p:nvPicPr>
          <p:cNvPr id="1024004" name="Picture 4"/>
          <p:cNvPicPr>
            <a:picLocks noChangeAspect="1" noChangeArrowheads="1"/>
          </p:cNvPicPr>
          <p:nvPr/>
        </p:nvPicPr>
        <p:blipFill>
          <a:blip r:embed="rId2" cstate="print"/>
          <a:srcRect/>
          <a:stretch>
            <a:fillRect/>
          </a:stretch>
        </p:blipFill>
        <p:spPr bwMode="auto">
          <a:xfrm>
            <a:off x="628650" y="476250"/>
            <a:ext cx="8335963" cy="5410200"/>
          </a:xfrm>
          <a:prstGeom prst="rect">
            <a:avLst/>
          </a:prstGeom>
          <a:noFill/>
          <a:ln w="9525">
            <a:noFill/>
            <a:miter lim="800000"/>
            <a:headEnd/>
            <a:tailEnd/>
          </a:ln>
          <a:effectLst/>
        </p:spPr>
      </p:pic>
      <p:sp>
        <p:nvSpPr>
          <p:cNvPr id="1024005" name="Text Box 5"/>
          <p:cNvSpPr txBox="1">
            <a:spLocks noChangeArrowheads="1"/>
          </p:cNvSpPr>
          <p:nvPr/>
        </p:nvSpPr>
        <p:spPr bwMode="auto">
          <a:xfrm>
            <a:off x="684213" y="155575"/>
            <a:ext cx="5543550" cy="320675"/>
          </a:xfrm>
          <a:prstGeom prst="rect">
            <a:avLst/>
          </a:prstGeom>
          <a:noFill/>
          <a:ln w="9525">
            <a:noFill/>
            <a:miter lim="800000"/>
            <a:headEnd/>
            <a:tailEnd/>
          </a:ln>
          <a:effectLst/>
        </p:spPr>
        <p:txBody>
          <a:bodyPr lIns="14400" tIns="7200" rIns="14400" bIns="7200">
            <a:spAutoFit/>
          </a:bodyPr>
          <a:lstStyle/>
          <a:p>
            <a:pPr>
              <a:spcBef>
                <a:spcPct val="50000"/>
              </a:spcBef>
            </a:pPr>
            <a:r>
              <a:rPr lang="en-US" sz="2000" b="1" i="1">
                <a:solidFill>
                  <a:srgbClr val="FFFF00"/>
                </a:solidFill>
                <a:latin typeface="Palatino Linotype" pitchFamily="18" charset="0"/>
              </a:rPr>
              <a:t>Inspeksi Fasilitas Tanggap Darurat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1BC09EE4-DCCC-408F-9761-E547EC8E96F3}" type="slidenum">
              <a:rPr lang="en-US"/>
              <a:pPr/>
              <a:t>72</a:t>
            </a:fld>
            <a:endParaRPr lang="en-US"/>
          </a:p>
        </p:txBody>
      </p:sp>
      <p:pic>
        <p:nvPicPr>
          <p:cNvPr id="1045508" name="Picture 4"/>
          <p:cNvPicPr>
            <a:picLocks noChangeAspect="1" noChangeArrowheads="1"/>
          </p:cNvPicPr>
          <p:nvPr/>
        </p:nvPicPr>
        <p:blipFill>
          <a:blip r:embed="rId2" cstate="print"/>
          <a:srcRect/>
          <a:stretch>
            <a:fillRect/>
          </a:stretch>
        </p:blipFill>
        <p:spPr bwMode="auto">
          <a:xfrm>
            <a:off x="900113" y="549275"/>
            <a:ext cx="7305675" cy="535305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6F99BFC4-2B60-43D0-9199-98898034A71B}" type="slidenum">
              <a:rPr lang="en-US"/>
              <a:pPr/>
              <a:t>73</a:t>
            </a:fld>
            <a:endParaRPr lang="en-US"/>
          </a:p>
        </p:txBody>
      </p:sp>
      <p:grpSp>
        <p:nvGrpSpPr>
          <p:cNvPr id="1046535" name="Group 7"/>
          <p:cNvGrpSpPr>
            <a:grpSpLocks/>
          </p:cNvGrpSpPr>
          <p:nvPr/>
        </p:nvGrpSpPr>
        <p:grpSpPr bwMode="auto">
          <a:xfrm>
            <a:off x="1179513" y="692150"/>
            <a:ext cx="7424737" cy="5400675"/>
            <a:chOff x="607" y="346"/>
            <a:chExt cx="4677" cy="3402"/>
          </a:xfrm>
        </p:grpSpPr>
        <p:pic>
          <p:nvPicPr>
            <p:cNvPr id="1046532" name="Picture 4"/>
            <p:cNvPicPr>
              <a:picLocks noChangeAspect="1" noChangeArrowheads="1"/>
            </p:cNvPicPr>
            <p:nvPr/>
          </p:nvPicPr>
          <p:blipFill>
            <a:blip r:embed="rId2" cstate="print"/>
            <a:srcRect/>
            <a:stretch>
              <a:fillRect/>
            </a:stretch>
          </p:blipFill>
          <p:spPr bwMode="auto">
            <a:xfrm>
              <a:off x="607" y="358"/>
              <a:ext cx="4677" cy="3390"/>
            </a:xfrm>
            <a:prstGeom prst="rect">
              <a:avLst/>
            </a:prstGeom>
            <a:noFill/>
            <a:ln w="9525">
              <a:noFill/>
              <a:miter lim="800000"/>
              <a:headEnd/>
              <a:tailEnd/>
            </a:ln>
            <a:effectLst/>
          </p:spPr>
        </p:pic>
        <p:sp>
          <p:nvSpPr>
            <p:cNvPr id="1046534" name="Rectangle 6"/>
            <p:cNvSpPr>
              <a:spLocks noChangeArrowheads="1"/>
            </p:cNvSpPr>
            <p:nvPr/>
          </p:nvSpPr>
          <p:spPr bwMode="auto">
            <a:xfrm>
              <a:off x="612" y="346"/>
              <a:ext cx="4672" cy="3402"/>
            </a:xfrm>
            <a:prstGeom prst="rect">
              <a:avLst/>
            </a:prstGeom>
            <a:noFill/>
            <a:ln w="57150">
              <a:solidFill>
                <a:schemeClr val="tx1"/>
              </a:solidFill>
              <a:miter lim="800000"/>
              <a:headEnd/>
              <a:tailEnd/>
            </a:ln>
            <a:effectLst/>
          </p:spPr>
          <p:txBody>
            <a:bodyPr wrap="none" lIns="14400" tIns="7200" rIns="14400" bIns="7200" anchor="ctr"/>
            <a:lstStyle/>
            <a:p>
              <a:endParaRPr lang="en-US"/>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C3E59741-9EC5-407F-A8F8-C6496EDD0EF9}" type="slidenum">
              <a:rPr lang="en-US"/>
              <a:pPr/>
              <a:t>74</a:t>
            </a:fld>
            <a:endParaRPr lang="en-US"/>
          </a:p>
        </p:txBody>
      </p:sp>
      <p:pic>
        <p:nvPicPr>
          <p:cNvPr id="1047556" name="Picture 4"/>
          <p:cNvPicPr>
            <a:picLocks noChangeAspect="1" noChangeArrowheads="1"/>
          </p:cNvPicPr>
          <p:nvPr/>
        </p:nvPicPr>
        <p:blipFill>
          <a:blip r:embed="rId2" cstate="print"/>
          <a:srcRect/>
          <a:stretch>
            <a:fillRect/>
          </a:stretch>
        </p:blipFill>
        <p:spPr bwMode="auto">
          <a:xfrm>
            <a:off x="1217613" y="620713"/>
            <a:ext cx="7315200" cy="5494337"/>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70BCF9CE-1537-4A66-B26F-6C0B1F202EAC}" type="slidenum">
              <a:rPr lang="en-US"/>
              <a:pPr/>
              <a:t>75</a:t>
            </a:fld>
            <a:endParaRPr lang="en-US"/>
          </a:p>
        </p:txBody>
      </p:sp>
      <p:sp>
        <p:nvSpPr>
          <p:cNvPr id="1025028" name="Text Box 4"/>
          <p:cNvSpPr txBox="1">
            <a:spLocks noChangeArrowheads="1"/>
          </p:cNvSpPr>
          <p:nvPr/>
        </p:nvSpPr>
        <p:spPr bwMode="auto">
          <a:xfrm>
            <a:off x="684213" y="188913"/>
            <a:ext cx="38877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25029" name="Text Box 5"/>
          <p:cNvSpPr txBox="1">
            <a:spLocks noChangeArrowheads="1"/>
          </p:cNvSpPr>
          <p:nvPr/>
        </p:nvSpPr>
        <p:spPr bwMode="auto">
          <a:xfrm>
            <a:off x="1476375" y="4930775"/>
            <a:ext cx="6624638" cy="442913"/>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800" b="1" i="1">
                <a:solidFill>
                  <a:schemeClr val="bg1"/>
                </a:solidFill>
                <a:latin typeface="Palatino Linotype" pitchFamily="18" charset="0"/>
              </a:rPr>
              <a:t>3.2. Emergency Simulation Drills</a:t>
            </a:r>
          </a:p>
        </p:txBody>
      </p:sp>
      <p:pic>
        <p:nvPicPr>
          <p:cNvPr id="1025030" name="Picture 6" descr="KAIG149"/>
          <p:cNvPicPr>
            <a:picLocks noChangeAspect="1" noChangeArrowheads="1"/>
          </p:cNvPicPr>
          <p:nvPr/>
        </p:nvPicPr>
        <p:blipFill>
          <a:blip r:embed="rId3" cstate="print"/>
          <a:srcRect/>
          <a:stretch>
            <a:fillRect/>
          </a:stretch>
        </p:blipFill>
        <p:spPr bwMode="auto">
          <a:xfrm>
            <a:off x="2987675" y="1412875"/>
            <a:ext cx="3186113" cy="2855913"/>
          </a:xfrm>
          <a:prstGeom prst="rect">
            <a:avLst/>
          </a:prstGeom>
          <a:noFill/>
        </p:spPr>
      </p:pic>
      <p:sp>
        <p:nvSpPr>
          <p:cNvPr id="1025031" name="Text Box 7"/>
          <p:cNvSpPr txBox="1">
            <a:spLocks noChangeArrowheads="1"/>
          </p:cNvSpPr>
          <p:nvPr/>
        </p:nvSpPr>
        <p:spPr bwMode="auto">
          <a:xfrm>
            <a:off x="3563938" y="3429000"/>
            <a:ext cx="1225550" cy="38100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1200" b="1">
                <a:latin typeface="Bookman Old Style" pitchFamily="18" charset="0"/>
              </a:rPr>
              <a:t>Sentral Sistem Consulting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3449393-A3F7-4B26-8E7E-62DE000286BA}" type="slidenum">
              <a:rPr lang="en-US"/>
              <a:pPr/>
              <a:t>76</a:t>
            </a:fld>
            <a:endParaRPr lang="en-US"/>
          </a:p>
        </p:txBody>
      </p:sp>
      <p:pic>
        <p:nvPicPr>
          <p:cNvPr id="1049604" name="Picture 4"/>
          <p:cNvPicPr>
            <a:picLocks noChangeAspect="1" noChangeArrowheads="1"/>
          </p:cNvPicPr>
          <p:nvPr/>
        </p:nvPicPr>
        <p:blipFill>
          <a:blip r:embed="rId2" cstate="print"/>
          <a:srcRect/>
          <a:stretch>
            <a:fillRect/>
          </a:stretch>
        </p:blipFill>
        <p:spPr bwMode="auto">
          <a:xfrm>
            <a:off x="4681538" y="476250"/>
            <a:ext cx="4462462" cy="5976938"/>
          </a:xfrm>
          <a:prstGeom prst="rect">
            <a:avLst/>
          </a:prstGeom>
          <a:noFill/>
          <a:ln w="9525">
            <a:noFill/>
            <a:miter lim="800000"/>
            <a:headEnd/>
            <a:tailEnd/>
          </a:ln>
          <a:effectLst/>
        </p:spPr>
      </p:pic>
      <p:sp>
        <p:nvSpPr>
          <p:cNvPr id="1049605" name="Text Box 5"/>
          <p:cNvSpPr txBox="1">
            <a:spLocks noChangeArrowheads="1"/>
          </p:cNvSpPr>
          <p:nvPr/>
        </p:nvSpPr>
        <p:spPr bwMode="auto">
          <a:xfrm>
            <a:off x="539750" y="692150"/>
            <a:ext cx="3887788" cy="5684838"/>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a:p>
            <a:pPr>
              <a:spcBef>
                <a:spcPct val="50000"/>
              </a:spcBef>
            </a:pPr>
            <a:r>
              <a:rPr lang="en-US" sz="1400" b="1">
                <a:latin typeface="Century Schoolbook" pitchFamily="18" charset="0"/>
              </a:rPr>
              <a:t>3.2. Emergency Simulation Drills</a:t>
            </a:r>
          </a:p>
          <a:p>
            <a:pPr>
              <a:spcBef>
                <a:spcPct val="50000"/>
              </a:spcBef>
            </a:pPr>
            <a:r>
              <a:rPr lang="en-US" sz="1400">
                <a:latin typeface="Palatino Linotype" pitchFamily="18" charset="0"/>
              </a:rPr>
              <a:t>	</a:t>
            </a:r>
          </a:p>
          <a:p>
            <a:pPr>
              <a:spcBef>
                <a:spcPct val="50000"/>
              </a:spcBef>
            </a:pPr>
            <a:r>
              <a:rPr lang="en-US" sz="1400">
                <a:latin typeface="Palatino Linotype" pitchFamily="18" charset="0"/>
              </a:rPr>
              <a:t>	</a:t>
            </a:r>
            <a:r>
              <a:rPr lang="en-US" sz="1400" b="1">
                <a:solidFill>
                  <a:srgbClr val="000099"/>
                </a:solidFill>
                <a:latin typeface="Palatino Linotype" pitchFamily="18" charset="0"/>
              </a:rPr>
              <a:t>Emergency Simulation Drills (Uji Simulasi Tanggap Darurat) merupakan persyaratan mandatory yang dilakukan secara berkala untuk menguji kelengkapan, kesiagaan dan penanggulangan keadaan darurat.</a:t>
            </a:r>
          </a:p>
          <a:p>
            <a:pPr>
              <a:spcBef>
                <a:spcPct val="50000"/>
              </a:spcBef>
            </a:pPr>
            <a:r>
              <a:rPr lang="en-US" sz="1400" b="1">
                <a:solidFill>
                  <a:srgbClr val="000099"/>
                </a:solidFill>
                <a:latin typeface="Palatino Linotype" pitchFamily="18" charset="0"/>
              </a:rPr>
              <a:t>	Pengujian mencakup kesiagaan perlengkapan tanggap darurat (Emergency Facilities), kesiagaan tanggap darurat (Emergency Response) serta kesiagaan tindakan darurat (Emergency Action).</a:t>
            </a:r>
          </a:p>
          <a:p>
            <a:pPr>
              <a:spcBef>
                <a:spcPct val="50000"/>
              </a:spcBef>
            </a:pPr>
            <a:r>
              <a:rPr lang="en-US" sz="1400" b="1">
                <a:solidFill>
                  <a:srgbClr val="000099"/>
                </a:solidFill>
                <a:latin typeface="Palatino Linotype" pitchFamily="18" charset="0"/>
              </a:rPr>
              <a:t>	Efektifitas pengujian disarankan maksimal 6 (enam) bulan sekali periodik. Sedangkan kesiagaan darurat (Emergency Action) diperlukan pelatihan praktis maksimal 3 (tiga) bulan sekali untuk meningkatkan ketrampilan dan kemampuan penanggulangan dengan cermat.</a:t>
            </a:r>
          </a:p>
          <a:p>
            <a:pPr>
              <a:spcBef>
                <a:spcPct val="50000"/>
              </a:spcBef>
            </a:pPr>
            <a:endParaRPr lang="en-US" sz="1400" b="1">
              <a:solidFill>
                <a:srgbClr val="000099"/>
              </a:solidFill>
              <a:latin typeface="Palatino Linotype" pitchFamily="18" charset="0"/>
            </a:endParaRPr>
          </a:p>
          <a:p>
            <a:pPr>
              <a:spcBef>
                <a:spcPct val="50000"/>
              </a:spcBef>
            </a:pPr>
            <a:endParaRPr lang="en-US" sz="1400">
              <a:solidFill>
                <a:srgbClr val="000099"/>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4"/>
          <p:cNvSpPr>
            <a:spLocks noGrp="1"/>
          </p:cNvSpPr>
          <p:nvPr>
            <p:ph type="sldNum" sz="quarter" idx="11"/>
          </p:nvPr>
        </p:nvSpPr>
        <p:spPr/>
        <p:txBody>
          <a:bodyPr/>
          <a:lstStyle/>
          <a:p>
            <a:fld id="{2DC7FD1F-1ED0-43B2-B2A6-B2F41812E9B9}" type="slidenum">
              <a:rPr lang="en-US"/>
              <a:pPr/>
              <a:t>77</a:t>
            </a:fld>
            <a:endParaRPr lang="en-US"/>
          </a:p>
        </p:txBody>
      </p:sp>
      <p:grpSp>
        <p:nvGrpSpPr>
          <p:cNvPr id="1015893" name="Group 85"/>
          <p:cNvGrpSpPr>
            <a:grpSpLocks/>
          </p:cNvGrpSpPr>
          <p:nvPr/>
        </p:nvGrpSpPr>
        <p:grpSpPr bwMode="auto">
          <a:xfrm>
            <a:off x="755650" y="476250"/>
            <a:ext cx="7559675" cy="5975350"/>
            <a:chOff x="476" y="346"/>
            <a:chExt cx="4762" cy="3764"/>
          </a:xfrm>
        </p:grpSpPr>
        <p:sp>
          <p:nvSpPr>
            <p:cNvPr id="1015813" name="Text Box 5"/>
            <p:cNvSpPr txBox="1">
              <a:spLocks noChangeArrowheads="1"/>
            </p:cNvSpPr>
            <p:nvPr/>
          </p:nvSpPr>
          <p:spPr bwMode="auto">
            <a:xfrm>
              <a:off x="2018" y="799"/>
              <a:ext cx="1451" cy="322"/>
            </a:xfrm>
            <a:prstGeom prst="rect">
              <a:avLst/>
            </a:prstGeom>
            <a:solidFill>
              <a:srgbClr val="FF3300"/>
            </a:solidFill>
            <a:ln w="9525">
              <a:solidFill>
                <a:srgbClr val="FF33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PENETAPAN TOPIK &amp; TIM SIMULASI KEJADIAN OLEH KOORDINATOR ERT &amp; TOP MANAGEMENT</a:t>
              </a:r>
              <a:endParaRPr lang="en-US" sz="900">
                <a:solidFill>
                  <a:srgbClr val="080808"/>
                </a:solidFill>
                <a:latin typeface="Tahoma" pitchFamily="34" charset="0"/>
              </a:endParaRPr>
            </a:p>
          </p:txBody>
        </p:sp>
        <p:sp>
          <p:nvSpPr>
            <p:cNvPr id="1015814" name="Text Box 6"/>
            <p:cNvSpPr txBox="1">
              <a:spLocks noChangeArrowheads="1"/>
            </p:cNvSpPr>
            <p:nvPr/>
          </p:nvSpPr>
          <p:spPr bwMode="auto">
            <a:xfrm>
              <a:off x="567" y="1616"/>
              <a:ext cx="1266" cy="150"/>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SIMULASI TINGKAT I (RINGAN)</a:t>
              </a:r>
              <a:endParaRPr lang="en-US" sz="900">
                <a:solidFill>
                  <a:srgbClr val="080808"/>
                </a:solidFill>
                <a:latin typeface="Tahoma" pitchFamily="34" charset="0"/>
              </a:endParaRPr>
            </a:p>
          </p:txBody>
        </p:sp>
        <p:sp>
          <p:nvSpPr>
            <p:cNvPr id="1015815" name="Text Box 7"/>
            <p:cNvSpPr txBox="1">
              <a:spLocks noChangeArrowheads="1"/>
            </p:cNvSpPr>
            <p:nvPr/>
          </p:nvSpPr>
          <p:spPr bwMode="auto">
            <a:xfrm>
              <a:off x="2053" y="1783"/>
              <a:ext cx="1371" cy="150"/>
            </a:xfrm>
            <a:prstGeom prst="rect">
              <a:avLst/>
            </a:prstGeom>
            <a:solidFill>
              <a:srgbClr val="FF9900"/>
            </a:solidFill>
            <a:ln w="9525">
              <a:solidFill>
                <a:srgbClr val="FF99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SIMULASI TINGKAT II (SEDANG)</a:t>
              </a:r>
              <a:endParaRPr lang="en-US" sz="900">
                <a:solidFill>
                  <a:srgbClr val="080808"/>
                </a:solidFill>
                <a:latin typeface="Tahoma" pitchFamily="34" charset="0"/>
              </a:endParaRPr>
            </a:p>
          </p:txBody>
        </p:sp>
        <p:sp>
          <p:nvSpPr>
            <p:cNvPr id="1015816" name="Text Box 8"/>
            <p:cNvSpPr txBox="1">
              <a:spLocks noChangeArrowheads="1"/>
            </p:cNvSpPr>
            <p:nvPr/>
          </p:nvSpPr>
          <p:spPr bwMode="auto">
            <a:xfrm>
              <a:off x="3923" y="436"/>
              <a:ext cx="1265" cy="150"/>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SIMULASI TINGKAT III (BERAT)</a:t>
              </a:r>
              <a:endParaRPr lang="en-US" sz="900">
                <a:solidFill>
                  <a:srgbClr val="080808"/>
                </a:solidFill>
                <a:latin typeface="Tahoma" pitchFamily="34" charset="0"/>
              </a:endParaRPr>
            </a:p>
          </p:txBody>
        </p:sp>
        <p:sp>
          <p:nvSpPr>
            <p:cNvPr id="1015817" name="Text Box 9"/>
            <p:cNvSpPr txBox="1">
              <a:spLocks noChangeArrowheads="1"/>
            </p:cNvSpPr>
            <p:nvPr/>
          </p:nvSpPr>
          <p:spPr bwMode="auto">
            <a:xfrm>
              <a:off x="476" y="2568"/>
              <a:ext cx="1361" cy="322"/>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STANDBY TIM PENANGGULANGAN KEADAAN DARURAT &amp; PERLENGKAPAN P3K</a:t>
              </a:r>
              <a:endParaRPr lang="en-US" sz="900">
                <a:solidFill>
                  <a:srgbClr val="080808"/>
                </a:solidFill>
                <a:latin typeface="Tahoma" pitchFamily="34" charset="0"/>
              </a:endParaRPr>
            </a:p>
          </p:txBody>
        </p:sp>
        <p:sp>
          <p:nvSpPr>
            <p:cNvPr id="1015819" name="Text Box 11"/>
            <p:cNvSpPr txBox="1">
              <a:spLocks noChangeArrowheads="1"/>
            </p:cNvSpPr>
            <p:nvPr/>
          </p:nvSpPr>
          <p:spPr bwMode="auto">
            <a:xfrm>
              <a:off x="3878" y="3612"/>
              <a:ext cx="1315" cy="236"/>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INVESTIGASI KEJADIAN </a:t>
              </a:r>
              <a:endParaRPr lang="en-US" sz="900">
                <a:solidFill>
                  <a:srgbClr val="080808"/>
                </a:solidFill>
                <a:latin typeface="Tahoma" pitchFamily="34" charset="0"/>
              </a:endParaRPr>
            </a:p>
          </p:txBody>
        </p:sp>
        <p:sp>
          <p:nvSpPr>
            <p:cNvPr id="1015820" name="Text Box 12"/>
            <p:cNvSpPr txBox="1">
              <a:spLocks noChangeArrowheads="1"/>
            </p:cNvSpPr>
            <p:nvPr/>
          </p:nvSpPr>
          <p:spPr bwMode="auto">
            <a:xfrm>
              <a:off x="2109" y="3512"/>
              <a:ext cx="1265" cy="236"/>
            </a:xfrm>
            <a:prstGeom prst="rect">
              <a:avLst/>
            </a:prstGeom>
            <a:solidFill>
              <a:srgbClr val="FF9900"/>
            </a:solidFill>
            <a:ln w="9525">
              <a:solidFill>
                <a:srgbClr val="FF99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TINDAKAN PENANGGULANGAN OLEH ERT</a:t>
              </a:r>
              <a:endParaRPr lang="en-US" sz="900">
                <a:solidFill>
                  <a:srgbClr val="080808"/>
                </a:solidFill>
                <a:latin typeface="Tahoma" pitchFamily="34" charset="0"/>
              </a:endParaRPr>
            </a:p>
          </p:txBody>
        </p:sp>
        <p:sp>
          <p:nvSpPr>
            <p:cNvPr id="1015821" name="Text Box 13"/>
            <p:cNvSpPr txBox="1">
              <a:spLocks noChangeArrowheads="1"/>
            </p:cNvSpPr>
            <p:nvPr/>
          </p:nvSpPr>
          <p:spPr bwMode="auto">
            <a:xfrm>
              <a:off x="476" y="2024"/>
              <a:ext cx="1372" cy="317"/>
            </a:xfrm>
            <a:prstGeom prst="rect">
              <a:avLst/>
            </a:prstGeom>
            <a:solidFill>
              <a:srgbClr val="FFCC00"/>
            </a:solidFill>
            <a:ln w="9525">
              <a:solidFill>
                <a:srgbClr val="FFCC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LAKUKAN PEMBERITAHUAN  WAKTU PELAKSANAAN SIMULASI KEJADIAN PADA KARYAWAN</a:t>
              </a:r>
              <a:endParaRPr lang="en-US" sz="900">
                <a:solidFill>
                  <a:srgbClr val="080808"/>
                </a:solidFill>
                <a:latin typeface="Tahoma" pitchFamily="34" charset="0"/>
              </a:endParaRPr>
            </a:p>
          </p:txBody>
        </p:sp>
        <p:sp>
          <p:nvSpPr>
            <p:cNvPr id="1015822" name="Text Box 14"/>
            <p:cNvSpPr txBox="1">
              <a:spLocks noChangeArrowheads="1"/>
            </p:cNvSpPr>
            <p:nvPr/>
          </p:nvSpPr>
          <p:spPr bwMode="auto">
            <a:xfrm>
              <a:off x="2200" y="1334"/>
              <a:ext cx="1134" cy="236"/>
            </a:xfrm>
            <a:prstGeom prst="rect">
              <a:avLst/>
            </a:prstGeom>
            <a:solidFill>
              <a:srgbClr val="FF3300"/>
            </a:solidFill>
            <a:ln w="9525">
              <a:solidFill>
                <a:srgbClr val="FF33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PERUMUSAN SKENARIO DAN ANALISA KEJADIAN</a:t>
              </a:r>
              <a:endParaRPr lang="en-US" sz="900">
                <a:solidFill>
                  <a:srgbClr val="080808"/>
                </a:solidFill>
                <a:latin typeface="Tahoma" pitchFamily="34" charset="0"/>
              </a:endParaRPr>
            </a:p>
          </p:txBody>
        </p:sp>
        <p:sp>
          <p:nvSpPr>
            <p:cNvPr id="1015823" name="Text Box 15"/>
            <p:cNvSpPr txBox="1">
              <a:spLocks noChangeArrowheads="1"/>
            </p:cNvSpPr>
            <p:nvPr/>
          </p:nvSpPr>
          <p:spPr bwMode="auto">
            <a:xfrm>
              <a:off x="3878" y="1525"/>
              <a:ext cx="1360" cy="322"/>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PROSEDUR EMERGENCY SHUTDOWN </a:t>
              </a:r>
              <a:r>
                <a:rPr lang="en-US" altLang="ja-JP" sz="900" b="1" i="1">
                  <a:solidFill>
                    <a:srgbClr val="080808"/>
                  </a:solidFill>
                  <a:latin typeface="Times New Roman" pitchFamily="18" charset="0"/>
                  <a:ea typeface="MS Mincho" pitchFamily="49" charset="-128"/>
                </a:rPr>
                <a:t>(SESUAI KEPUTUSAN MANAGEMENT)</a:t>
              </a:r>
              <a:endParaRPr lang="en-US" sz="900">
                <a:solidFill>
                  <a:srgbClr val="080808"/>
                </a:solidFill>
                <a:latin typeface="Tahoma" pitchFamily="34" charset="0"/>
              </a:endParaRPr>
            </a:p>
          </p:txBody>
        </p:sp>
        <p:sp>
          <p:nvSpPr>
            <p:cNvPr id="1015824" name="Text Box 16"/>
            <p:cNvSpPr txBox="1">
              <a:spLocks noChangeArrowheads="1"/>
            </p:cNvSpPr>
            <p:nvPr/>
          </p:nvSpPr>
          <p:spPr bwMode="auto">
            <a:xfrm>
              <a:off x="3878" y="3158"/>
              <a:ext cx="1315" cy="236"/>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TINDAKAN PENYISIRAN KEJADIAN</a:t>
              </a:r>
              <a:endParaRPr lang="en-US" sz="900">
                <a:solidFill>
                  <a:srgbClr val="080808"/>
                </a:solidFill>
                <a:latin typeface="Tahoma" pitchFamily="34" charset="0"/>
              </a:endParaRPr>
            </a:p>
          </p:txBody>
        </p:sp>
        <p:sp>
          <p:nvSpPr>
            <p:cNvPr id="1015825" name="Text Box 17"/>
            <p:cNvSpPr txBox="1">
              <a:spLocks noChangeArrowheads="1"/>
            </p:cNvSpPr>
            <p:nvPr/>
          </p:nvSpPr>
          <p:spPr bwMode="auto">
            <a:xfrm>
              <a:off x="3878" y="890"/>
              <a:ext cx="1360" cy="408"/>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BUAT TINDAKAN KEJADIAN SESUAI DENGAN TOPIK SIMULASI YANG  SUDAH DITETAPKAN</a:t>
              </a:r>
            </a:p>
            <a:p>
              <a:pPr algn="ctr" eaLnBrk="0" hangingPunct="0"/>
              <a:r>
                <a:rPr lang="en-US" altLang="ja-JP" sz="900" b="1" i="1">
                  <a:solidFill>
                    <a:srgbClr val="080808"/>
                  </a:solidFill>
                  <a:latin typeface="Times New Roman" pitchFamily="18" charset="0"/>
                  <a:ea typeface="MS Mincho" pitchFamily="49" charset="-128"/>
                </a:rPr>
                <a:t> (MIS : BUAT API)</a:t>
              </a:r>
              <a:endParaRPr lang="en-US" sz="900">
                <a:solidFill>
                  <a:srgbClr val="080808"/>
                </a:solidFill>
                <a:latin typeface="Tahoma" pitchFamily="34" charset="0"/>
              </a:endParaRPr>
            </a:p>
          </p:txBody>
        </p:sp>
        <p:sp>
          <p:nvSpPr>
            <p:cNvPr id="1015826" name="Text Box 18"/>
            <p:cNvSpPr txBox="1">
              <a:spLocks noChangeArrowheads="1"/>
            </p:cNvSpPr>
            <p:nvPr/>
          </p:nvSpPr>
          <p:spPr bwMode="auto">
            <a:xfrm>
              <a:off x="2109" y="2609"/>
              <a:ext cx="1265" cy="322"/>
            </a:xfrm>
            <a:prstGeom prst="rect">
              <a:avLst/>
            </a:prstGeom>
            <a:solidFill>
              <a:srgbClr val="FF9900"/>
            </a:solidFill>
            <a:ln w="9525">
              <a:solidFill>
                <a:srgbClr val="FF99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BUAT TINDAKAN  KEJADIAN SESUAI TOPIK SIMULASI KEJADIAN </a:t>
              </a:r>
              <a:r>
                <a:rPr lang="en-US" altLang="ja-JP" sz="900" b="1" i="1">
                  <a:solidFill>
                    <a:srgbClr val="080808"/>
                  </a:solidFill>
                  <a:latin typeface="Times New Roman" pitchFamily="18" charset="0"/>
                  <a:ea typeface="MS Mincho" pitchFamily="49" charset="-128"/>
                </a:rPr>
                <a:t>(BUAT API)</a:t>
              </a:r>
              <a:endParaRPr lang="en-US" sz="900">
                <a:solidFill>
                  <a:srgbClr val="080808"/>
                </a:solidFill>
                <a:latin typeface="Tahoma" pitchFamily="34" charset="0"/>
              </a:endParaRPr>
            </a:p>
          </p:txBody>
        </p:sp>
        <p:sp>
          <p:nvSpPr>
            <p:cNvPr id="1015827" name="Text Box 19"/>
            <p:cNvSpPr txBox="1">
              <a:spLocks noChangeArrowheads="1"/>
            </p:cNvSpPr>
            <p:nvPr/>
          </p:nvSpPr>
          <p:spPr bwMode="auto">
            <a:xfrm>
              <a:off x="521" y="3561"/>
              <a:ext cx="1266"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PROSEDUR EVAKUASI</a:t>
              </a:r>
              <a:endParaRPr lang="en-US" sz="900">
                <a:solidFill>
                  <a:srgbClr val="080808"/>
                </a:solidFill>
                <a:latin typeface="Tahoma" pitchFamily="34" charset="0"/>
              </a:endParaRPr>
            </a:p>
          </p:txBody>
        </p:sp>
        <p:sp>
          <p:nvSpPr>
            <p:cNvPr id="1015828" name="Text Box 20"/>
            <p:cNvSpPr txBox="1">
              <a:spLocks noChangeArrowheads="1"/>
            </p:cNvSpPr>
            <p:nvPr/>
          </p:nvSpPr>
          <p:spPr bwMode="auto">
            <a:xfrm>
              <a:off x="521" y="3113"/>
              <a:ext cx="1266" cy="236"/>
            </a:xfrm>
            <a:prstGeom prst="rect">
              <a:avLst/>
            </a:prstGeom>
            <a:solidFill>
              <a:srgbClr val="FFCC00"/>
            </a:solidFill>
            <a:ln w="9525">
              <a:solidFill>
                <a:srgbClr val="FFCC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PELAKSANAAN SIMULASI KEJADIAN</a:t>
              </a:r>
              <a:endParaRPr lang="en-US" sz="900">
                <a:solidFill>
                  <a:srgbClr val="080808"/>
                </a:solidFill>
                <a:latin typeface="Tahoma" pitchFamily="34" charset="0"/>
              </a:endParaRPr>
            </a:p>
          </p:txBody>
        </p:sp>
        <p:sp>
          <p:nvSpPr>
            <p:cNvPr id="1015829" name="Text Box 21"/>
            <p:cNvSpPr txBox="1">
              <a:spLocks noChangeArrowheads="1"/>
            </p:cNvSpPr>
            <p:nvPr/>
          </p:nvSpPr>
          <p:spPr bwMode="auto">
            <a:xfrm>
              <a:off x="2064" y="2104"/>
              <a:ext cx="1372" cy="328"/>
            </a:xfrm>
            <a:prstGeom prst="rect">
              <a:avLst/>
            </a:prstGeom>
            <a:solidFill>
              <a:srgbClr val="FF9900"/>
            </a:solidFill>
            <a:ln w="9525">
              <a:solidFill>
                <a:srgbClr val="FF9900"/>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LAKUKAN PEMBERITAHUAN  WAKTU PELAKSANAAN SIMULASI KEJADIAN PADA KARYAWAN</a:t>
              </a:r>
              <a:endParaRPr lang="en-US" sz="900">
                <a:solidFill>
                  <a:srgbClr val="080808"/>
                </a:solidFill>
                <a:latin typeface="Tahoma" pitchFamily="34" charset="0"/>
              </a:endParaRPr>
            </a:p>
          </p:txBody>
        </p:sp>
        <p:sp>
          <p:nvSpPr>
            <p:cNvPr id="1015831" name="Text Box 23"/>
            <p:cNvSpPr txBox="1">
              <a:spLocks noChangeArrowheads="1"/>
            </p:cNvSpPr>
            <p:nvPr/>
          </p:nvSpPr>
          <p:spPr bwMode="auto">
            <a:xfrm>
              <a:off x="2159" y="3103"/>
              <a:ext cx="1220" cy="236"/>
            </a:xfrm>
            <a:prstGeom prst="rect">
              <a:avLst/>
            </a:prstGeom>
            <a:solidFill>
              <a:srgbClr val="FF9900"/>
            </a:solidFill>
            <a:ln w="9525">
              <a:solidFill>
                <a:srgbClr val="FF99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PROSEDUR EVAKUASI</a:t>
              </a:r>
              <a:endParaRPr lang="en-US" sz="900">
                <a:solidFill>
                  <a:srgbClr val="080808"/>
                </a:solidFill>
                <a:latin typeface="Tahoma" pitchFamily="34" charset="0"/>
              </a:endParaRPr>
            </a:p>
          </p:txBody>
        </p:sp>
        <p:sp>
          <p:nvSpPr>
            <p:cNvPr id="1015832" name="Text Box 24"/>
            <p:cNvSpPr txBox="1">
              <a:spLocks noChangeArrowheads="1"/>
            </p:cNvSpPr>
            <p:nvPr/>
          </p:nvSpPr>
          <p:spPr bwMode="auto">
            <a:xfrm>
              <a:off x="2109" y="3874"/>
              <a:ext cx="1265" cy="236"/>
            </a:xfrm>
            <a:prstGeom prst="rect">
              <a:avLst/>
            </a:prstGeom>
            <a:solidFill>
              <a:srgbClr val="FF9900"/>
            </a:solidFill>
            <a:ln w="9525">
              <a:solidFill>
                <a:srgbClr val="FF9900"/>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EVALUASI HASIL SIMULASI,  REVIEW KETIDAKSESUAIAN</a:t>
              </a:r>
              <a:endParaRPr lang="en-US" sz="900">
                <a:solidFill>
                  <a:srgbClr val="080808"/>
                </a:solidFill>
                <a:latin typeface="Tahoma" pitchFamily="34" charset="0"/>
              </a:endParaRPr>
            </a:p>
          </p:txBody>
        </p:sp>
        <p:sp>
          <p:nvSpPr>
            <p:cNvPr id="1015835" name="Text Box 27"/>
            <p:cNvSpPr txBox="1">
              <a:spLocks noChangeArrowheads="1"/>
            </p:cNvSpPr>
            <p:nvPr/>
          </p:nvSpPr>
          <p:spPr bwMode="auto">
            <a:xfrm>
              <a:off x="4003" y="2115"/>
              <a:ext cx="1100" cy="236"/>
            </a:xfrm>
            <a:prstGeom prst="rect">
              <a:avLst/>
            </a:prstGeom>
            <a:solidFill>
              <a:srgbClr val="FFCC66"/>
            </a:solidFill>
            <a:ln w="9525">
              <a:solidFill>
                <a:srgbClr val="FFCC66"/>
              </a:solidFill>
              <a:miter lim="800000"/>
              <a:headEnd/>
              <a:tailEnd/>
            </a:ln>
          </p:spPr>
          <p:txBody>
            <a:bodyPr>
              <a:spAutoFit/>
            </a:bodyPr>
            <a:lstStyle/>
            <a:p>
              <a:pPr algn="ctr" eaLnBrk="0" hangingPunct="0"/>
              <a:r>
                <a:rPr lang="en-US" altLang="ja-JP" sz="900" b="1">
                  <a:solidFill>
                    <a:srgbClr val="080808"/>
                  </a:solidFill>
                  <a:latin typeface="Times New Roman" pitchFamily="18" charset="0"/>
                  <a:ea typeface="MS Mincho" pitchFamily="49" charset="-128"/>
                </a:rPr>
                <a:t>LAKUKAN PROSEDUR EVAKUASI</a:t>
              </a:r>
              <a:endParaRPr lang="en-US" sz="900">
                <a:solidFill>
                  <a:srgbClr val="080808"/>
                </a:solidFill>
                <a:latin typeface="Tahoma" pitchFamily="34" charset="0"/>
              </a:endParaRPr>
            </a:p>
          </p:txBody>
        </p:sp>
        <p:sp>
          <p:nvSpPr>
            <p:cNvPr id="1015836" name="Text Box 28"/>
            <p:cNvSpPr txBox="1">
              <a:spLocks noChangeArrowheads="1"/>
            </p:cNvSpPr>
            <p:nvPr/>
          </p:nvSpPr>
          <p:spPr bwMode="auto">
            <a:xfrm>
              <a:off x="3878" y="2523"/>
              <a:ext cx="1315" cy="288"/>
            </a:xfrm>
            <a:prstGeom prst="rect">
              <a:avLst/>
            </a:prstGeom>
            <a:solidFill>
              <a:srgbClr val="FFCC66"/>
            </a:solidFill>
            <a:ln w="9525">
              <a:solidFill>
                <a:srgbClr val="FFCC66"/>
              </a:solidFill>
              <a:miter lim="800000"/>
              <a:headEnd/>
              <a:tailEnd/>
            </a:ln>
          </p:spPr>
          <p:txBody>
            <a:bodyPr/>
            <a:lstStyle/>
            <a:p>
              <a:pPr algn="ctr" eaLnBrk="0" hangingPunct="0"/>
              <a:r>
                <a:rPr lang="en-US" altLang="ja-JP" sz="900" b="1">
                  <a:solidFill>
                    <a:srgbClr val="080808"/>
                  </a:solidFill>
                  <a:latin typeface="Times New Roman" pitchFamily="18" charset="0"/>
                  <a:ea typeface="MS Mincho" pitchFamily="49" charset="-128"/>
                </a:rPr>
                <a:t>LAKUKAN TINDAKAN PENANGGULANGAN OLEH ERT</a:t>
              </a:r>
              <a:endParaRPr lang="en-US" sz="900">
                <a:solidFill>
                  <a:srgbClr val="080808"/>
                </a:solidFill>
                <a:latin typeface="Tahoma" pitchFamily="34" charset="0"/>
              </a:endParaRPr>
            </a:p>
          </p:txBody>
        </p:sp>
        <p:sp>
          <p:nvSpPr>
            <p:cNvPr id="1015865" name="AutoShape 57"/>
            <p:cNvSpPr>
              <a:spLocks noChangeArrowheads="1"/>
            </p:cNvSpPr>
            <p:nvPr/>
          </p:nvSpPr>
          <p:spPr bwMode="auto">
            <a:xfrm>
              <a:off x="2200" y="346"/>
              <a:ext cx="1041" cy="273"/>
            </a:xfrm>
            <a:prstGeom prst="flowChartTerminator">
              <a:avLst/>
            </a:prstGeom>
            <a:solidFill>
              <a:srgbClr val="FF3300"/>
            </a:solidFill>
            <a:ln w="9525">
              <a:solidFill>
                <a:srgbClr val="FF3300"/>
              </a:solidFill>
              <a:miter lim="800000"/>
              <a:headEnd/>
              <a:tailEnd/>
            </a:ln>
          </p:spPr>
          <p:txBody>
            <a:bodyPr anchor="ctr" anchorCtr="1"/>
            <a:lstStyle/>
            <a:p>
              <a:pPr algn="ctr" eaLnBrk="0" hangingPunct="0"/>
              <a:r>
                <a:rPr lang="en-US" altLang="ja-JP" sz="1000" b="1">
                  <a:solidFill>
                    <a:srgbClr val="080808"/>
                  </a:solidFill>
                  <a:latin typeface="Times New Roman" pitchFamily="18" charset="0"/>
                  <a:ea typeface="MS Mincho" pitchFamily="49" charset="-128"/>
                </a:rPr>
                <a:t>SIMULASI TANGGAP DARURAT</a:t>
              </a:r>
              <a:endParaRPr lang="en-US">
                <a:solidFill>
                  <a:srgbClr val="080808"/>
                </a:solidFill>
                <a:latin typeface="Tahoma" pitchFamily="34" charset="0"/>
              </a:endParaRPr>
            </a:p>
          </p:txBody>
        </p:sp>
        <p:sp>
          <p:nvSpPr>
            <p:cNvPr id="1015866" name="Line 58"/>
            <p:cNvSpPr>
              <a:spLocks noChangeShapeType="1"/>
            </p:cNvSpPr>
            <p:nvPr/>
          </p:nvSpPr>
          <p:spPr bwMode="auto">
            <a:xfrm>
              <a:off x="2744" y="618"/>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67" name="Line 59"/>
            <p:cNvSpPr>
              <a:spLocks noChangeShapeType="1"/>
            </p:cNvSpPr>
            <p:nvPr/>
          </p:nvSpPr>
          <p:spPr bwMode="auto">
            <a:xfrm>
              <a:off x="2744" y="1117"/>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68" name="Line 60"/>
            <p:cNvSpPr>
              <a:spLocks noChangeShapeType="1"/>
            </p:cNvSpPr>
            <p:nvPr/>
          </p:nvSpPr>
          <p:spPr bwMode="auto">
            <a:xfrm>
              <a:off x="2744" y="1570"/>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69" name="Line 61"/>
            <p:cNvSpPr>
              <a:spLocks noChangeShapeType="1"/>
            </p:cNvSpPr>
            <p:nvPr/>
          </p:nvSpPr>
          <p:spPr bwMode="auto">
            <a:xfrm>
              <a:off x="2744" y="1933"/>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0" name="Line 62"/>
            <p:cNvSpPr>
              <a:spLocks noChangeShapeType="1"/>
            </p:cNvSpPr>
            <p:nvPr/>
          </p:nvSpPr>
          <p:spPr bwMode="auto">
            <a:xfrm>
              <a:off x="2744" y="2432"/>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1" name="Line 63"/>
            <p:cNvSpPr>
              <a:spLocks noChangeShapeType="1"/>
            </p:cNvSpPr>
            <p:nvPr/>
          </p:nvSpPr>
          <p:spPr bwMode="auto">
            <a:xfrm>
              <a:off x="2744" y="2931"/>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2" name="Line 64"/>
            <p:cNvSpPr>
              <a:spLocks noChangeShapeType="1"/>
            </p:cNvSpPr>
            <p:nvPr/>
          </p:nvSpPr>
          <p:spPr bwMode="auto">
            <a:xfrm>
              <a:off x="2744" y="3339"/>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3" name="Line 65"/>
            <p:cNvSpPr>
              <a:spLocks noChangeShapeType="1"/>
            </p:cNvSpPr>
            <p:nvPr/>
          </p:nvSpPr>
          <p:spPr bwMode="auto">
            <a:xfrm>
              <a:off x="2744" y="3748"/>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4" name="Line 66"/>
            <p:cNvSpPr>
              <a:spLocks noChangeShapeType="1"/>
            </p:cNvSpPr>
            <p:nvPr/>
          </p:nvSpPr>
          <p:spPr bwMode="auto">
            <a:xfrm flipH="1">
              <a:off x="1156" y="1434"/>
              <a:ext cx="1044"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5875" name="Line 67"/>
            <p:cNvSpPr>
              <a:spLocks noChangeShapeType="1"/>
            </p:cNvSpPr>
            <p:nvPr/>
          </p:nvSpPr>
          <p:spPr bwMode="auto">
            <a:xfrm>
              <a:off x="1156" y="1434"/>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6" name="Line 68"/>
            <p:cNvSpPr>
              <a:spLocks noChangeShapeType="1"/>
            </p:cNvSpPr>
            <p:nvPr/>
          </p:nvSpPr>
          <p:spPr bwMode="auto">
            <a:xfrm>
              <a:off x="1156" y="1752"/>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7" name="Line 69"/>
            <p:cNvSpPr>
              <a:spLocks noChangeShapeType="1"/>
            </p:cNvSpPr>
            <p:nvPr/>
          </p:nvSpPr>
          <p:spPr bwMode="auto">
            <a:xfrm>
              <a:off x="1156" y="2341"/>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8" name="Line 70"/>
            <p:cNvSpPr>
              <a:spLocks noChangeShapeType="1"/>
            </p:cNvSpPr>
            <p:nvPr/>
          </p:nvSpPr>
          <p:spPr bwMode="auto">
            <a:xfrm>
              <a:off x="1156" y="2886"/>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79" name="Line 71"/>
            <p:cNvSpPr>
              <a:spLocks noChangeShapeType="1"/>
            </p:cNvSpPr>
            <p:nvPr/>
          </p:nvSpPr>
          <p:spPr bwMode="auto">
            <a:xfrm>
              <a:off x="1156" y="3339"/>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0" name="Line 72"/>
            <p:cNvSpPr>
              <a:spLocks noChangeShapeType="1"/>
            </p:cNvSpPr>
            <p:nvPr/>
          </p:nvSpPr>
          <p:spPr bwMode="auto">
            <a:xfrm>
              <a:off x="1156" y="3793"/>
              <a:ext cx="0" cy="181"/>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5881" name="Line 73"/>
            <p:cNvSpPr>
              <a:spLocks noChangeShapeType="1"/>
            </p:cNvSpPr>
            <p:nvPr/>
          </p:nvSpPr>
          <p:spPr bwMode="auto">
            <a:xfrm>
              <a:off x="1156" y="3974"/>
              <a:ext cx="953"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2" name="Line 74"/>
            <p:cNvSpPr>
              <a:spLocks noChangeShapeType="1"/>
            </p:cNvSpPr>
            <p:nvPr/>
          </p:nvSpPr>
          <p:spPr bwMode="auto">
            <a:xfrm>
              <a:off x="3334" y="1434"/>
              <a:ext cx="272"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5883" name="Line 75"/>
            <p:cNvSpPr>
              <a:spLocks noChangeShapeType="1"/>
            </p:cNvSpPr>
            <p:nvPr/>
          </p:nvSpPr>
          <p:spPr bwMode="auto">
            <a:xfrm flipV="1">
              <a:off x="3606" y="527"/>
              <a:ext cx="0" cy="907"/>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5884" name="Line 76"/>
            <p:cNvSpPr>
              <a:spLocks noChangeShapeType="1"/>
            </p:cNvSpPr>
            <p:nvPr/>
          </p:nvSpPr>
          <p:spPr bwMode="auto">
            <a:xfrm>
              <a:off x="3606" y="527"/>
              <a:ext cx="317"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5" name="Line 77"/>
            <p:cNvSpPr>
              <a:spLocks noChangeShapeType="1"/>
            </p:cNvSpPr>
            <p:nvPr/>
          </p:nvSpPr>
          <p:spPr bwMode="auto">
            <a:xfrm>
              <a:off x="4558" y="618"/>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6" name="Line 78"/>
            <p:cNvSpPr>
              <a:spLocks noChangeShapeType="1"/>
            </p:cNvSpPr>
            <p:nvPr/>
          </p:nvSpPr>
          <p:spPr bwMode="auto">
            <a:xfrm>
              <a:off x="4558" y="1298"/>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7" name="Line 79"/>
            <p:cNvSpPr>
              <a:spLocks noChangeShapeType="1"/>
            </p:cNvSpPr>
            <p:nvPr/>
          </p:nvSpPr>
          <p:spPr bwMode="auto">
            <a:xfrm>
              <a:off x="4558" y="1842"/>
              <a:ext cx="0" cy="273"/>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8" name="Line 80"/>
            <p:cNvSpPr>
              <a:spLocks noChangeShapeType="1"/>
            </p:cNvSpPr>
            <p:nvPr/>
          </p:nvSpPr>
          <p:spPr bwMode="auto">
            <a:xfrm>
              <a:off x="4558" y="2341"/>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89" name="Line 81"/>
            <p:cNvSpPr>
              <a:spLocks noChangeShapeType="1"/>
            </p:cNvSpPr>
            <p:nvPr/>
          </p:nvSpPr>
          <p:spPr bwMode="auto">
            <a:xfrm>
              <a:off x="4558" y="2840"/>
              <a:ext cx="0" cy="318"/>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90" name="Line 82"/>
            <p:cNvSpPr>
              <a:spLocks noChangeShapeType="1"/>
            </p:cNvSpPr>
            <p:nvPr/>
          </p:nvSpPr>
          <p:spPr bwMode="auto">
            <a:xfrm>
              <a:off x="4558" y="3385"/>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15891" name="Line 83"/>
            <p:cNvSpPr>
              <a:spLocks noChangeShapeType="1"/>
            </p:cNvSpPr>
            <p:nvPr/>
          </p:nvSpPr>
          <p:spPr bwMode="auto">
            <a:xfrm>
              <a:off x="4558" y="3838"/>
              <a:ext cx="0" cy="136"/>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15892" name="Line 84"/>
            <p:cNvSpPr>
              <a:spLocks noChangeShapeType="1"/>
            </p:cNvSpPr>
            <p:nvPr/>
          </p:nvSpPr>
          <p:spPr bwMode="auto">
            <a:xfrm flipH="1">
              <a:off x="3379" y="3974"/>
              <a:ext cx="1179"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
        <p:nvSpPr>
          <p:cNvPr id="1015894" name="Text Box 86"/>
          <p:cNvSpPr txBox="1">
            <a:spLocks noChangeArrowheads="1"/>
          </p:cNvSpPr>
          <p:nvPr/>
        </p:nvSpPr>
        <p:spPr bwMode="auto">
          <a:xfrm>
            <a:off x="323850" y="776288"/>
            <a:ext cx="2160588" cy="56515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b="1">
                <a:latin typeface="Palatino Linotype" pitchFamily="18" charset="0"/>
              </a:rPr>
              <a:t>Simulasi Tanggap Darurat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C409E91-D059-442C-87C3-F46362E8F8A5}" type="slidenum">
              <a:rPr lang="en-US"/>
              <a:pPr/>
              <a:t>78</a:t>
            </a:fld>
            <a:endParaRPr lang="en-US"/>
          </a:p>
        </p:txBody>
      </p:sp>
      <p:sp>
        <p:nvSpPr>
          <p:cNvPr id="1034242" name="Text Box 2"/>
          <p:cNvSpPr txBox="1">
            <a:spLocks noChangeArrowheads="1"/>
          </p:cNvSpPr>
          <p:nvPr/>
        </p:nvSpPr>
        <p:spPr bwMode="auto">
          <a:xfrm>
            <a:off x="684213" y="188913"/>
            <a:ext cx="4679950"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34244" name="WordArt 4"/>
          <p:cNvSpPr>
            <a:spLocks noChangeArrowheads="1" noChangeShapeType="1" noTextEdit="1"/>
          </p:cNvSpPr>
          <p:nvPr/>
        </p:nvSpPr>
        <p:spPr bwMode="auto">
          <a:xfrm>
            <a:off x="1763713" y="1196975"/>
            <a:ext cx="5976937" cy="936625"/>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Analisa</a:t>
            </a:r>
          </a:p>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Kerusakan &amp; Ketidaksesuaian 3.3</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E3FE1ED-FF37-4374-B2DB-5DACED798426}" type="slidenum">
              <a:rPr lang="en-US"/>
              <a:pPr/>
              <a:t>79</a:t>
            </a:fld>
            <a:endParaRPr lang="en-US"/>
          </a:p>
        </p:txBody>
      </p:sp>
      <p:sp>
        <p:nvSpPr>
          <p:cNvPr id="1037316" name="Text Box 4"/>
          <p:cNvSpPr txBox="1">
            <a:spLocks noChangeArrowheads="1"/>
          </p:cNvSpPr>
          <p:nvPr/>
        </p:nvSpPr>
        <p:spPr bwMode="auto">
          <a:xfrm>
            <a:off x="1114425" y="692150"/>
            <a:ext cx="6913563" cy="733425"/>
          </a:xfrm>
          <a:prstGeom prst="rect">
            <a:avLst/>
          </a:prstGeom>
          <a:solidFill>
            <a:srgbClr val="FFCC66"/>
          </a:solidFill>
          <a:ln w="9525">
            <a:noFill/>
            <a:miter lim="800000"/>
            <a:headEnd/>
            <a:tailEnd/>
          </a:ln>
          <a:effectLst/>
        </p:spPr>
        <p:txBody>
          <a:bodyPr lIns="14400" tIns="7200" rIns="14400" bIns="7200">
            <a:spAutoFit/>
          </a:bodyPr>
          <a:lstStyle/>
          <a:p>
            <a:pPr algn="ctr">
              <a:spcBef>
                <a:spcPct val="50000"/>
              </a:spcBef>
            </a:pPr>
            <a:r>
              <a:rPr lang="en-US" sz="2000" b="1">
                <a:latin typeface="Century Schoolbook" pitchFamily="18" charset="0"/>
              </a:rPr>
              <a:t>WORKSHOP</a:t>
            </a:r>
          </a:p>
          <a:p>
            <a:pPr algn="ctr">
              <a:spcBef>
                <a:spcPct val="50000"/>
              </a:spcBef>
            </a:pPr>
            <a:r>
              <a:rPr lang="en-US" b="1">
                <a:latin typeface="Century Schoolbook" pitchFamily="18" charset="0"/>
              </a:rPr>
              <a:t>ANALISA KERUSAKAN DAN KETIDAKSESUAIAN</a:t>
            </a:r>
          </a:p>
        </p:txBody>
      </p:sp>
      <p:sp>
        <p:nvSpPr>
          <p:cNvPr id="1037317" name="Text Box 5"/>
          <p:cNvSpPr txBox="1">
            <a:spLocks noChangeArrowheads="1"/>
          </p:cNvSpPr>
          <p:nvPr/>
        </p:nvSpPr>
        <p:spPr bwMode="auto">
          <a:xfrm>
            <a:off x="1187450" y="1700213"/>
            <a:ext cx="6840538" cy="4689475"/>
          </a:xfrm>
          <a:prstGeom prst="rect">
            <a:avLst/>
          </a:prstGeom>
          <a:solidFill>
            <a:srgbClr val="FFCC00"/>
          </a:solidFill>
          <a:ln w="9525">
            <a:noFill/>
            <a:miter lim="800000"/>
            <a:headEnd/>
            <a:tailEnd/>
          </a:ln>
          <a:effectLst/>
        </p:spPr>
        <p:txBody>
          <a:bodyPr lIns="14400" tIns="7200" rIns="14400" bIns="7200">
            <a:spAutoFit/>
          </a:bodyPr>
          <a:lstStyle/>
          <a:p>
            <a:pPr marL="342900" indent="-254000">
              <a:spcBef>
                <a:spcPct val="50000"/>
              </a:spcBef>
            </a:pPr>
            <a:r>
              <a:rPr lang="en-US"/>
              <a:t>	</a:t>
            </a:r>
          </a:p>
          <a:p>
            <a:pPr marL="342900" indent="-254000">
              <a:spcBef>
                <a:spcPct val="50000"/>
              </a:spcBef>
            </a:pPr>
            <a:r>
              <a:rPr lang="en-US"/>
              <a:t>	Buat analisa hasil simulasi tanggap darurat yang pernah dilakukan di perusahaan saudara sebagai berikut :</a:t>
            </a:r>
          </a:p>
          <a:p>
            <a:pPr marL="342900" indent="-254000">
              <a:spcBef>
                <a:spcPct val="50000"/>
              </a:spcBef>
              <a:buFontTx/>
              <a:buAutoNum type="arabicPeriod"/>
            </a:pPr>
            <a:r>
              <a:rPr lang="en-US"/>
              <a:t>Bagaimana Kesiagaan Darurat (Emergency Preparedness) yang ada saat ini ?</a:t>
            </a:r>
          </a:p>
          <a:p>
            <a:pPr marL="342900" indent="-254000">
              <a:spcBef>
                <a:spcPct val="50000"/>
              </a:spcBef>
              <a:buFontTx/>
              <a:buAutoNum type="arabicPeriod"/>
            </a:pPr>
            <a:r>
              <a:rPr lang="en-US"/>
              <a:t>Apakah dalam mengevakuasi karyawan masih terdapat akses jalur evakuasi yang menghambat proses evakuasi ?</a:t>
            </a:r>
          </a:p>
          <a:p>
            <a:pPr marL="342900" indent="-254000">
              <a:spcBef>
                <a:spcPct val="50000"/>
              </a:spcBef>
              <a:buFontTx/>
              <a:buAutoNum type="arabicPeriod"/>
            </a:pPr>
            <a:r>
              <a:rPr lang="en-US"/>
              <a:t>Apakah Tim Emergency Response sudah mampu menanggulangi keadaan darurat yang disimulasikan terkait kasus yang terjadi (Mis. Fire Fighting) ?</a:t>
            </a:r>
          </a:p>
          <a:p>
            <a:pPr marL="342900" indent="-254000">
              <a:spcBef>
                <a:spcPct val="50000"/>
              </a:spcBef>
              <a:buFontTx/>
              <a:buAutoNum type="arabicPeriod"/>
            </a:pPr>
            <a:r>
              <a:rPr lang="en-US"/>
              <a:t>Bagaimana mengatasi karyawan yang berada di lantai bertingkat pada kondisi hamil, penyakit kelumpuhan dan sejenisnya ?</a:t>
            </a:r>
          </a:p>
          <a:p>
            <a:pPr marL="342900" indent="-254000">
              <a:spcBef>
                <a:spcPct val="50000"/>
              </a:spcBef>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868958"/>
          </a:xfrm>
        </p:spPr>
        <p:txBody>
          <a:bodyPr>
            <a:normAutofit/>
          </a:bodyPr>
          <a:lstStyle/>
          <a:p>
            <a:r>
              <a:rPr lang="id-ID" sz="2800" dirty="0"/>
              <a:t>Konsep Penanganan Keadaan Darurat</a:t>
            </a:r>
          </a:p>
        </p:txBody>
      </p:sp>
      <p:sp>
        <p:nvSpPr>
          <p:cNvPr id="3" name="Content Placeholder 2"/>
          <p:cNvSpPr>
            <a:spLocks noGrp="1"/>
          </p:cNvSpPr>
          <p:nvPr>
            <p:ph idx="1"/>
          </p:nvPr>
        </p:nvSpPr>
        <p:spPr/>
        <p:txBody>
          <a:bodyPr/>
          <a:lstStyle/>
          <a:p>
            <a:endParaRPr lang="id-ID"/>
          </a:p>
        </p:txBody>
      </p:sp>
      <p:pic>
        <p:nvPicPr>
          <p:cNvPr id="3074" name="Picture 2" descr="http://www.westcoastdhb.org.nz/images/publications/emergency_management_planning/emrgncy_mangmt_cyc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6109003" cy="309634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fld id="{EB55BE6D-74A5-481F-A705-6B19D5C7DB33}" type="slidenum">
              <a:rPr lang="en-US" smtClean="0"/>
              <a:pPr/>
              <a:t>8</a:t>
            </a:fld>
            <a:endParaRPr lang="en-US"/>
          </a:p>
        </p:txBody>
      </p:sp>
    </p:spTree>
    <p:extLst>
      <p:ext uri="{BB962C8B-B14F-4D97-AF65-F5344CB8AC3E}">
        <p14:creationId xmlns:p14="http://schemas.microsoft.com/office/powerpoint/2010/main" val="3967634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07BCECB-179E-421E-9821-CA9B9E72D848}" type="slidenum">
              <a:rPr lang="en-US"/>
              <a:pPr/>
              <a:t>80</a:t>
            </a:fld>
            <a:endParaRPr lang="en-US"/>
          </a:p>
        </p:txBody>
      </p:sp>
      <p:sp>
        <p:nvSpPr>
          <p:cNvPr id="1038338" name="Text Box 2"/>
          <p:cNvSpPr txBox="1">
            <a:spLocks noChangeArrowheads="1"/>
          </p:cNvSpPr>
          <p:nvPr/>
        </p:nvSpPr>
        <p:spPr bwMode="auto">
          <a:xfrm>
            <a:off x="684213" y="188913"/>
            <a:ext cx="38877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38339" name="Text Box 3"/>
          <p:cNvSpPr txBox="1">
            <a:spLocks noChangeArrowheads="1"/>
          </p:cNvSpPr>
          <p:nvPr/>
        </p:nvSpPr>
        <p:spPr bwMode="auto">
          <a:xfrm>
            <a:off x="1331913" y="4430713"/>
            <a:ext cx="6624637" cy="99060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3200" b="1">
                <a:solidFill>
                  <a:schemeClr val="bg1"/>
                </a:solidFill>
                <a:latin typeface="Algerian" pitchFamily="82" charset="0"/>
              </a:rPr>
              <a:t>3.4. Investigasi Kejadian &amp; Kecelakaan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tx1"/>
            </a:gs>
            <a:gs pos="50000">
              <a:schemeClr val="bg1"/>
            </a:gs>
            <a:gs pos="100000">
              <a:schemeClr val="tx1"/>
            </a:gs>
          </a:gsLst>
          <a:lin ang="5400000" scaled="1"/>
        </a:gradFill>
        <a:effectLst/>
      </p:bgPr>
    </p:bg>
    <p:spTree>
      <p:nvGrpSpPr>
        <p:cNvPr id="1" name=""/>
        <p:cNvGrpSpPr/>
        <p:nvPr/>
      </p:nvGrpSpPr>
      <p:grpSpPr>
        <a:xfrm>
          <a:off x="0" y="0"/>
          <a:ext cx="0" cy="0"/>
          <a:chOff x="0" y="0"/>
          <a:chExt cx="0" cy="0"/>
        </a:xfrm>
      </p:grpSpPr>
      <p:sp>
        <p:nvSpPr>
          <p:cNvPr id="37" name="Slide Number Placeholder 4"/>
          <p:cNvSpPr>
            <a:spLocks noGrp="1"/>
          </p:cNvSpPr>
          <p:nvPr>
            <p:ph type="sldNum" sz="quarter" idx="11"/>
          </p:nvPr>
        </p:nvSpPr>
        <p:spPr/>
        <p:txBody>
          <a:bodyPr/>
          <a:lstStyle/>
          <a:p>
            <a:fld id="{A3802231-B3DF-4499-81B3-2FEF51939DCB}" type="slidenum">
              <a:rPr lang="en-US"/>
              <a:pPr/>
              <a:t>81</a:t>
            </a:fld>
            <a:endParaRPr lang="en-US"/>
          </a:p>
        </p:txBody>
      </p:sp>
      <p:sp>
        <p:nvSpPr>
          <p:cNvPr id="1039364" name="Text Box 4"/>
          <p:cNvSpPr txBox="1">
            <a:spLocks noChangeArrowheads="1"/>
          </p:cNvSpPr>
          <p:nvPr/>
        </p:nvSpPr>
        <p:spPr bwMode="auto">
          <a:xfrm>
            <a:off x="2052638" y="188913"/>
            <a:ext cx="4824412" cy="260350"/>
          </a:xfrm>
          <a:prstGeom prst="rect">
            <a:avLst/>
          </a:prstGeom>
          <a:solidFill>
            <a:srgbClr val="FF9933"/>
          </a:solidFill>
          <a:ln w="9525">
            <a:noFill/>
            <a:miter lim="800000"/>
            <a:headEnd/>
            <a:tailEnd/>
          </a:ln>
          <a:effectLst/>
        </p:spPr>
        <p:txBody>
          <a:bodyPr lIns="14400" tIns="7200" rIns="14400" bIns="7200">
            <a:spAutoFit/>
          </a:bodyPr>
          <a:lstStyle/>
          <a:p>
            <a:pPr algn="ctr">
              <a:spcBef>
                <a:spcPct val="50000"/>
              </a:spcBef>
            </a:pPr>
            <a:r>
              <a:rPr lang="en-US" sz="1600" b="1">
                <a:latin typeface="Century Schoolbook" pitchFamily="18" charset="0"/>
              </a:rPr>
              <a:t>INVESTIGASI KEJADIAN &amp; KECELAKAAN</a:t>
            </a:r>
          </a:p>
        </p:txBody>
      </p:sp>
      <p:grpSp>
        <p:nvGrpSpPr>
          <p:cNvPr id="1039397" name="Group 37"/>
          <p:cNvGrpSpPr>
            <a:grpSpLocks/>
          </p:cNvGrpSpPr>
          <p:nvPr/>
        </p:nvGrpSpPr>
        <p:grpSpPr bwMode="auto">
          <a:xfrm>
            <a:off x="611188" y="765175"/>
            <a:ext cx="8137525" cy="5400675"/>
            <a:chOff x="158" y="754"/>
            <a:chExt cx="5126" cy="3402"/>
          </a:xfrm>
        </p:grpSpPr>
        <p:sp>
          <p:nvSpPr>
            <p:cNvPr id="1039365" name="Rectangle 5"/>
            <p:cNvSpPr>
              <a:spLocks noChangeArrowheads="1"/>
            </p:cNvSpPr>
            <p:nvPr/>
          </p:nvSpPr>
          <p:spPr bwMode="auto">
            <a:xfrm>
              <a:off x="476" y="754"/>
              <a:ext cx="907" cy="317"/>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KEJADIAN / KECELAKAAN</a:t>
              </a:r>
            </a:p>
          </p:txBody>
        </p:sp>
        <p:sp>
          <p:nvSpPr>
            <p:cNvPr id="1039366" name="Rectangle 6"/>
            <p:cNvSpPr>
              <a:spLocks noChangeArrowheads="1"/>
            </p:cNvSpPr>
            <p:nvPr/>
          </p:nvSpPr>
          <p:spPr bwMode="auto">
            <a:xfrm>
              <a:off x="385" y="1253"/>
              <a:ext cx="1043" cy="363"/>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PEMBENTUKAN TIM INVESTIGASI</a:t>
              </a:r>
            </a:p>
          </p:txBody>
        </p:sp>
        <p:sp>
          <p:nvSpPr>
            <p:cNvPr id="1039367" name="Rectangle 7"/>
            <p:cNvSpPr>
              <a:spLocks noChangeArrowheads="1"/>
            </p:cNvSpPr>
            <p:nvPr/>
          </p:nvSpPr>
          <p:spPr bwMode="auto">
            <a:xfrm>
              <a:off x="158" y="1797"/>
              <a:ext cx="1452" cy="680"/>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PENETAPAN RUANG LINGKUP, TUGAS, TANGGUNG JAWAB DAN WEWENANG TIM INVESTIGASI</a:t>
              </a:r>
            </a:p>
          </p:txBody>
        </p:sp>
        <p:sp>
          <p:nvSpPr>
            <p:cNvPr id="1039368" name="Rectangle 8"/>
            <p:cNvSpPr>
              <a:spLocks noChangeArrowheads="1"/>
            </p:cNvSpPr>
            <p:nvPr/>
          </p:nvSpPr>
          <p:spPr bwMode="auto">
            <a:xfrm>
              <a:off x="249" y="2659"/>
              <a:ext cx="1270" cy="544"/>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MEMPERSIAPKAN PERLENGKAPAN &amp; DOKUMEN INVESTIGASI</a:t>
              </a:r>
            </a:p>
          </p:txBody>
        </p:sp>
        <p:sp>
          <p:nvSpPr>
            <p:cNvPr id="1039369" name="Rectangle 9"/>
            <p:cNvSpPr>
              <a:spLocks noChangeArrowheads="1"/>
            </p:cNvSpPr>
            <p:nvPr/>
          </p:nvSpPr>
          <p:spPr bwMode="auto">
            <a:xfrm>
              <a:off x="204" y="3340"/>
              <a:ext cx="1361" cy="544"/>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MENGAMBIL ALIH KENDALI LOKASI KEJADIAN DAN MELOKALISIR AREA</a:t>
              </a:r>
            </a:p>
          </p:txBody>
        </p:sp>
        <p:sp>
          <p:nvSpPr>
            <p:cNvPr id="1039370" name="Rectangle 10"/>
            <p:cNvSpPr>
              <a:spLocks noChangeArrowheads="1"/>
            </p:cNvSpPr>
            <p:nvPr/>
          </p:nvSpPr>
          <p:spPr bwMode="auto">
            <a:xfrm>
              <a:off x="1973" y="754"/>
              <a:ext cx="1315" cy="545"/>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MENGUMPULKAN DATA, FAKTA &amp; SUMBER INFORMASI LAINNYA</a:t>
              </a:r>
            </a:p>
          </p:txBody>
        </p:sp>
        <p:sp>
          <p:nvSpPr>
            <p:cNvPr id="1039371" name="Rectangle 11"/>
            <p:cNvSpPr>
              <a:spLocks noChangeArrowheads="1"/>
            </p:cNvSpPr>
            <p:nvPr/>
          </p:nvSpPr>
          <p:spPr bwMode="auto">
            <a:xfrm>
              <a:off x="2018" y="1525"/>
              <a:ext cx="1224" cy="498"/>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IDENTIFIKASI DAMPAK, RESIKO, SAKSI TERKAIT KEJADIAN</a:t>
              </a:r>
            </a:p>
          </p:txBody>
        </p:sp>
        <p:sp>
          <p:nvSpPr>
            <p:cNvPr id="1039372" name="Rectangle 12"/>
            <p:cNvSpPr>
              <a:spLocks noChangeArrowheads="1"/>
            </p:cNvSpPr>
            <p:nvPr/>
          </p:nvSpPr>
          <p:spPr bwMode="auto">
            <a:xfrm>
              <a:off x="2018" y="2296"/>
              <a:ext cx="1270" cy="499"/>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MELAKUKAN WAWANCARA PARA SAKSI, KORBAN &amp; PETUGAS TERKAIT </a:t>
              </a:r>
            </a:p>
          </p:txBody>
        </p:sp>
        <p:sp>
          <p:nvSpPr>
            <p:cNvPr id="1039373" name="Rectangle 13"/>
            <p:cNvSpPr>
              <a:spLocks noChangeArrowheads="1"/>
            </p:cNvSpPr>
            <p:nvPr/>
          </p:nvSpPr>
          <p:spPr bwMode="auto">
            <a:xfrm>
              <a:off x="1973" y="3022"/>
              <a:ext cx="1271" cy="409"/>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MENGANALISA DATA, FAKTA, INFORMASI TERKAIT</a:t>
              </a:r>
            </a:p>
          </p:txBody>
        </p:sp>
        <p:sp>
          <p:nvSpPr>
            <p:cNvPr id="1039374" name="Rectangle 14"/>
            <p:cNvSpPr>
              <a:spLocks noChangeArrowheads="1"/>
            </p:cNvSpPr>
            <p:nvPr/>
          </p:nvSpPr>
          <p:spPr bwMode="auto">
            <a:xfrm>
              <a:off x="1927" y="3612"/>
              <a:ext cx="1452" cy="544"/>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MELAKUKAN PENGUJIAN BUKTI DAN FAKTA YANG ADA SESUAI KEJADIAN SEBENARNYA</a:t>
              </a:r>
            </a:p>
          </p:txBody>
        </p:sp>
        <p:sp>
          <p:nvSpPr>
            <p:cNvPr id="1039375" name="Rectangle 15"/>
            <p:cNvSpPr>
              <a:spLocks noChangeArrowheads="1"/>
            </p:cNvSpPr>
            <p:nvPr/>
          </p:nvSpPr>
          <p:spPr bwMode="auto">
            <a:xfrm>
              <a:off x="4014" y="799"/>
              <a:ext cx="1225" cy="499"/>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MENYIMPULKAN, MEMBUAT LAPORAN KEJADIAN</a:t>
              </a:r>
            </a:p>
          </p:txBody>
        </p:sp>
        <p:sp>
          <p:nvSpPr>
            <p:cNvPr id="1039376" name="Rectangle 16"/>
            <p:cNvSpPr>
              <a:spLocks noChangeArrowheads="1"/>
            </p:cNvSpPr>
            <p:nvPr/>
          </p:nvSpPr>
          <p:spPr bwMode="auto">
            <a:xfrm>
              <a:off x="3878" y="1570"/>
              <a:ext cx="1406" cy="408"/>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MENYAMPAIKAN HASIL LAPORAN INVESTIGASI KEPADA MANAJEMEN</a:t>
              </a:r>
            </a:p>
          </p:txBody>
        </p:sp>
        <p:sp>
          <p:nvSpPr>
            <p:cNvPr id="1039377" name="Rectangle 17"/>
            <p:cNvSpPr>
              <a:spLocks noChangeArrowheads="1"/>
            </p:cNvSpPr>
            <p:nvPr/>
          </p:nvSpPr>
          <p:spPr bwMode="auto">
            <a:xfrm>
              <a:off x="3878" y="2296"/>
              <a:ext cx="1406" cy="499"/>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EVALUASI SISTEM TANGGAP DARURAT &amp; PROSEDUR PENANGGULANGAN</a:t>
              </a:r>
            </a:p>
          </p:txBody>
        </p:sp>
        <p:sp>
          <p:nvSpPr>
            <p:cNvPr id="1039378" name="Rectangle 18"/>
            <p:cNvSpPr>
              <a:spLocks noChangeArrowheads="1"/>
            </p:cNvSpPr>
            <p:nvPr/>
          </p:nvSpPr>
          <p:spPr bwMode="auto">
            <a:xfrm>
              <a:off x="3923" y="3067"/>
              <a:ext cx="1315" cy="407"/>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REVIEW PELUANG PENINGKATAN BERKELANJUTAN</a:t>
              </a:r>
            </a:p>
          </p:txBody>
        </p:sp>
        <p:sp>
          <p:nvSpPr>
            <p:cNvPr id="1039379" name="Line 19"/>
            <p:cNvSpPr>
              <a:spLocks noChangeShapeType="1"/>
            </p:cNvSpPr>
            <p:nvPr/>
          </p:nvSpPr>
          <p:spPr bwMode="auto">
            <a:xfrm>
              <a:off x="884" y="1071"/>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0" name="Line 20"/>
            <p:cNvSpPr>
              <a:spLocks noChangeShapeType="1"/>
            </p:cNvSpPr>
            <p:nvPr/>
          </p:nvSpPr>
          <p:spPr bwMode="auto">
            <a:xfrm>
              <a:off x="884" y="1616"/>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1" name="Line 21"/>
            <p:cNvSpPr>
              <a:spLocks noChangeShapeType="1"/>
            </p:cNvSpPr>
            <p:nvPr/>
          </p:nvSpPr>
          <p:spPr bwMode="auto">
            <a:xfrm>
              <a:off x="884" y="2478"/>
              <a:ext cx="0" cy="181"/>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2" name="Line 22"/>
            <p:cNvSpPr>
              <a:spLocks noChangeShapeType="1"/>
            </p:cNvSpPr>
            <p:nvPr/>
          </p:nvSpPr>
          <p:spPr bwMode="auto">
            <a:xfrm>
              <a:off x="884" y="3203"/>
              <a:ext cx="0" cy="136"/>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3" name="Line 23"/>
            <p:cNvSpPr>
              <a:spLocks noChangeShapeType="1"/>
            </p:cNvSpPr>
            <p:nvPr/>
          </p:nvSpPr>
          <p:spPr bwMode="auto">
            <a:xfrm>
              <a:off x="2608" y="1298"/>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4" name="Line 24"/>
            <p:cNvSpPr>
              <a:spLocks noChangeShapeType="1"/>
            </p:cNvSpPr>
            <p:nvPr/>
          </p:nvSpPr>
          <p:spPr bwMode="auto">
            <a:xfrm>
              <a:off x="2608" y="2024"/>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5" name="Line 25"/>
            <p:cNvSpPr>
              <a:spLocks noChangeShapeType="1"/>
            </p:cNvSpPr>
            <p:nvPr/>
          </p:nvSpPr>
          <p:spPr bwMode="auto">
            <a:xfrm>
              <a:off x="2608" y="2795"/>
              <a:ext cx="0" cy="22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6" name="Line 26"/>
            <p:cNvSpPr>
              <a:spLocks noChangeShapeType="1"/>
            </p:cNvSpPr>
            <p:nvPr/>
          </p:nvSpPr>
          <p:spPr bwMode="auto">
            <a:xfrm>
              <a:off x="2608" y="3430"/>
              <a:ext cx="0" cy="18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7" name="Line 27"/>
            <p:cNvSpPr>
              <a:spLocks noChangeShapeType="1"/>
            </p:cNvSpPr>
            <p:nvPr/>
          </p:nvSpPr>
          <p:spPr bwMode="auto">
            <a:xfrm>
              <a:off x="4558" y="1298"/>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8" name="Line 28"/>
            <p:cNvSpPr>
              <a:spLocks noChangeShapeType="1"/>
            </p:cNvSpPr>
            <p:nvPr/>
          </p:nvSpPr>
          <p:spPr bwMode="auto">
            <a:xfrm>
              <a:off x="4558" y="1979"/>
              <a:ext cx="0" cy="317"/>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89" name="Line 29"/>
            <p:cNvSpPr>
              <a:spLocks noChangeShapeType="1"/>
            </p:cNvSpPr>
            <p:nvPr/>
          </p:nvSpPr>
          <p:spPr bwMode="auto">
            <a:xfrm>
              <a:off x="4558" y="2795"/>
              <a:ext cx="0" cy="272"/>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90" name="Line 30"/>
            <p:cNvSpPr>
              <a:spLocks noChangeShapeType="1"/>
            </p:cNvSpPr>
            <p:nvPr/>
          </p:nvSpPr>
          <p:spPr bwMode="auto">
            <a:xfrm>
              <a:off x="884" y="3884"/>
              <a:ext cx="0" cy="136"/>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39391" name="Line 31"/>
            <p:cNvSpPr>
              <a:spLocks noChangeShapeType="1"/>
            </p:cNvSpPr>
            <p:nvPr/>
          </p:nvSpPr>
          <p:spPr bwMode="auto">
            <a:xfrm>
              <a:off x="884" y="4020"/>
              <a:ext cx="817"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39392" name="Line 32"/>
            <p:cNvSpPr>
              <a:spLocks noChangeShapeType="1"/>
            </p:cNvSpPr>
            <p:nvPr/>
          </p:nvSpPr>
          <p:spPr bwMode="auto">
            <a:xfrm flipV="1">
              <a:off x="1701" y="1026"/>
              <a:ext cx="0" cy="2994"/>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39393" name="Line 33"/>
            <p:cNvSpPr>
              <a:spLocks noChangeShapeType="1"/>
            </p:cNvSpPr>
            <p:nvPr/>
          </p:nvSpPr>
          <p:spPr bwMode="auto">
            <a:xfrm>
              <a:off x="1701" y="1026"/>
              <a:ext cx="272"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sp>
          <p:nvSpPr>
            <p:cNvPr id="1039394" name="Line 34"/>
            <p:cNvSpPr>
              <a:spLocks noChangeShapeType="1"/>
            </p:cNvSpPr>
            <p:nvPr/>
          </p:nvSpPr>
          <p:spPr bwMode="auto">
            <a:xfrm>
              <a:off x="3379" y="3884"/>
              <a:ext cx="181" cy="0"/>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39395" name="Line 35"/>
            <p:cNvSpPr>
              <a:spLocks noChangeShapeType="1"/>
            </p:cNvSpPr>
            <p:nvPr/>
          </p:nvSpPr>
          <p:spPr bwMode="auto">
            <a:xfrm flipV="1">
              <a:off x="3560" y="1026"/>
              <a:ext cx="0" cy="2858"/>
            </a:xfrm>
            <a:prstGeom prst="line">
              <a:avLst/>
            </a:prstGeom>
            <a:noFill/>
            <a:ln w="38100">
              <a:solidFill>
                <a:schemeClr val="tx1"/>
              </a:solidFill>
              <a:round/>
              <a:headEnd/>
              <a:tailEnd/>
            </a:ln>
            <a:effectLst/>
          </p:spPr>
          <p:txBody>
            <a:bodyPr wrap="none" lIns="14400" tIns="7200" rIns="14400" bIns="7200" anchor="ctr"/>
            <a:lstStyle/>
            <a:p>
              <a:endParaRPr lang="en-US"/>
            </a:p>
          </p:txBody>
        </p:sp>
        <p:sp>
          <p:nvSpPr>
            <p:cNvPr id="1039396" name="Line 36"/>
            <p:cNvSpPr>
              <a:spLocks noChangeShapeType="1"/>
            </p:cNvSpPr>
            <p:nvPr/>
          </p:nvSpPr>
          <p:spPr bwMode="auto">
            <a:xfrm>
              <a:off x="3560" y="1026"/>
              <a:ext cx="454" cy="0"/>
            </a:xfrm>
            <a:prstGeom prst="line">
              <a:avLst/>
            </a:prstGeom>
            <a:noFill/>
            <a:ln w="38100">
              <a:solidFill>
                <a:schemeClr val="tx1"/>
              </a:solidFill>
              <a:round/>
              <a:headEnd/>
              <a:tailEnd type="triangle" w="med" len="med"/>
            </a:ln>
            <a:effectLst/>
          </p:spPr>
          <p:txBody>
            <a:bodyPr wrap="none" lIns="14400" tIns="7200" rIns="14400" bIns="7200" anchor="ctr"/>
            <a:lstStyle/>
            <a:p>
              <a:endParaRPr lang="en-US"/>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86722C5-A01C-4388-BDDE-8B2FE7AF3D18}" type="slidenum">
              <a:rPr lang="en-US"/>
              <a:pPr/>
              <a:t>82</a:t>
            </a:fld>
            <a:endParaRPr lang="en-US"/>
          </a:p>
        </p:txBody>
      </p:sp>
      <p:pic>
        <p:nvPicPr>
          <p:cNvPr id="1040389" name="Picture 5"/>
          <p:cNvPicPr>
            <a:picLocks noChangeAspect="1" noChangeArrowheads="1"/>
          </p:cNvPicPr>
          <p:nvPr/>
        </p:nvPicPr>
        <p:blipFill>
          <a:blip r:embed="rId2" cstate="print"/>
          <a:srcRect/>
          <a:stretch>
            <a:fillRect/>
          </a:stretch>
        </p:blipFill>
        <p:spPr bwMode="auto">
          <a:xfrm>
            <a:off x="468313" y="1216025"/>
            <a:ext cx="8353425" cy="4518025"/>
          </a:xfrm>
          <a:prstGeom prst="rect">
            <a:avLst/>
          </a:prstGeom>
          <a:noFill/>
          <a:ln w="9525">
            <a:noFill/>
            <a:miter lim="800000"/>
            <a:headEnd/>
            <a:tailEnd/>
          </a:ln>
          <a:effectLst/>
        </p:spPr>
      </p:pic>
      <p:sp>
        <p:nvSpPr>
          <p:cNvPr id="1040390" name="Text Box 6"/>
          <p:cNvSpPr txBox="1">
            <a:spLocks noChangeArrowheads="1"/>
          </p:cNvSpPr>
          <p:nvPr/>
        </p:nvSpPr>
        <p:spPr bwMode="auto">
          <a:xfrm>
            <a:off x="395288" y="692150"/>
            <a:ext cx="4248150" cy="290513"/>
          </a:xfrm>
          <a:prstGeom prst="rect">
            <a:avLst/>
          </a:prstGeom>
          <a:noFill/>
          <a:ln w="9525">
            <a:noFill/>
            <a:miter lim="800000"/>
            <a:headEnd/>
            <a:tailEnd/>
          </a:ln>
          <a:effectLst/>
        </p:spPr>
        <p:txBody>
          <a:bodyPr lIns="14400" tIns="7200" rIns="14400" bIns="7200">
            <a:spAutoFit/>
          </a:bodyPr>
          <a:lstStyle/>
          <a:p>
            <a:pPr algn="ctr">
              <a:spcBef>
                <a:spcPct val="50000"/>
              </a:spcBef>
            </a:pPr>
            <a:r>
              <a:rPr lang="en-US">
                <a:latin typeface="Palatino Linotype" pitchFamily="18" charset="0"/>
              </a:rPr>
              <a:t>Incident / Accident Investigation Report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88DF66F-9E9A-442E-8D33-A851E241BFFD}" type="slidenum">
              <a:rPr lang="en-US"/>
              <a:pPr/>
              <a:t>83</a:t>
            </a:fld>
            <a:endParaRPr lang="en-US"/>
          </a:p>
        </p:txBody>
      </p:sp>
      <p:pic>
        <p:nvPicPr>
          <p:cNvPr id="1050630" name="Picture 6"/>
          <p:cNvPicPr>
            <a:picLocks noChangeAspect="1" noChangeArrowheads="1"/>
          </p:cNvPicPr>
          <p:nvPr/>
        </p:nvPicPr>
        <p:blipFill>
          <a:blip r:embed="rId2" cstate="print"/>
          <a:srcRect/>
          <a:stretch>
            <a:fillRect/>
          </a:stretch>
        </p:blipFill>
        <p:spPr bwMode="auto">
          <a:xfrm>
            <a:off x="839788" y="549275"/>
            <a:ext cx="7620000" cy="6200775"/>
          </a:xfrm>
          <a:prstGeom prst="rect">
            <a:avLst/>
          </a:prstGeom>
          <a:noFill/>
          <a:ln w="9525">
            <a:noFill/>
            <a:miter lim="800000"/>
            <a:headEnd/>
            <a:tailEnd/>
          </a:ln>
          <a:effectLst/>
        </p:spPr>
      </p:pic>
      <p:sp>
        <p:nvSpPr>
          <p:cNvPr id="1050631" name="Text Box 7"/>
          <p:cNvSpPr txBox="1">
            <a:spLocks noChangeArrowheads="1"/>
          </p:cNvSpPr>
          <p:nvPr/>
        </p:nvSpPr>
        <p:spPr bwMode="auto">
          <a:xfrm>
            <a:off x="684213" y="188913"/>
            <a:ext cx="4248150" cy="2905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a:latin typeface="Palatino Linotype" pitchFamily="18" charset="0"/>
              </a:rPr>
              <a:t>Incident / Accident Investigation Report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04DAA68E-DD77-4E45-988F-3BDE96184D21}" type="slidenum">
              <a:rPr lang="en-US"/>
              <a:pPr/>
              <a:t>84</a:t>
            </a:fld>
            <a:endParaRPr lang="en-US"/>
          </a:p>
        </p:txBody>
      </p:sp>
      <p:grpSp>
        <p:nvGrpSpPr>
          <p:cNvPr id="1051655" name="Group 7"/>
          <p:cNvGrpSpPr>
            <a:grpSpLocks/>
          </p:cNvGrpSpPr>
          <p:nvPr/>
        </p:nvGrpSpPr>
        <p:grpSpPr bwMode="auto">
          <a:xfrm>
            <a:off x="611188" y="620713"/>
            <a:ext cx="8064500" cy="5256212"/>
            <a:chOff x="476" y="346"/>
            <a:chExt cx="4800" cy="3075"/>
          </a:xfrm>
        </p:grpSpPr>
        <p:pic>
          <p:nvPicPr>
            <p:cNvPr id="1051652" name="Picture 4"/>
            <p:cNvPicPr>
              <a:picLocks noChangeAspect="1" noChangeArrowheads="1"/>
            </p:cNvPicPr>
            <p:nvPr/>
          </p:nvPicPr>
          <p:blipFill>
            <a:blip r:embed="rId2" cstate="print"/>
            <a:srcRect/>
            <a:stretch>
              <a:fillRect/>
            </a:stretch>
          </p:blipFill>
          <p:spPr bwMode="auto">
            <a:xfrm>
              <a:off x="476" y="391"/>
              <a:ext cx="4800" cy="3030"/>
            </a:xfrm>
            <a:prstGeom prst="rect">
              <a:avLst/>
            </a:prstGeom>
            <a:noFill/>
            <a:ln w="9525">
              <a:noFill/>
              <a:miter lim="800000"/>
              <a:headEnd/>
              <a:tailEnd/>
            </a:ln>
            <a:effectLst/>
          </p:spPr>
        </p:pic>
        <p:pic>
          <p:nvPicPr>
            <p:cNvPr id="1051653" name="Picture 5"/>
            <p:cNvPicPr>
              <a:picLocks noChangeAspect="1" noChangeArrowheads="1"/>
            </p:cNvPicPr>
            <p:nvPr/>
          </p:nvPicPr>
          <p:blipFill>
            <a:blip r:embed="rId3" cstate="print"/>
            <a:srcRect/>
            <a:stretch>
              <a:fillRect/>
            </a:stretch>
          </p:blipFill>
          <p:spPr bwMode="auto">
            <a:xfrm>
              <a:off x="476" y="346"/>
              <a:ext cx="4800" cy="114"/>
            </a:xfrm>
            <a:prstGeom prst="rect">
              <a:avLst/>
            </a:prstGeom>
            <a:noFill/>
            <a:ln w="9525">
              <a:noFill/>
              <a:miter lim="800000"/>
              <a:headEnd/>
              <a:tailEnd/>
            </a:ln>
            <a:effectLst/>
          </p:spPr>
        </p:pic>
      </p:grpSp>
      <p:sp>
        <p:nvSpPr>
          <p:cNvPr id="1051656" name="Text Box 8"/>
          <p:cNvSpPr txBox="1">
            <a:spLocks noChangeArrowheads="1"/>
          </p:cNvSpPr>
          <p:nvPr/>
        </p:nvSpPr>
        <p:spPr bwMode="auto">
          <a:xfrm>
            <a:off x="611188" y="188913"/>
            <a:ext cx="4248150" cy="29051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a:latin typeface="Palatino Linotype" pitchFamily="18" charset="0"/>
              </a:rPr>
              <a:t>Incident / Accident Investigation Report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934"/>
            <a:ext cx="8229600" cy="1143000"/>
          </a:xfrm>
        </p:spPr>
        <p:txBody>
          <a:bodyPr/>
          <a:lstStyle/>
          <a:p>
            <a:r>
              <a:rPr lang="id-ID" dirty="0"/>
              <a:t>Studi Case-3</a:t>
            </a:r>
          </a:p>
        </p:txBody>
      </p:sp>
      <p:sp>
        <p:nvSpPr>
          <p:cNvPr id="3" name="Content Placeholder 2"/>
          <p:cNvSpPr>
            <a:spLocks noGrp="1"/>
          </p:cNvSpPr>
          <p:nvPr>
            <p:ph idx="1"/>
          </p:nvPr>
        </p:nvSpPr>
        <p:spPr/>
        <p:txBody>
          <a:bodyPr/>
          <a:lstStyle/>
          <a:p>
            <a:pPr marL="0" indent="0">
              <a:buNone/>
            </a:pPr>
            <a:r>
              <a:rPr lang="id-ID" dirty="0"/>
              <a:t>Review Penanganan Gawat Rarurat yang sudah dilakukan</a:t>
            </a:r>
          </a:p>
        </p:txBody>
      </p:sp>
      <p:sp>
        <p:nvSpPr>
          <p:cNvPr id="4" name="Slide Number Placeholder 3"/>
          <p:cNvSpPr>
            <a:spLocks noGrp="1"/>
          </p:cNvSpPr>
          <p:nvPr>
            <p:ph type="sldNum" sz="quarter" idx="11"/>
          </p:nvPr>
        </p:nvSpPr>
        <p:spPr/>
        <p:txBody>
          <a:bodyPr/>
          <a:lstStyle/>
          <a:p>
            <a:fld id="{EB55BE6D-74A5-481F-A705-6B19D5C7DB33}" type="slidenum">
              <a:rPr lang="en-US" smtClean="0"/>
              <a:pPr/>
              <a:t>85</a:t>
            </a:fld>
            <a:endParaRPr lang="en-US"/>
          </a:p>
        </p:txBody>
      </p:sp>
    </p:spTree>
    <p:extLst>
      <p:ext uri="{BB962C8B-B14F-4D97-AF65-F5344CB8AC3E}">
        <p14:creationId xmlns:p14="http://schemas.microsoft.com/office/powerpoint/2010/main" val="2888812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BA78FC1-649D-4630-BEA0-FD0F91D3B46E}" type="slidenum">
              <a:rPr lang="en-US"/>
              <a:pPr/>
              <a:t>86</a:t>
            </a:fld>
            <a:endParaRPr lang="en-US"/>
          </a:p>
        </p:txBody>
      </p:sp>
      <p:sp>
        <p:nvSpPr>
          <p:cNvPr id="1041410" name="Text Box 2"/>
          <p:cNvSpPr txBox="1">
            <a:spLocks noChangeArrowheads="1"/>
          </p:cNvSpPr>
          <p:nvPr/>
        </p:nvSpPr>
        <p:spPr bwMode="auto">
          <a:xfrm>
            <a:off x="684213" y="188913"/>
            <a:ext cx="3887787"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41411" name="Text Box 3"/>
          <p:cNvSpPr txBox="1">
            <a:spLocks noChangeArrowheads="1"/>
          </p:cNvSpPr>
          <p:nvPr/>
        </p:nvSpPr>
        <p:spPr bwMode="auto">
          <a:xfrm>
            <a:off x="1258888" y="4930775"/>
            <a:ext cx="6840537" cy="99060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3200" b="1">
                <a:solidFill>
                  <a:schemeClr val="bg1"/>
                </a:solidFill>
                <a:latin typeface="Algerian" pitchFamily="82" charset="0"/>
              </a:rPr>
              <a:t>3.5. Pengendalian Record Tanggap Darurat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4E85F81E-DBC6-4E37-8184-3545BABFE1C8}" type="slidenum">
              <a:rPr lang="en-US"/>
              <a:pPr/>
              <a:t>87</a:t>
            </a:fld>
            <a:endParaRPr lang="en-US"/>
          </a:p>
        </p:txBody>
      </p:sp>
      <p:sp>
        <p:nvSpPr>
          <p:cNvPr id="1042436" name="Text Box 4"/>
          <p:cNvSpPr txBox="1">
            <a:spLocks noChangeArrowheads="1"/>
          </p:cNvSpPr>
          <p:nvPr/>
        </p:nvSpPr>
        <p:spPr bwMode="auto">
          <a:xfrm>
            <a:off x="395288" y="692150"/>
            <a:ext cx="8280400" cy="5286375"/>
          </a:xfrm>
          <a:prstGeom prst="rect">
            <a:avLst/>
          </a:prstGeom>
          <a:noFill/>
          <a:ln w="9525">
            <a:noFill/>
            <a:miter lim="800000"/>
            <a:headEnd/>
            <a:tailEnd/>
          </a:ln>
          <a:effectLst/>
        </p:spPr>
        <p:txBody>
          <a:bodyPr lIns="14400" tIns="7200" rIns="14400" bIns="7200">
            <a:spAutoFit/>
          </a:bodyPr>
          <a:lstStyle/>
          <a:p>
            <a:pPr marL="342900" indent="-342900">
              <a:spcBef>
                <a:spcPct val="50000"/>
              </a:spcBef>
            </a:pPr>
            <a:r>
              <a:rPr lang="en-US" b="1">
                <a:solidFill>
                  <a:schemeClr val="bg1"/>
                </a:solidFill>
                <a:latin typeface="Century Schoolbook" pitchFamily="18" charset="0"/>
              </a:rPr>
              <a:t>3.5. Pengendalian Record</a:t>
            </a:r>
          </a:p>
          <a:p>
            <a:pPr marL="342900" indent="-342900">
              <a:spcBef>
                <a:spcPct val="50000"/>
              </a:spcBef>
            </a:pPr>
            <a:endParaRPr lang="en-US" b="1">
              <a:solidFill>
                <a:schemeClr val="bg1"/>
              </a:solidFill>
              <a:latin typeface="Century Schoolbook" pitchFamily="18" charset="0"/>
            </a:endParaRPr>
          </a:p>
          <a:p>
            <a:pPr marL="342900" indent="-342900">
              <a:spcBef>
                <a:spcPct val="50000"/>
              </a:spcBef>
            </a:pPr>
            <a:r>
              <a:rPr lang="en-US" sz="1400" b="1">
                <a:solidFill>
                  <a:schemeClr val="bg1"/>
                </a:solidFill>
                <a:latin typeface="Century Schoolbook" pitchFamily="18" charset="0"/>
              </a:rPr>
              <a:t>	</a:t>
            </a:r>
            <a:r>
              <a:rPr lang="en-US" sz="1600" b="1">
                <a:solidFill>
                  <a:schemeClr val="bg1"/>
                </a:solidFill>
                <a:latin typeface="Century Schoolbook" pitchFamily="18" charset="0"/>
              </a:rPr>
              <a:t>Pengendalian rekaman mencakup semua hasil pemantauan dan pengukuran yang dilakukan sebagai hasil dari implementasi manajamene tanggap darurat yang terekam. Pengendalian rekaman harus dapat menunjukkan data yang terekam dan ditunjukkan saat diperlukan dalam menganalisa sisetm tanggap darurat.</a:t>
            </a:r>
          </a:p>
          <a:p>
            <a:pPr marL="342900" indent="-342900">
              <a:spcBef>
                <a:spcPct val="50000"/>
              </a:spcBef>
            </a:pPr>
            <a:endParaRPr lang="en-US" sz="1600" b="1">
              <a:solidFill>
                <a:schemeClr val="bg1"/>
              </a:solidFill>
              <a:latin typeface="Century Schoolbook" pitchFamily="18" charset="0"/>
            </a:endParaRPr>
          </a:p>
          <a:p>
            <a:pPr marL="342900" indent="-342900">
              <a:spcBef>
                <a:spcPct val="50000"/>
              </a:spcBef>
            </a:pPr>
            <a:r>
              <a:rPr lang="en-US" sz="1400" b="1">
                <a:solidFill>
                  <a:srgbClr val="FFCC00"/>
                </a:solidFill>
                <a:latin typeface="Century Schoolbook" pitchFamily="18" charset="0"/>
              </a:rPr>
              <a:t>Rekaman mencakup :</a:t>
            </a:r>
          </a:p>
          <a:p>
            <a:pPr marL="342900" indent="-342900">
              <a:spcBef>
                <a:spcPct val="50000"/>
              </a:spcBef>
              <a:buFontTx/>
              <a:buAutoNum type="arabicPeriod"/>
            </a:pPr>
            <a:r>
              <a:rPr lang="en-US" sz="1400" b="1">
                <a:solidFill>
                  <a:srgbClr val="FFCC00"/>
                </a:solidFill>
                <a:latin typeface="Century Schoolbook" pitchFamily="18" charset="0"/>
              </a:rPr>
              <a:t>Identifikasi Keadaan Darurat</a:t>
            </a:r>
          </a:p>
          <a:p>
            <a:pPr marL="342900" indent="-342900">
              <a:spcBef>
                <a:spcPct val="50000"/>
              </a:spcBef>
              <a:buFontTx/>
              <a:buAutoNum type="arabicPeriod"/>
            </a:pPr>
            <a:r>
              <a:rPr lang="en-US" sz="1400" b="1">
                <a:solidFill>
                  <a:srgbClr val="FFCC00"/>
                </a:solidFill>
                <a:latin typeface="Century Schoolbook" pitchFamily="18" charset="0"/>
              </a:rPr>
              <a:t>Identifikasi Sumber Daya (Fasilitas, Infrastruktur, Sumber Daya Manusia)</a:t>
            </a:r>
          </a:p>
          <a:p>
            <a:pPr marL="342900" indent="-342900">
              <a:spcBef>
                <a:spcPct val="50000"/>
              </a:spcBef>
              <a:buFontTx/>
              <a:buAutoNum type="arabicPeriod"/>
            </a:pPr>
            <a:r>
              <a:rPr lang="en-US" sz="1400" b="1">
                <a:solidFill>
                  <a:srgbClr val="FFCC00"/>
                </a:solidFill>
                <a:latin typeface="Century Schoolbook" pitchFamily="18" charset="0"/>
              </a:rPr>
              <a:t>Program Pengelolaan Tanggap Darurat</a:t>
            </a:r>
          </a:p>
          <a:p>
            <a:pPr marL="342900" indent="-342900">
              <a:spcBef>
                <a:spcPct val="50000"/>
              </a:spcBef>
              <a:buFontTx/>
              <a:buAutoNum type="arabicPeriod"/>
            </a:pPr>
            <a:r>
              <a:rPr lang="en-US" sz="1400" b="1">
                <a:solidFill>
                  <a:srgbClr val="FFCC00"/>
                </a:solidFill>
                <a:latin typeface="Century Schoolbook" pitchFamily="18" charset="0"/>
              </a:rPr>
              <a:t>Kompetensi, Pelatihan</a:t>
            </a:r>
          </a:p>
          <a:p>
            <a:pPr marL="342900" indent="-342900">
              <a:spcBef>
                <a:spcPct val="50000"/>
              </a:spcBef>
              <a:buFontTx/>
              <a:buAutoNum type="arabicPeriod"/>
            </a:pPr>
            <a:r>
              <a:rPr lang="en-US" sz="1400" b="1">
                <a:solidFill>
                  <a:srgbClr val="FFCC00"/>
                </a:solidFill>
                <a:latin typeface="Century Schoolbook" pitchFamily="18" charset="0"/>
              </a:rPr>
              <a:t>Sistem Komunikasi</a:t>
            </a:r>
          </a:p>
          <a:p>
            <a:pPr marL="342900" indent="-342900">
              <a:spcBef>
                <a:spcPct val="50000"/>
              </a:spcBef>
              <a:buFontTx/>
              <a:buAutoNum type="arabicPeriod"/>
            </a:pPr>
            <a:r>
              <a:rPr lang="en-US" sz="1400" b="1">
                <a:solidFill>
                  <a:srgbClr val="FFCC00"/>
                </a:solidFill>
                <a:latin typeface="Century Schoolbook" pitchFamily="18" charset="0"/>
              </a:rPr>
              <a:t>Hasil Inspeksi Fasilitas Tanggap Darurat</a:t>
            </a:r>
          </a:p>
          <a:p>
            <a:pPr marL="342900" indent="-342900">
              <a:spcBef>
                <a:spcPct val="50000"/>
              </a:spcBef>
              <a:buFontTx/>
              <a:buAutoNum type="arabicPeriod"/>
            </a:pPr>
            <a:r>
              <a:rPr lang="en-US" sz="1400" b="1">
                <a:solidFill>
                  <a:srgbClr val="FFCC00"/>
                </a:solidFill>
                <a:latin typeface="Century Schoolbook" pitchFamily="18" charset="0"/>
              </a:rPr>
              <a:t>Bukti Simulasi Tanggap Darurat</a:t>
            </a:r>
          </a:p>
          <a:p>
            <a:pPr marL="342900" indent="-342900">
              <a:spcBef>
                <a:spcPct val="50000"/>
              </a:spcBef>
              <a:buFontTx/>
              <a:buAutoNum type="arabicPeriod"/>
            </a:pPr>
            <a:r>
              <a:rPr lang="en-US" sz="1400" b="1">
                <a:solidFill>
                  <a:srgbClr val="FFCC00"/>
                </a:solidFill>
                <a:latin typeface="Century Schoolbook" pitchFamily="18" charset="0"/>
              </a:rPr>
              <a:t>Hasil Investigasi Kejadian atau Kecelakaan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1085F064-2A9E-41F4-8D62-194B0B864C6A}" type="slidenum">
              <a:rPr lang="en-US"/>
              <a:pPr/>
              <a:t>88</a:t>
            </a:fld>
            <a:endParaRPr lang="en-US"/>
          </a:p>
        </p:txBody>
      </p:sp>
      <p:sp>
        <p:nvSpPr>
          <p:cNvPr id="1043458" name="Text Box 2"/>
          <p:cNvSpPr txBox="1">
            <a:spLocks noChangeArrowheads="1"/>
          </p:cNvSpPr>
          <p:nvPr/>
        </p:nvSpPr>
        <p:spPr bwMode="auto">
          <a:xfrm>
            <a:off x="755650" y="188913"/>
            <a:ext cx="3887788"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43459" name="Text Box 3"/>
          <p:cNvSpPr txBox="1">
            <a:spLocks noChangeArrowheads="1"/>
          </p:cNvSpPr>
          <p:nvPr/>
        </p:nvSpPr>
        <p:spPr bwMode="auto">
          <a:xfrm>
            <a:off x="1403350" y="4797425"/>
            <a:ext cx="6624638" cy="990600"/>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2800" b="1" i="1">
                <a:latin typeface="Palatino Linotype" pitchFamily="18" charset="0"/>
              </a:rPr>
              <a:t>3.6. </a:t>
            </a:r>
            <a:r>
              <a:rPr lang="en-US" sz="3200" b="1">
                <a:latin typeface="Algerian" pitchFamily="82" charset="0"/>
              </a:rPr>
              <a:t>Audit Sistem Tanggap Darurat</a:t>
            </a:r>
          </a:p>
        </p:txBody>
      </p:sp>
      <p:grpSp>
        <p:nvGrpSpPr>
          <p:cNvPr id="1043462" name="Group 6"/>
          <p:cNvGrpSpPr>
            <a:grpSpLocks/>
          </p:cNvGrpSpPr>
          <p:nvPr/>
        </p:nvGrpSpPr>
        <p:grpSpPr bwMode="auto">
          <a:xfrm>
            <a:off x="3059113" y="1412875"/>
            <a:ext cx="3384550" cy="2736850"/>
            <a:chOff x="1746" y="754"/>
            <a:chExt cx="2469" cy="2028"/>
          </a:xfrm>
        </p:grpSpPr>
        <p:pic>
          <p:nvPicPr>
            <p:cNvPr id="1043460" name="Picture 4" descr="BUS_DISC"/>
            <p:cNvPicPr>
              <a:picLocks noChangeAspect="1" noChangeArrowheads="1"/>
            </p:cNvPicPr>
            <p:nvPr/>
          </p:nvPicPr>
          <p:blipFill>
            <a:blip r:embed="rId3" cstate="print"/>
            <a:srcRect/>
            <a:stretch>
              <a:fillRect/>
            </a:stretch>
          </p:blipFill>
          <p:spPr bwMode="auto">
            <a:xfrm>
              <a:off x="1746" y="754"/>
              <a:ext cx="2469" cy="2028"/>
            </a:xfrm>
            <a:prstGeom prst="rect">
              <a:avLst/>
            </a:prstGeom>
            <a:noFill/>
          </p:spPr>
        </p:pic>
        <p:sp>
          <p:nvSpPr>
            <p:cNvPr id="1043461" name="Text Box 5"/>
            <p:cNvSpPr txBox="1">
              <a:spLocks noChangeArrowheads="1"/>
            </p:cNvSpPr>
            <p:nvPr/>
          </p:nvSpPr>
          <p:spPr bwMode="auto">
            <a:xfrm>
              <a:off x="2200" y="981"/>
              <a:ext cx="589" cy="315"/>
            </a:xfrm>
            <a:prstGeom prst="rect">
              <a:avLst/>
            </a:prstGeom>
            <a:noFill/>
            <a:ln w="9525">
              <a:noFill/>
              <a:miter lim="800000"/>
              <a:headEnd/>
              <a:tailEnd/>
            </a:ln>
            <a:effectLst/>
          </p:spPr>
          <p:txBody>
            <a:bodyPr lIns="14400" tIns="7200" rIns="14400" bIns="7200">
              <a:spAutoFit/>
            </a:bodyPr>
            <a:lstStyle/>
            <a:p>
              <a:pPr>
                <a:spcBef>
                  <a:spcPct val="50000"/>
                </a:spcBef>
              </a:pPr>
              <a:r>
                <a:rPr lang="en-US" sz="900" b="1">
                  <a:solidFill>
                    <a:schemeClr val="bg1"/>
                  </a:solidFill>
                  <a:latin typeface="Century Schoolbook" pitchFamily="18" charset="0"/>
                </a:rPr>
                <a:t>Sentral Sistem Performance</a:t>
              </a: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59B7F44-6CE2-4C21-86F3-917189680C71}" type="slidenum">
              <a:rPr lang="en-US"/>
              <a:pPr/>
              <a:t>89</a:t>
            </a:fld>
            <a:endParaRPr lang="en-US"/>
          </a:p>
        </p:txBody>
      </p:sp>
      <p:sp>
        <p:nvSpPr>
          <p:cNvPr id="1056772" name="Text Box 4"/>
          <p:cNvSpPr txBox="1">
            <a:spLocks noChangeArrowheads="1"/>
          </p:cNvSpPr>
          <p:nvPr/>
        </p:nvSpPr>
        <p:spPr bwMode="auto">
          <a:xfrm>
            <a:off x="755650" y="188913"/>
            <a:ext cx="3887788" cy="260350"/>
          </a:xfrm>
          <a:prstGeom prst="rect">
            <a:avLst/>
          </a:prstGeom>
          <a:noFill/>
          <a:ln w="9525">
            <a:noFill/>
            <a:miter lim="800000"/>
            <a:headEnd/>
            <a:tailEnd/>
          </a:ln>
          <a:effectLst/>
        </p:spPr>
        <p:txBody>
          <a:bodyPr lIns="14400" tIns="7200" rIns="14400" bIns="7200">
            <a:spAutoFit/>
          </a:bodyPr>
          <a:lstStyle/>
          <a:p>
            <a:pPr>
              <a:spcBef>
                <a:spcPct val="50000"/>
              </a:spcBef>
            </a:pPr>
            <a:r>
              <a:rPr lang="en-US" sz="1600" b="1">
                <a:latin typeface="Century Schoolbook" pitchFamily="18" charset="0"/>
              </a:rPr>
              <a:t>3. Emergency Response Evaluation</a:t>
            </a:r>
          </a:p>
        </p:txBody>
      </p:sp>
      <p:sp>
        <p:nvSpPr>
          <p:cNvPr id="1056774" name="Text Box 6"/>
          <p:cNvSpPr txBox="1">
            <a:spLocks noChangeArrowheads="1"/>
          </p:cNvSpPr>
          <p:nvPr/>
        </p:nvSpPr>
        <p:spPr bwMode="auto">
          <a:xfrm>
            <a:off x="466725" y="765175"/>
            <a:ext cx="8497888" cy="5326063"/>
          </a:xfrm>
          <a:prstGeom prst="rect">
            <a:avLst/>
          </a:prstGeom>
          <a:noFill/>
          <a:ln w="9525">
            <a:noFill/>
            <a:miter lim="800000"/>
            <a:headEnd/>
            <a:tailEnd/>
          </a:ln>
          <a:effectLst/>
        </p:spPr>
        <p:txBody>
          <a:bodyPr lIns="14400" tIns="7200" rIns="14400" bIns="7200">
            <a:spAutoFit/>
          </a:bodyPr>
          <a:lstStyle/>
          <a:p>
            <a:pPr>
              <a:spcBef>
                <a:spcPct val="50000"/>
              </a:spcBef>
            </a:pPr>
            <a:r>
              <a:rPr lang="en-US" sz="2400" b="1">
                <a:solidFill>
                  <a:schemeClr val="bg1"/>
                </a:solidFill>
                <a:latin typeface="Palatino Linotype" pitchFamily="18" charset="0"/>
              </a:rPr>
              <a:t>3.6. Audit Sistem Tanggap Darurat</a:t>
            </a:r>
          </a:p>
          <a:p>
            <a:pPr>
              <a:spcBef>
                <a:spcPct val="50000"/>
              </a:spcBef>
            </a:pPr>
            <a:endParaRPr lang="en-US" sz="2400" b="1">
              <a:solidFill>
                <a:schemeClr val="bg1"/>
              </a:solidFill>
              <a:latin typeface="Palatino Linotype" pitchFamily="18" charset="0"/>
            </a:endParaRPr>
          </a:p>
          <a:p>
            <a:pPr>
              <a:spcBef>
                <a:spcPct val="50000"/>
              </a:spcBef>
            </a:pPr>
            <a:r>
              <a:rPr lang="en-US" sz="1400" b="1">
                <a:solidFill>
                  <a:schemeClr val="bg1"/>
                </a:solidFill>
                <a:latin typeface="Century Schoolbook" pitchFamily="18" charset="0"/>
              </a:rPr>
              <a:t>	</a:t>
            </a:r>
            <a:r>
              <a:rPr lang="en-US" b="1">
                <a:solidFill>
                  <a:schemeClr val="bg1"/>
                </a:solidFill>
                <a:latin typeface="Century Schoolbook" pitchFamily="18" charset="0"/>
              </a:rPr>
              <a:t>Sistem tanggap darurat menjadi prioritas utama dalam upaya pencegahan terjadinya keadaan darurat yang mengakibatkan korban jiwa, kerusakan infrastruktur, kerusakan lingkungan dan sumber daya lainnya. Potensi inkonsistensi dalam implementasi menjadi bahan pertimbangan perlunya pengujian atau verifikasi kesesuaian, kelengkapan dan efektivitas manajemen tanggap darurat.</a:t>
            </a:r>
          </a:p>
          <a:p>
            <a:pPr>
              <a:spcBef>
                <a:spcPct val="50000"/>
              </a:spcBef>
            </a:pPr>
            <a:endParaRPr lang="en-US" b="1">
              <a:solidFill>
                <a:schemeClr val="bg1"/>
              </a:solidFill>
              <a:latin typeface="Century Schoolbook" pitchFamily="18" charset="0"/>
            </a:endParaRPr>
          </a:p>
          <a:p>
            <a:pPr>
              <a:spcBef>
                <a:spcPct val="50000"/>
              </a:spcBef>
            </a:pPr>
            <a:r>
              <a:rPr lang="en-US" sz="1600" b="1">
                <a:solidFill>
                  <a:schemeClr val="bg1"/>
                </a:solidFill>
                <a:latin typeface="Century Schoolbook" pitchFamily="18" charset="0"/>
              </a:rPr>
              <a:t>	</a:t>
            </a:r>
            <a:r>
              <a:rPr lang="en-US" b="1">
                <a:solidFill>
                  <a:schemeClr val="bg1"/>
                </a:solidFill>
                <a:latin typeface="Century Schoolbook" pitchFamily="18" charset="0"/>
              </a:rPr>
              <a:t>Audit sistem tanggap darurat mencakup verifikasi perencanaan yang sudah ditetapkan, implementasi yang sudah dilakukan, pemantauan dan pengukuran sistem yang ada untuk mengevaluasi efektifitas manajemen tanggap darurat, dan terakhir, review atau kajian untuk peluang peningkatan berkelanjutan dalam mengembangkan manajemen tanggap darurat.</a:t>
            </a:r>
          </a:p>
          <a:p>
            <a:pPr>
              <a:spcBef>
                <a:spcPct val="50000"/>
              </a:spcBef>
            </a:pPr>
            <a:endParaRPr 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B7DE8C13-0CF9-48FB-8188-09B7D978FA8D}" type="slidenum">
              <a:rPr lang="en-US"/>
              <a:pPr/>
              <a:t>9</a:t>
            </a:fld>
            <a:endParaRPr lang="en-US"/>
          </a:p>
        </p:txBody>
      </p:sp>
      <p:sp>
        <p:nvSpPr>
          <p:cNvPr id="945160" name="WordArt 8"/>
          <p:cNvSpPr>
            <a:spLocks noChangeArrowheads="1" noChangeShapeType="1" noTextEdit="1"/>
          </p:cNvSpPr>
          <p:nvPr/>
        </p:nvSpPr>
        <p:spPr bwMode="auto">
          <a:xfrm>
            <a:off x="620713" y="660400"/>
            <a:ext cx="4095750" cy="392113"/>
          </a:xfrm>
          <a:prstGeom prst="rect">
            <a:avLst/>
          </a:prstGeom>
        </p:spPr>
        <p:txBody>
          <a:bodyPr wrap="none" fromWordArt="1">
            <a:prstTxWarp prst="textPlain">
              <a:avLst>
                <a:gd name="adj" fmla="val 50000"/>
              </a:avLst>
            </a:prstTxWarp>
          </a:bodyPr>
          <a:lstStyle/>
          <a:p>
            <a:pPr algn="ctr"/>
            <a:r>
              <a:rPr lang="en-US" sz="3600" i="1" kern="10" dirty="0">
                <a:ln w="9525">
                  <a:solidFill>
                    <a:srgbClr val="000000"/>
                  </a:solidFill>
                  <a:round/>
                  <a:headEnd/>
                  <a:tailEnd/>
                </a:ln>
                <a:effectLst>
                  <a:outerShdw dist="35921" dir="2700000" algn="ctr" rotWithShape="0">
                    <a:srgbClr val="808080">
                      <a:alpha val="80000"/>
                    </a:srgbClr>
                  </a:outerShdw>
                </a:effectLst>
                <a:latin typeface="Arial Black"/>
              </a:rPr>
              <a:t>Emergency in Industry</a:t>
            </a:r>
          </a:p>
        </p:txBody>
      </p:sp>
      <p:sp>
        <p:nvSpPr>
          <p:cNvPr id="945161" name="Oval 9" descr="10076907"/>
          <p:cNvSpPr>
            <a:spLocks noChangeArrowheads="1"/>
          </p:cNvSpPr>
          <p:nvPr/>
        </p:nvSpPr>
        <p:spPr bwMode="auto">
          <a:xfrm>
            <a:off x="3203575" y="1484313"/>
            <a:ext cx="2376488" cy="1223962"/>
          </a:xfrm>
          <a:prstGeom prst="ellipse">
            <a:avLst/>
          </a:prstGeom>
          <a:blipFill dpi="0" rotWithShape="1">
            <a:blip r:embed="rId2"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2" name="Oval 10" descr="10043562"/>
          <p:cNvSpPr>
            <a:spLocks noChangeArrowheads="1"/>
          </p:cNvSpPr>
          <p:nvPr/>
        </p:nvSpPr>
        <p:spPr bwMode="auto">
          <a:xfrm>
            <a:off x="1403350" y="2492375"/>
            <a:ext cx="2376488" cy="1223963"/>
          </a:xfrm>
          <a:prstGeom prst="ellipse">
            <a:avLst/>
          </a:prstGeom>
          <a:blipFill dpi="0" rotWithShape="1">
            <a:blip r:embed="rId3"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3" name="Oval 11" descr="481363"/>
          <p:cNvSpPr>
            <a:spLocks noChangeArrowheads="1"/>
          </p:cNvSpPr>
          <p:nvPr/>
        </p:nvSpPr>
        <p:spPr bwMode="auto">
          <a:xfrm>
            <a:off x="611188" y="3860800"/>
            <a:ext cx="2376487" cy="1223963"/>
          </a:xfrm>
          <a:prstGeom prst="ellipse">
            <a:avLst/>
          </a:prstGeom>
          <a:blipFill dpi="0" rotWithShape="1">
            <a:blip r:embed="rId4"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4" name="Oval 12" descr="215332"/>
          <p:cNvSpPr>
            <a:spLocks noChangeArrowheads="1"/>
          </p:cNvSpPr>
          <p:nvPr/>
        </p:nvSpPr>
        <p:spPr bwMode="auto">
          <a:xfrm>
            <a:off x="250825" y="5229225"/>
            <a:ext cx="2376488" cy="1223963"/>
          </a:xfrm>
          <a:prstGeom prst="ellipse">
            <a:avLst/>
          </a:prstGeom>
          <a:blipFill dpi="0" rotWithShape="1">
            <a:blip r:embed="rId5"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5" name="Oval 13" descr="10157722"/>
          <p:cNvSpPr>
            <a:spLocks noChangeArrowheads="1"/>
          </p:cNvSpPr>
          <p:nvPr/>
        </p:nvSpPr>
        <p:spPr bwMode="auto">
          <a:xfrm>
            <a:off x="4859338" y="2565400"/>
            <a:ext cx="2376487" cy="1223963"/>
          </a:xfrm>
          <a:prstGeom prst="ellipse">
            <a:avLst/>
          </a:prstGeom>
          <a:blipFill dpi="0" rotWithShape="1">
            <a:blip r:embed="rId6"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6" name="Oval 14" descr="CAUDGVKZ"/>
          <p:cNvSpPr>
            <a:spLocks noChangeArrowheads="1"/>
          </p:cNvSpPr>
          <p:nvPr/>
        </p:nvSpPr>
        <p:spPr bwMode="auto">
          <a:xfrm>
            <a:off x="6156325" y="3860800"/>
            <a:ext cx="2376488" cy="1223963"/>
          </a:xfrm>
          <a:prstGeom prst="ellipse">
            <a:avLst/>
          </a:prstGeom>
          <a:blipFill dpi="0" rotWithShape="1">
            <a:blip r:embed="rId7" cstate="print"/>
            <a:srcRect/>
            <a:stretch>
              <a:fillRect/>
            </a:stretch>
          </a:blipFill>
          <a:ln w="9525">
            <a:solidFill>
              <a:schemeClr val="tx1"/>
            </a:solidFill>
            <a:round/>
            <a:headEnd/>
            <a:tailEnd/>
          </a:ln>
          <a:effectLst/>
        </p:spPr>
        <p:txBody>
          <a:bodyPr wrap="none" lIns="14400" tIns="7200" rIns="14400" bIns="7200" anchor="ctr"/>
          <a:lstStyle/>
          <a:p>
            <a:endParaRPr lang="en-US"/>
          </a:p>
        </p:txBody>
      </p:sp>
      <p:sp>
        <p:nvSpPr>
          <p:cNvPr id="945167" name="Oval 15" descr="10124630"/>
          <p:cNvSpPr>
            <a:spLocks noChangeArrowheads="1"/>
          </p:cNvSpPr>
          <p:nvPr/>
        </p:nvSpPr>
        <p:spPr bwMode="auto">
          <a:xfrm>
            <a:off x="6588125" y="5229225"/>
            <a:ext cx="2376488" cy="1223963"/>
          </a:xfrm>
          <a:prstGeom prst="ellipse">
            <a:avLst/>
          </a:prstGeom>
          <a:blipFill dpi="0" rotWithShape="1">
            <a:blip r:embed="rId8" cstate="print"/>
            <a:srcRect/>
            <a:stretch>
              <a:fillRect/>
            </a:stretch>
          </a:blipFill>
          <a:ln w="9525">
            <a:solidFill>
              <a:schemeClr val="tx1"/>
            </a:solidFill>
            <a:round/>
            <a:headEnd/>
            <a:tailEnd/>
          </a:ln>
          <a:effectLst/>
        </p:spPr>
        <p:txBody>
          <a:bodyPr wrap="none" lIns="14400" tIns="7200" rIns="14400" bIns="7200" anchor="ctr"/>
          <a:lstStyle/>
          <a:p>
            <a:endParaRPr lang="en-US"/>
          </a:p>
        </p:txBody>
      </p:sp>
      <p:pic>
        <p:nvPicPr>
          <p:cNvPr id="945168" name="Picture 16" descr="ENRGY104"/>
          <p:cNvPicPr>
            <a:picLocks noChangeAspect="1" noChangeArrowheads="1"/>
          </p:cNvPicPr>
          <p:nvPr/>
        </p:nvPicPr>
        <p:blipFill>
          <a:blip r:embed="rId9" cstate="print"/>
          <a:srcRect/>
          <a:stretch>
            <a:fillRect/>
          </a:stretch>
        </p:blipFill>
        <p:spPr bwMode="auto">
          <a:xfrm>
            <a:off x="3203575" y="3429000"/>
            <a:ext cx="2112963" cy="2801938"/>
          </a:xfrm>
          <a:prstGeom prst="rect">
            <a:avLst/>
          </a:prstGeom>
          <a:noFill/>
        </p:spPr>
      </p:pic>
      <p:sp>
        <p:nvSpPr>
          <p:cNvPr id="945169" name="Text Box 17"/>
          <p:cNvSpPr txBox="1">
            <a:spLocks noChangeArrowheads="1"/>
          </p:cNvSpPr>
          <p:nvPr/>
        </p:nvSpPr>
        <p:spPr bwMode="auto">
          <a:xfrm>
            <a:off x="5510213" y="6021388"/>
            <a:ext cx="1366837"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i="1"/>
              <a:t>Smelting</a:t>
            </a:r>
          </a:p>
        </p:txBody>
      </p:sp>
      <p:sp>
        <p:nvSpPr>
          <p:cNvPr id="945170" name="Text Box 18"/>
          <p:cNvSpPr txBox="1">
            <a:spLocks noChangeArrowheads="1"/>
          </p:cNvSpPr>
          <p:nvPr/>
        </p:nvSpPr>
        <p:spPr bwMode="auto">
          <a:xfrm>
            <a:off x="5364163" y="5010150"/>
            <a:ext cx="1655762" cy="290513"/>
          </a:xfrm>
          <a:prstGeom prst="rect">
            <a:avLst/>
          </a:prstGeom>
          <a:noFill/>
          <a:ln w="9525">
            <a:noFill/>
            <a:miter lim="800000"/>
            <a:headEnd/>
            <a:tailEnd/>
          </a:ln>
          <a:effectLst/>
        </p:spPr>
        <p:txBody>
          <a:bodyPr lIns="14400" tIns="7200" rIns="14400" bIns="7200">
            <a:spAutoFit/>
          </a:bodyPr>
          <a:lstStyle/>
          <a:p>
            <a:pPr>
              <a:spcBef>
                <a:spcPct val="50000"/>
              </a:spcBef>
            </a:pPr>
            <a:r>
              <a:rPr lang="en-US" b="1" i="1"/>
              <a:t>Transportation</a:t>
            </a:r>
          </a:p>
        </p:txBody>
      </p:sp>
      <p:sp>
        <p:nvSpPr>
          <p:cNvPr id="945171" name="Text Box 19"/>
          <p:cNvSpPr txBox="1">
            <a:spLocks noChangeArrowheads="1"/>
          </p:cNvSpPr>
          <p:nvPr/>
        </p:nvSpPr>
        <p:spPr bwMode="auto">
          <a:xfrm>
            <a:off x="5219700" y="3716338"/>
            <a:ext cx="1511300"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i="1"/>
              <a:t>Construction</a:t>
            </a:r>
          </a:p>
        </p:txBody>
      </p:sp>
      <p:sp>
        <p:nvSpPr>
          <p:cNvPr id="945172" name="Text Box 20"/>
          <p:cNvSpPr txBox="1">
            <a:spLocks noChangeArrowheads="1"/>
          </p:cNvSpPr>
          <p:nvPr/>
        </p:nvSpPr>
        <p:spPr bwMode="auto">
          <a:xfrm>
            <a:off x="5581650" y="2201863"/>
            <a:ext cx="1366838"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i="1"/>
              <a:t>Oil &amp; Gas</a:t>
            </a:r>
          </a:p>
        </p:txBody>
      </p:sp>
      <p:sp>
        <p:nvSpPr>
          <p:cNvPr id="945173" name="Text Box 21"/>
          <p:cNvSpPr txBox="1">
            <a:spLocks noChangeArrowheads="1"/>
          </p:cNvSpPr>
          <p:nvPr/>
        </p:nvSpPr>
        <p:spPr bwMode="auto">
          <a:xfrm>
            <a:off x="684213" y="3429000"/>
            <a:ext cx="1366837" cy="290513"/>
          </a:xfrm>
          <a:prstGeom prst="rect">
            <a:avLst/>
          </a:prstGeom>
          <a:noFill/>
          <a:ln w="9525">
            <a:noFill/>
            <a:miter lim="800000"/>
            <a:headEnd/>
            <a:tailEnd/>
          </a:ln>
          <a:effectLst/>
        </p:spPr>
        <p:txBody>
          <a:bodyPr lIns="14400" tIns="7200" rIns="14400" bIns="7200">
            <a:spAutoFit/>
          </a:bodyPr>
          <a:lstStyle/>
          <a:p>
            <a:pPr>
              <a:spcBef>
                <a:spcPct val="50000"/>
              </a:spcBef>
            </a:pPr>
            <a:r>
              <a:rPr lang="en-US" b="1" i="1" dirty="0"/>
              <a:t>Laboratory</a:t>
            </a:r>
          </a:p>
        </p:txBody>
      </p:sp>
      <p:sp>
        <p:nvSpPr>
          <p:cNvPr id="945174" name="Text Box 22"/>
          <p:cNvSpPr txBox="1">
            <a:spLocks noChangeArrowheads="1"/>
          </p:cNvSpPr>
          <p:nvPr/>
        </p:nvSpPr>
        <p:spPr bwMode="auto">
          <a:xfrm>
            <a:off x="2339975" y="5084763"/>
            <a:ext cx="1366838" cy="290512"/>
          </a:xfrm>
          <a:prstGeom prst="rect">
            <a:avLst/>
          </a:prstGeom>
          <a:noFill/>
          <a:ln w="9525">
            <a:noFill/>
            <a:miter lim="800000"/>
            <a:headEnd/>
            <a:tailEnd/>
          </a:ln>
          <a:effectLst/>
        </p:spPr>
        <p:txBody>
          <a:bodyPr lIns="14400" tIns="7200" rIns="14400" bIns="7200">
            <a:spAutoFit/>
          </a:bodyPr>
          <a:lstStyle/>
          <a:p>
            <a:pPr>
              <a:spcBef>
                <a:spcPct val="50000"/>
              </a:spcBef>
            </a:pPr>
            <a:r>
              <a:rPr lang="en-US" b="1" i="1"/>
              <a:t>Installation</a:t>
            </a:r>
          </a:p>
        </p:txBody>
      </p:sp>
      <p:sp>
        <p:nvSpPr>
          <p:cNvPr id="945175" name="Text Box 23"/>
          <p:cNvSpPr txBox="1">
            <a:spLocks noChangeArrowheads="1"/>
          </p:cNvSpPr>
          <p:nvPr/>
        </p:nvSpPr>
        <p:spPr bwMode="auto">
          <a:xfrm>
            <a:off x="2268538" y="6165850"/>
            <a:ext cx="1366837" cy="290513"/>
          </a:xfrm>
          <a:prstGeom prst="rect">
            <a:avLst/>
          </a:prstGeom>
          <a:noFill/>
          <a:ln w="9525">
            <a:noFill/>
            <a:miter lim="800000"/>
            <a:headEnd/>
            <a:tailEnd/>
          </a:ln>
          <a:effectLst/>
        </p:spPr>
        <p:txBody>
          <a:bodyPr lIns="14400" tIns="7200" rIns="14400" bIns="7200">
            <a:spAutoFit/>
          </a:bodyPr>
          <a:lstStyle/>
          <a:p>
            <a:pPr>
              <a:spcBef>
                <a:spcPct val="50000"/>
              </a:spcBef>
            </a:pPr>
            <a:r>
              <a:rPr lang="en-US" b="1" i="1"/>
              <a:t>Fabrication</a:t>
            </a:r>
          </a:p>
        </p:txBody>
      </p:sp>
      <p:pic>
        <p:nvPicPr>
          <p:cNvPr id="945177" name="Picture 25" descr="magicballs"/>
          <p:cNvPicPr>
            <a:picLocks noChangeAspect="1" noChangeArrowheads="1" noCrop="1"/>
          </p:cNvPicPr>
          <p:nvPr/>
        </p:nvPicPr>
        <p:blipFill>
          <a:blip r:embed="rId10" cstate="print"/>
          <a:srcRect/>
          <a:stretch>
            <a:fillRect/>
          </a:stretch>
        </p:blipFill>
        <p:spPr bwMode="auto">
          <a:xfrm>
            <a:off x="7561263" y="765175"/>
            <a:ext cx="1403350" cy="1371600"/>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B2813C0-6C30-4415-BB7A-2BD7964EE7E4}" type="slidenum">
              <a:rPr lang="en-US"/>
              <a:pPr/>
              <a:t>90</a:t>
            </a:fld>
            <a:endParaRPr lang="en-US"/>
          </a:p>
        </p:txBody>
      </p:sp>
      <p:sp>
        <p:nvSpPr>
          <p:cNvPr id="939012" name="Text Box 4"/>
          <p:cNvSpPr txBox="1">
            <a:spLocks noChangeArrowheads="1"/>
          </p:cNvSpPr>
          <p:nvPr/>
        </p:nvSpPr>
        <p:spPr bwMode="auto">
          <a:xfrm>
            <a:off x="971550" y="1125538"/>
            <a:ext cx="7343775" cy="1782762"/>
          </a:xfrm>
          <a:prstGeom prst="rect">
            <a:avLst/>
          </a:prstGeom>
          <a:noFill/>
          <a:ln w="9525">
            <a:noFill/>
            <a:miter lim="800000"/>
            <a:headEnd/>
            <a:tailEnd/>
          </a:ln>
          <a:effectLst/>
        </p:spPr>
        <p:txBody>
          <a:bodyPr lIns="14400" tIns="7200" rIns="14400" bIns="7200">
            <a:spAutoFit/>
          </a:bodyPr>
          <a:lstStyle/>
          <a:p>
            <a:pPr algn="ctr">
              <a:spcBef>
                <a:spcPct val="50000"/>
              </a:spcBef>
            </a:pPr>
            <a:r>
              <a:rPr lang="en-US" sz="4000" b="1">
                <a:latin typeface="Algerian" pitchFamily="82" charset="0"/>
              </a:rPr>
              <a:t>EMERGENCY RESPONSE REVIEW</a:t>
            </a:r>
          </a:p>
          <a:p>
            <a:pPr algn="ctr">
              <a:spcBef>
                <a:spcPct val="50000"/>
              </a:spcBef>
            </a:pPr>
            <a:r>
              <a:rPr lang="en-US" sz="2400" b="1" i="1">
                <a:latin typeface="Palatino Linotype" pitchFamily="18" charset="0"/>
              </a:rPr>
              <a:t>(Tinjauan Tanggap Darurat)</a:t>
            </a:r>
          </a:p>
        </p:txBody>
      </p:sp>
      <p:pic>
        <p:nvPicPr>
          <p:cNvPr id="939013" name="Picture 5" descr="EXCTVMAN"/>
          <p:cNvPicPr>
            <a:picLocks noChangeAspect="1" noChangeArrowheads="1"/>
          </p:cNvPicPr>
          <p:nvPr/>
        </p:nvPicPr>
        <p:blipFill>
          <a:blip r:embed="rId3" cstate="print"/>
          <a:srcRect/>
          <a:stretch>
            <a:fillRect/>
          </a:stretch>
        </p:blipFill>
        <p:spPr bwMode="auto">
          <a:xfrm>
            <a:off x="3419475" y="3140075"/>
            <a:ext cx="2497138" cy="2881313"/>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tx2"/>
            </a:gs>
            <a:gs pos="50000">
              <a:srgbClr val="FFFFFF"/>
            </a:gs>
            <a:gs pos="100000">
              <a:schemeClr val="tx2"/>
            </a:gs>
          </a:gsLst>
          <a:lin ang="5400000" scaled="1"/>
        </a:gradFill>
        <a:effectLst/>
      </p:bgPr>
    </p:bg>
    <p:spTree>
      <p:nvGrpSpPr>
        <p:cNvPr id="1" name=""/>
        <p:cNvGrpSpPr/>
        <p:nvPr/>
      </p:nvGrpSpPr>
      <p:grpSpPr>
        <a:xfrm>
          <a:off x="0" y="0"/>
          <a:ext cx="0" cy="0"/>
          <a:chOff x="0" y="0"/>
          <a:chExt cx="0" cy="0"/>
        </a:xfrm>
      </p:grpSpPr>
      <p:sp>
        <p:nvSpPr>
          <p:cNvPr id="20" name="Slide Number Placeholder 4"/>
          <p:cNvSpPr>
            <a:spLocks noGrp="1"/>
          </p:cNvSpPr>
          <p:nvPr>
            <p:ph type="sldNum" sz="quarter" idx="11"/>
          </p:nvPr>
        </p:nvSpPr>
        <p:spPr/>
        <p:txBody>
          <a:bodyPr/>
          <a:lstStyle/>
          <a:p>
            <a:fld id="{5C4EC288-742B-43C7-B327-83AF2AF4A6C7}" type="slidenum">
              <a:rPr lang="en-US"/>
              <a:pPr/>
              <a:t>91</a:t>
            </a:fld>
            <a:endParaRPr lang="en-US"/>
          </a:p>
        </p:txBody>
      </p:sp>
      <p:pic>
        <p:nvPicPr>
          <p:cNvPr id="1055748" name="Picture 4" descr="conferenceroom_meeting_md_wht"/>
          <p:cNvPicPr>
            <a:picLocks noChangeAspect="1" noChangeArrowheads="1" noCrop="1"/>
          </p:cNvPicPr>
          <p:nvPr/>
        </p:nvPicPr>
        <p:blipFill>
          <a:blip r:embed="rId2" cstate="print"/>
          <a:srcRect/>
          <a:stretch>
            <a:fillRect/>
          </a:stretch>
        </p:blipFill>
        <p:spPr bwMode="auto">
          <a:xfrm>
            <a:off x="3779838" y="2925763"/>
            <a:ext cx="2160587" cy="1439862"/>
          </a:xfrm>
          <a:prstGeom prst="rect">
            <a:avLst/>
          </a:prstGeom>
          <a:noFill/>
        </p:spPr>
      </p:pic>
      <p:sp>
        <p:nvSpPr>
          <p:cNvPr id="1055753" name="Rectangle 9"/>
          <p:cNvSpPr>
            <a:spLocks noChangeArrowheads="1"/>
          </p:cNvSpPr>
          <p:nvPr/>
        </p:nvSpPr>
        <p:spPr bwMode="auto">
          <a:xfrm>
            <a:off x="611188" y="1916113"/>
            <a:ext cx="2232025" cy="720725"/>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Emergency Preparedness (Facilities, Infrastructure, Resources)</a:t>
            </a:r>
          </a:p>
        </p:txBody>
      </p:sp>
      <p:sp>
        <p:nvSpPr>
          <p:cNvPr id="1055754" name="Rectangle 10"/>
          <p:cNvSpPr>
            <a:spLocks noChangeArrowheads="1"/>
          </p:cNvSpPr>
          <p:nvPr/>
        </p:nvSpPr>
        <p:spPr bwMode="auto">
          <a:xfrm>
            <a:off x="611188" y="3284538"/>
            <a:ext cx="2232025" cy="720725"/>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Emergency Response (Procedure, Standard, Communication System)</a:t>
            </a:r>
          </a:p>
        </p:txBody>
      </p:sp>
      <p:sp>
        <p:nvSpPr>
          <p:cNvPr id="1055755" name="Rectangle 11"/>
          <p:cNvSpPr>
            <a:spLocks noChangeArrowheads="1"/>
          </p:cNvSpPr>
          <p:nvPr/>
        </p:nvSpPr>
        <p:spPr bwMode="auto">
          <a:xfrm>
            <a:off x="611188" y="4579938"/>
            <a:ext cx="2232025" cy="720725"/>
          </a:xfrm>
          <a:prstGeom prst="rect">
            <a:avLst/>
          </a:prstGeom>
          <a:solidFill>
            <a:srgbClr val="FFFF00"/>
          </a:solidFill>
          <a:ln w="9525">
            <a:noFill/>
            <a:miter lim="800000"/>
            <a:headEnd/>
            <a:tailEnd/>
          </a:ln>
          <a:effectLst/>
        </p:spPr>
        <p:txBody>
          <a:bodyPr lIns="14400" tIns="7200" rIns="14400" bIns="7200" anchor="ctr"/>
          <a:lstStyle/>
          <a:p>
            <a:pPr algn="ctr"/>
            <a:r>
              <a:rPr lang="en-US" sz="1200" b="1">
                <a:latin typeface="Century Schoolbook" pitchFamily="18" charset="0"/>
              </a:rPr>
              <a:t>Emergency Evaluation (Simulation Drills, Facility Inspection, Investigation)</a:t>
            </a:r>
          </a:p>
        </p:txBody>
      </p:sp>
      <p:sp>
        <p:nvSpPr>
          <p:cNvPr id="1055756" name="WordArt 12" descr="10188610"/>
          <p:cNvSpPr>
            <a:spLocks noChangeArrowheads="1" noChangeShapeType="1" noTextEdit="1"/>
          </p:cNvSpPr>
          <p:nvPr/>
        </p:nvSpPr>
        <p:spPr bwMode="auto">
          <a:xfrm>
            <a:off x="3563938" y="476250"/>
            <a:ext cx="2808287" cy="1152525"/>
          </a:xfrm>
          <a:prstGeom prst="rect">
            <a:avLst/>
          </a:prstGeom>
        </p:spPr>
        <p:txBody>
          <a:bodyPr wrap="none" fromWordArt="1">
            <a:prstTxWarp prst="textDeflate">
              <a:avLst>
                <a:gd name="adj" fmla="val 26227"/>
              </a:avLst>
            </a:prstTxWarp>
          </a:bodyPr>
          <a:lstStyle/>
          <a:p>
            <a:pPr algn="ctr"/>
            <a:r>
              <a:rPr lang="en-US" sz="3600" kern="10">
                <a:ln w="9525">
                  <a:noFill/>
                  <a:round/>
                  <a:headEnd/>
                  <a:tailEnd/>
                </a:ln>
                <a:blipFill dpi="0" rotWithShape="1">
                  <a:blip r:embed="rId3"/>
                  <a:srcRect/>
                  <a:stretch>
                    <a:fillRect/>
                  </a:stretch>
                </a:blipFill>
                <a:latin typeface="Impact"/>
              </a:rPr>
              <a:t>Emergency</a:t>
            </a:r>
          </a:p>
          <a:p>
            <a:pPr algn="ctr"/>
            <a:r>
              <a:rPr lang="en-US" sz="3600" kern="10">
                <a:ln w="9525">
                  <a:noFill/>
                  <a:round/>
                  <a:headEnd/>
                  <a:tailEnd/>
                </a:ln>
                <a:blipFill dpi="0" rotWithShape="1">
                  <a:blip r:embed="rId3"/>
                  <a:srcRect/>
                  <a:stretch>
                    <a:fillRect/>
                  </a:stretch>
                </a:blipFill>
                <a:latin typeface="Impact"/>
              </a:rPr>
              <a:t>Response Review</a:t>
            </a:r>
          </a:p>
        </p:txBody>
      </p:sp>
      <p:sp>
        <p:nvSpPr>
          <p:cNvPr id="1055757" name="Rectangle 13"/>
          <p:cNvSpPr>
            <a:spLocks noChangeArrowheads="1"/>
          </p:cNvSpPr>
          <p:nvPr/>
        </p:nvSpPr>
        <p:spPr bwMode="auto">
          <a:xfrm>
            <a:off x="6732588" y="2420938"/>
            <a:ext cx="2232025" cy="2520950"/>
          </a:xfrm>
          <a:prstGeom prst="rect">
            <a:avLst/>
          </a:prstGeom>
          <a:solidFill>
            <a:srgbClr val="FFCC66"/>
          </a:solidFill>
          <a:ln w="9525">
            <a:noFill/>
            <a:miter lim="800000"/>
            <a:headEnd/>
            <a:tailEnd/>
          </a:ln>
          <a:effectLst/>
        </p:spPr>
        <p:txBody>
          <a:bodyPr lIns="14400" tIns="7200" rIns="14400" bIns="7200" anchor="ctr"/>
          <a:lstStyle/>
          <a:p>
            <a:pPr marL="342900" indent="-254000" algn="ctr"/>
            <a:r>
              <a:rPr lang="en-US" sz="1400" b="1">
                <a:solidFill>
                  <a:srgbClr val="000066"/>
                </a:solidFill>
                <a:latin typeface="Century Schoolbook" pitchFamily="18" charset="0"/>
              </a:rPr>
              <a:t>Emergency Continual Improvement</a:t>
            </a:r>
          </a:p>
          <a:p>
            <a:pPr marL="342900" indent="-254000"/>
            <a:endParaRPr lang="en-US" sz="1400" b="1">
              <a:solidFill>
                <a:srgbClr val="000066"/>
              </a:solidFill>
              <a:latin typeface="Century Schoolbook" pitchFamily="18" charset="0"/>
            </a:endParaRPr>
          </a:p>
          <a:p>
            <a:pPr marL="342900" indent="-254000"/>
            <a:r>
              <a:rPr lang="en-US" sz="1300" b="1">
                <a:latin typeface="Century Schoolbook" pitchFamily="18" charset="0"/>
              </a:rPr>
              <a:t>Activity Plan :</a:t>
            </a:r>
          </a:p>
          <a:p>
            <a:pPr marL="342900" indent="-254000"/>
            <a:endParaRPr lang="en-US" sz="1300" b="1">
              <a:latin typeface="Century Schoolbook" pitchFamily="18" charset="0"/>
            </a:endParaRPr>
          </a:p>
          <a:p>
            <a:pPr marL="342900" indent="-254000">
              <a:buFontTx/>
              <a:buAutoNum type="arabicPeriod"/>
            </a:pPr>
            <a:r>
              <a:rPr lang="en-US" sz="1200" b="1">
                <a:solidFill>
                  <a:srgbClr val="800000"/>
                </a:solidFill>
                <a:latin typeface="Century Schoolbook" pitchFamily="18" charset="0"/>
              </a:rPr>
              <a:t>Improve Emergency Facilities</a:t>
            </a:r>
          </a:p>
          <a:p>
            <a:pPr marL="342900" indent="-254000">
              <a:buFontTx/>
              <a:buAutoNum type="arabicPeriod"/>
            </a:pPr>
            <a:r>
              <a:rPr lang="en-US" sz="1200" b="1">
                <a:solidFill>
                  <a:srgbClr val="800000"/>
                </a:solidFill>
                <a:latin typeface="Century Schoolbook" pitchFamily="18" charset="0"/>
              </a:rPr>
              <a:t>Improve Emergency Resources</a:t>
            </a:r>
          </a:p>
          <a:p>
            <a:pPr marL="342900" indent="-254000">
              <a:buFontTx/>
              <a:buAutoNum type="arabicPeriod"/>
            </a:pPr>
            <a:r>
              <a:rPr lang="en-US" sz="1200" b="1">
                <a:solidFill>
                  <a:srgbClr val="800000"/>
                </a:solidFill>
                <a:latin typeface="Century Schoolbook" pitchFamily="18" charset="0"/>
              </a:rPr>
              <a:t>Improve Emergency Communication System</a:t>
            </a:r>
          </a:p>
        </p:txBody>
      </p:sp>
      <p:pic>
        <p:nvPicPr>
          <p:cNvPr id="1055758" name="Picture 14" descr="forward"/>
          <p:cNvPicPr>
            <a:picLocks noChangeAspect="1" noChangeArrowheads="1" noCrop="1"/>
          </p:cNvPicPr>
          <p:nvPr/>
        </p:nvPicPr>
        <p:blipFill>
          <a:blip r:embed="rId4" cstate="print"/>
          <a:srcRect/>
          <a:stretch>
            <a:fillRect/>
          </a:stretch>
        </p:blipFill>
        <p:spPr bwMode="auto">
          <a:xfrm rot="1784693">
            <a:off x="2987675" y="2276475"/>
            <a:ext cx="647700" cy="409575"/>
          </a:xfrm>
          <a:prstGeom prst="rect">
            <a:avLst/>
          </a:prstGeom>
          <a:noFill/>
          <a:ln w="9525">
            <a:noFill/>
            <a:miter lim="800000"/>
            <a:headEnd/>
            <a:tailEnd/>
          </a:ln>
        </p:spPr>
      </p:pic>
      <p:pic>
        <p:nvPicPr>
          <p:cNvPr id="1055759" name="Picture 15" descr="forward"/>
          <p:cNvPicPr>
            <a:picLocks noChangeAspect="1" noChangeArrowheads="1" noCrop="1"/>
          </p:cNvPicPr>
          <p:nvPr/>
        </p:nvPicPr>
        <p:blipFill>
          <a:blip r:embed="rId4" cstate="print"/>
          <a:srcRect/>
          <a:stretch>
            <a:fillRect/>
          </a:stretch>
        </p:blipFill>
        <p:spPr bwMode="auto">
          <a:xfrm>
            <a:off x="2987675" y="3429000"/>
            <a:ext cx="647700" cy="409575"/>
          </a:xfrm>
          <a:prstGeom prst="rect">
            <a:avLst/>
          </a:prstGeom>
          <a:noFill/>
          <a:ln w="9525">
            <a:noFill/>
            <a:miter lim="800000"/>
            <a:headEnd/>
            <a:tailEnd/>
          </a:ln>
        </p:spPr>
      </p:pic>
      <p:pic>
        <p:nvPicPr>
          <p:cNvPr id="1055760" name="Picture 16" descr="forward"/>
          <p:cNvPicPr>
            <a:picLocks noChangeAspect="1" noChangeArrowheads="1" noCrop="1"/>
          </p:cNvPicPr>
          <p:nvPr/>
        </p:nvPicPr>
        <p:blipFill>
          <a:blip r:embed="rId4" cstate="print"/>
          <a:srcRect/>
          <a:stretch>
            <a:fillRect/>
          </a:stretch>
        </p:blipFill>
        <p:spPr bwMode="auto">
          <a:xfrm rot="-1475407">
            <a:off x="2987675" y="4532313"/>
            <a:ext cx="647700" cy="409575"/>
          </a:xfrm>
          <a:prstGeom prst="rect">
            <a:avLst/>
          </a:prstGeom>
          <a:noFill/>
          <a:ln w="9525">
            <a:noFill/>
            <a:miter lim="800000"/>
            <a:headEnd/>
            <a:tailEnd/>
          </a:ln>
        </p:spPr>
      </p:pic>
      <p:pic>
        <p:nvPicPr>
          <p:cNvPr id="1055761" name="Picture 17" descr="forward"/>
          <p:cNvPicPr>
            <a:picLocks noChangeAspect="1" noChangeArrowheads="1" noCrop="1"/>
          </p:cNvPicPr>
          <p:nvPr/>
        </p:nvPicPr>
        <p:blipFill>
          <a:blip r:embed="rId4" cstate="print"/>
          <a:srcRect/>
          <a:stretch>
            <a:fillRect/>
          </a:stretch>
        </p:blipFill>
        <p:spPr bwMode="auto">
          <a:xfrm>
            <a:off x="5868988" y="3379788"/>
            <a:ext cx="647700" cy="409575"/>
          </a:xfrm>
          <a:prstGeom prst="rect">
            <a:avLst/>
          </a:prstGeom>
          <a:noFill/>
          <a:ln w="9525">
            <a:noFill/>
            <a:miter lim="800000"/>
            <a:headEnd/>
            <a:tailEnd/>
          </a:ln>
        </p:spPr>
      </p:pic>
      <p:pic>
        <p:nvPicPr>
          <p:cNvPr id="1055762" name="Picture 18" descr="invisible"/>
          <p:cNvPicPr>
            <a:picLocks noChangeAspect="1" noChangeArrowheads="1" noCrop="1"/>
          </p:cNvPicPr>
          <p:nvPr/>
        </p:nvPicPr>
        <p:blipFill>
          <a:blip r:embed="rId5" cstate="print"/>
          <a:srcRect/>
          <a:stretch>
            <a:fillRect/>
          </a:stretch>
        </p:blipFill>
        <p:spPr bwMode="auto">
          <a:xfrm>
            <a:off x="250825" y="620713"/>
            <a:ext cx="431800" cy="431800"/>
          </a:xfrm>
          <a:prstGeom prst="rect">
            <a:avLst/>
          </a:prstGeom>
          <a:noFill/>
          <a:ln w="9525">
            <a:noFill/>
            <a:miter lim="800000"/>
            <a:headEnd/>
            <a:tailEnd/>
          </a:ln>
        </p:spPr>
      </p:pic>
      <p:grpSp>
        <p:nvGrpSpPr>
          <p:cNvPr id="1055766" name="Group 22"/>
          <p:cNvGrpSpPr>
            <a:grpSpLocks/>
          </p:cNvGrpSpPr>
          <p:nvPr/>
        </p:nvGrpSpPr>
        <p:grpSpPr bwMode="auto">
          <a:xfrm>
            <a:off x="3924300" y="4076700"/>
            <a:ext cx="2376488" cy="1152525"/>
            <a:chOff x="2381" y="2795"/>
            <a:chExt cx="1724" cy="907"/>
          </a:xfrm>
        </p:grpSpPr>
        <p:sp>
          <p:nvSpPr>
            <p:cNvPr id="1055767" name="AutoShape 23" descr="BU1255"/>
            <p:cNvSpPr>
              <a:spLocks noChangeArrowheads="1"/>
            </p:cNvSpPr>
            <p:nvPr/>
          </p:nvSpPr>
          <p:spPr bwMode="auto">
            <a:xfrm rot="10800000">
              <a:off x="2381" y="2795"/>
              <a:ext cx="1724" cy="907"/>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blipFill dpi="0" rotWithShape="1">
              <a:blip r:embed="rId6" cstate="print"/>
              <a:srcRect/>
              <a:stretch>
                <a:fillRect/>
              </a:stretch>
            </a:blipFill>
            <a:ln w="9525">
              <a:solidFill>
                <a:schemeClr val="tx1"/>
              </a:solidFill>
              <a:miter lim="800000"/>
              <a:headEnd/>
              <a:tailEnd/>
            </a:ln>
            <a:effectLst/>
          </p:spPr>
          <p:txBody>
            <a:bodyPr wrap="none" anchor="ctr"/>
            <a:lstStyle/>
            <a:p>
              <a:endParaRPr lang="en-US"/>
            </a:p>
          </p:txBody>
        </p:sp>
        <p:sp>
          <p:nvSpPr>
            <p:cNvPr id="1055768" name="WordArt 24"/>
            <p:cNvSpPr>
              <a:spLocks noChangeArrowheads="1" noChangeShapeType="1" noTextEdit="1"/>
            </p:cNvSpPr>
            <p:nvPr/>
          </p:nvSpPr>
          <p:spPr bwMode="auto">
            <a:xfrm rot="10551010">
              <a:off x="2655" y="3113"/>
              <a:ext cx="1182" cy="461"/>
            </a:xfrm>
            <a:prstGeom prst="rect">
              <a:avLst/>
            </a:prstGeom>
          </p:spPr>
          <p:txBody>
            <a:bodyPr spcFirstLastPara="1" wrap="none" fromWordArt="1">
              <a:prstTxWarp prst="textArchUp">
                <a:avLst>
                  <a:gd name="adj" fmla="val 10800000"/>
                </a:avLst>
              </a:prstTxWarp>
            </a:bodyPr>
            <a:lstStyle/>
            <a:p>
              <a:pPr algn="ctr"/>
              <a:r>
                <a:rPr lang="en-US" sz="3600" kern="10">
                  <a:ln w="9525">
                    <a:noFill/>
                    <a:round/>
                    <a:headEnd/>
                    <a:tailEnd/>
                  </a:ln>
                  <a:latin typeface="Arial Black"/>
                </a:rPr>
                <a:t>Continual Improvement</a:t>
              </a:r>
            </a:p>
          </p:txBody>
        </p:sp>
      </p:grpSp>
      <p:grpSp>
        <p:nvGrpSpPr>
          <p:cNvPr id="1055772" name="Group 28"/>
          <p:cNvGrpSpPr>
            <a:grpSpLocks/>
          </p:cNvGrpSpPr>
          <p:nvPr/>
        </p:nvGrpSpPr>
        <p:grpSpPr bwMode="auto">
          <a:xfrm>
            <a:off x="3995738" y="1987550"/>
            <a:ext cx="2160587" cy="1081088"/>
            <a:chOff x="2290" y="799"/>
            <a:chExt cx="1724" cy="907"/>
          </a:xfrm>
        </p:grpSpPr>
        <p:sp>
          <p:nvSpPr>
            <p:cNvPr id="1055769" name="AutoShape 25" descr="BU1233"/>
            <p:cNvSpPr>
              <a:spLocks noChangeArrowheads="1"/>
            </p:cNvSpPr>
            <p:nvPr/>
          </p:nvSpPr>
          <p:spPr bwMode="auto">
            <a:xfrm>
              <a:off x="2290" y="799"/>
              <a:ext cx="1724" cy="907"/>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blipFill dpi="0" rotWithShape="1">
              <a:blip r:embed="rId7" cstate="print"/>
              <a:srcRect/>
              <a:stretch>
                <a:fillRect/>
              </a:stretch>
            </a:blipFill>
            <a:ln w="9525">
              <a:solidFill>
                <a:schemeClr val="tx1"/>
              </a:solidFill>
              <a:miter lim="800000"/>
              <a:headEnd/>
              <a:tailEnd/>
            </a:ln>
            <a:effectLst/>
          </p:spPr>
          <p:txBody>
            <a:bodyPr wrap="none" anchor="ctr"/>
            <a:lstStyle/>
            <a:p>
              <a:endParaRPr lang="en-US"/>
            </a:p>
          </p:txBody>
        </p:sp>
        <p:sp>
          <p:nvSpPr>
            <p:cNvPr id="1055771" name="WordArt 27"/>
            <p:cNvSpPr>
              <a:spLocks noChangeArrowheads="1" noChangeShapeType="1" noTextEdit="1"/>
            </p:cNvSpPr>
            <p:nvPr/>
          </p:nvSpPr>
          <p:spPr bwMode="auto">
            <a:xfrm>
              <a:off x="2562" y="935"/>
              <a:ext cx="1180" cy="590"/>
            </a:xfrm>
            <a:prstGeom prst="rect">
              <a:avLst/>
            </a:prstGeom>
          </p:spPr>
          <p:txBody>
            <a:bodyPr spcFirstLastPara="1" wrap="none" fromWordArt="1">
              <a:prstTxWarp prst="textArchUp">
                <a:avLst>
                  <a:gd name="adj" fmla="val 10800000"/>
                </a:avLst>
              </a:prstTxWarp>
            </a:bodyPr>
            <a:lstStyle/>
            <a:p>
              <a:pPr algn="ctr"/>
              <a:r>
                <a:rPr lang="en-US" sz="3600" kern="10">
                  <a:ln w="9525">
                    <a:noFill/>
                    <a:round/>
                    <a:headEnd/>
                    <a:tailEnd/>
                  </a:ln>
                  <a:solidFill>
                    <a:schemeClr val="bg1"/>
                  </a:solidFill>
                  <a:latin typeface="Arial Black"/>
                </a:rPr>
                <a:t>Continual Improvement</a:t>
              </a: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EDC56C4-189B-48C4-8282-F80CE755DF62}" type="slidenum">
              <a:rPr lang="en-US"/>
              <a:pPr/>
              <a:t>92</a:t>
            </a:fld>
            <a:endParaRPr lang="en-US"/>
          </a:p>
        </p:txBody>
      </p:sp>
      <p:sp>
        <p:nvSpPr>
          <p:cNvPr id="88071" name="Rectangle 7"/>
          <p:cNvSpPr>
            <a:spLocks noGrp="1" noChangeArrowheads="1"/>
          </p:cNvSpPr>
          <p:nvPr>
            <p:ph type="body" idx="1"/>
          </p:nvPr>
        </p:nvSpPr>
        <p:spPr>
          <a:xfrm>
            <a:off x="928662" y="1357298"/>
            <a:ext cx="7921625" cy="4662487"/>
          </a:xfrm>
          <a:noFill/>
          <a:ln/>
        </p:spPr>
        <p:txBody>
          <a:bodyPr/>
          <a:lstStyle/>
          <a:p>
            <a:pPr>
              <a:lnSpc>
                <a:spcPct val="65000"/>
              </a:lnSpc>
              <a:spcBef>
                <a:spcPct val="45000"/>
              </a:spcBef>
              <a:buFontTx/>
              <a:buNone/>
            </a:pPr>
            <a:r>
              <a:rPr lang="en-US" sz="1600" b="1" dirty="0"/>
              <a:t>JANGAN LUPA :</a:t>
            </a:r>
          </a:p>
          <a:p>
            <a:pPr>
              <a:lnSpc>
                <a:spcPct val="65000"/>
              </a:lnSpc>
              <a:spcBef>
                <a:spcPct val="85000"/>
              </a:spcBef>
            </a:pPr>
            <a:r>
              <a:rPr lang="en-US" sz="1600" b="1" dirty="0"/>
              <a:t>ISI SURVEY KEPUASAN PELANGGAN</a:t>
            </a:r>
          </a:p>
          <a:p>
            <a:pPr>
              <a:lnSpc>
                <a:spcPct val="65000"/>
              </a:lnSpc>
              <a:spcBef>
                <a:spcPct val="85000"/>
              </a:spcBef>
            </a:pPr>
            <a:r>
              <a:rPr lang="en-US" sz="1600" b="1" dirty="0"/>
              <a:t>COPY DAFTAR HADIR PESERTA UNTUK SERTIFIKAT</a:t>
            </a:r>
          </a:p>
          <a:p>
            <a:pPr>
              <a:lnSpc>
                <a:spcPct val="65000"/>
              </a:lnSpc>
              <a:spcBef>
                <a:spcPct val="85000"/>
              </a:spcBef>
            </a:pPr>
            <a:r>
              <a:rPr lang="en-US" sz="1600" b="1" dirty="0"/>
              <a:t>DAFTAR KE MAILING LIST </a:t>
            </a:r>
            <a:r>
              <a:rPr lang="en-US" sz="1600" b="1" dirty="0" err="1"/>
              <a:t>Sentral</a:t>
            </a:r>
            <a:r>
              <a:rPr lang="en-US" sz="1600" b="1" dirty="0"/>
              <a:t> </a:t>
            </a:r>
            <a:r>
              <a:rPr lang="en-US" sz="1600" b="1" dirty="0" err="1"/>
              <a:t>Sistem</a:t>
            </a:r>
            <a:r>
              <a:rPr lang="en-US" sz="1600" b="1" dirty="0"/>
              <a:t> </a:t>
            </a:r>
            <a:r>
              <a:rPr lang="en-US" sz="1600" b="1" dirty="0" err="1"/>
              <a:t>untuk</a:t>
            </a:r>
            <a:r>
              <a:rPr lang="en-US" sz="1600" b="1" dirty="0"/>
              <a:t> </a:t>
            </a:r>
            <a:r>
              <a:rPr lang="en-US" sz="1600" b="1" dirty="0" err="1"/>
              <a:t>berdiskusi</a:t>
            </a:r>
            <a:r>
              <a:rPr lang="en-US" sz="1600" b="1" dirty="0"/>
              <a:t> </a:t>
            </a:r>
            <a:r>
              <a:rPr lang="en-US" sz="1600" b="1" dirty="0" err="1"/>
              <a:t>dengan</a:t>
            </a:r>
            <a:r>
              <a:rPr lang="en-US" sz="1600" b="1" dirty="0"/>
              <a:t> </a:t>
            </a:r>
            <a:r>
              <a:rPr lang="en-US" sz="1600" b="1" dirty="0" err="1"/>
              <a:t>para</a:t>
            </a:r>
            <a:endParaRPr lang="en-US" sz="1600" b="1" dirty="0"/>
          </a:p>
          <a:p>
            <a:pPr>
              <a:lnSpc>
                <a:spcPct val="65000"/>
              </a:lnSpc>
              <a:spcBef>
                <a:spcPct val="85000"/>
              </a:spcBef>
              <a:buFontTx/>
              <a:buNone/>
            </a:pPr>
            <a:r>
              <a:rPr lang="en-US" sz="1600" b="1" dirty="0"/>
              <a:t>	</a:t>
            </a:r>
            <a:r>
              <a:rPr lang="en-US" sz="1600" b="1" dirty="0" err="1"/>
              <a:t>profesional</a:t>
            </a:r>
            <a:r>
              <a:rPr lang="en-US" sz="1600" b="1" dirty="0"/>
              <a:t>, </a:t>
            </a:r>
            <a:r>
              <a:rPr lang="en-US" sz="1600" b="1" dirty="0" err="1"/>
              <a:t>konsultan</a:t>
            </a:r>
            <a:r>
              <a:rPr lang="en-US" sz="1600" b="1" dirty="0"/>
              <a:t> </a:t>
            </a:r>
            <a:r>
              <a:rPr lang="en-US" sz="1600" b="1" dirty="0" err="1"/>
              <a:t>dan</a:t>
            </a:r>
            <a:r>
              <a:rPr lang="en-US" sz="1600" b="1" dirty="0"/>
              <a:t> </a:t>
            </a:r>
            <a:r>
              <a:rPr lang="en-US" sz="1600" b="1" dirty="0" err="1"/>
              <a:t>berbagai</a:t>
            </a:r>
            <a:r>
              <a:rPr lang="en-US" sz="1600" b="1" dirty="0"/>
              <a:t> </a:t>
            </a:r>
            <a:r>
              <a:rPr lang="en-US" sz="1600" b="1" dirty="0" err="1"/>
              <a:t>pihak</a:t>
            </a:r>
            <a:r>
              <a:rPr lang="en-US" sz="1600" b="1" dirty="0"/>
              <a:t> </a:t>
            </a:r>
            <a:r>
              <a:rPr lang="en-US" sz="1600" b="1" dirty="0" err="1"/>
              <a:t>terkait</a:t>
            </a:r>
            <a:r>
              <a:rPr lang="en-US" sz="1600" b="1" dirty="0"/>
              <a:t> </a:t>
            </a:r>
          </a:p>
          <a:p>
            <a:pPr lvl="1">
              <a:lnSpc>
                <a:spcPct val="65000"/>
              </a:lnSpc>
              <a:spcBef>
                <a:spcPct val="85000"/>
              </a:spcBef>
            </a:pPr>
            <a:r>
              <a:rPr lang="en-US" sz="1600" b="1" dirty="0">
                <a:hlinkClick r:id="rId2"/>
              </a:rPr>
              <a:t>hse-community@sentral-sistem.com</a:t>
            </a:r>
            <a:r>
              <a:rPr lang="en-US" sz="1600" b="1" dirty="0"/>
              <a:t> </a:t>
            </a:r>
          </a:p>
          <a:p>
            <a:pPr lvl="1">
              <a:lnSpc>
                <a:spcPct val="65000"/>
              </a:lnSpc>
              <a:spcBef>
                <a:spcPct val="85000"/>
              </a:spcBef>
            </a:pPr>
            <a:r>
              <a:rPr lang="en-US" sz="1600" b="1" dirty="0">
                <a:hlinkClick r:id="rId3"/>
              </a:rPr>
              <a:t>quality-technique@sentral-sistem.com </a:t>
            </a:r>
            <a:endParaRPr lang="en-US" sz="1600" b="1" dirty="0"/>
          </a:p>
          <a:p>
            <a:pPr lvl="1">
              <a:lnSpc>
                <a:spcPct val="65000"/>
              </a:lnSpc>
              <a:spcBef>
                <a:spcPct val="85000"/>
              </a:spcBef>
            </a:pPr>
            <a:r>
              <a:rPr lang="en-US" sz="1600" b="1" dirty="0">
                <a:hlinkClick r:id="rId4"/>
              </a:rPr>
              <a:t>business-improvement@sentral-sistem.com </a:t>
            </a:r>
            <a:endParaRPr lang="en-US" sz="1600" b="1" dirty="0"/>
          </a:p>
          <a:p>
            <a:pPr lvl="1">
              <a:lnSpc>
                <a:spcPct val="65000"/>
              </a:lnSpc>
              <a:spcBef>
                <a:spcPct val="85000"/>
              </a:spcBef>
              <a:buNone/>
            </a:pPr>
            <a:r>
              <a:rPr lang="en-US" sz="1600" b="1" dirty="0"/>
              <a:t>SEGERA IMPLEMENTASIKAN PELATIHAN INI DI PERUSAHAAN ANDA</a:t>
            </a:r>
          </a:p>
          <a:p>
            <a:pPr>
              <a:lnSpc>
                <a:spcPct val="65000"/>
              </a:lnSpc>
              <a:spcBef>
                <a:spcPct val="85000"/>
              </a:spcBef>
            </a:pPr>
            <a:r>
              <a:rPr lang="en-US" sz="1600" b="1" dirty="0"/>
              <a:t>KUNJUNGI WEBSITE  </a:t>
            </a:r>
            <a:r>
              <a:rPr lang="en-US" sz="1600" b="1" dirty="0">
                <a:hlinkClick r:id="rId5"/>
              </a:rPr>
              <a:t>http://www.sentral-sistem.com</a:t>
            </a:r>
            <a:r>
              <a:rPr lang="en-US" sz="1600" b="1" dirty="0"/>
              <a:t> </a:t>
            </a:r>
            <a:r>
              <a:rPr lang="en-US" sz="1600" b="1" dirty="0" err="1"/>
              <a:t>untuk</a:t>
            </a:r>
            <a:r>
              <a:rPr lang="en-US" sz="1600" b="1" dirty="0"/>
              <a:t> </a:t>
            </a:r>
          </a:p>
          <a:p>
            <a:pPr>
              <a:lnSpc>
                <a:spcPct val="65000"/>
              </a:lnSpc>
              <a:spcBef>
                <a:spcPct val="85000"/>
              </a:spcBef>
              <a:buFontTx/>
              <a:buNone/>
            </a:pPr>
            <a:r>
              <a:rPr lang="en-US" sz="1600" b="1" dirty="0"/>
              <a:t>	</a:t>
            </a:r>
            <a:r>
              <a:rPr lang="en-US" sz="1600" b="1" dirty="0" err="1"/>
              <a:t>informasi</a:t>
            </a:r>
            <a:r>
              <a:rPr lang="en-US" sz="1600" b="1" dirty="0"/>
              <a:t> </a:t>
            </a:r>
            <a:r>
              <a:rPr lang="en-US" sz="1600" b="1" dirty="0" err="1"/>
              <a:t>lainnya</a:t>
            </a:r>
            <a:endParaRPr lang="en-US" sz="1600" b="1" dirty="0"/>
          </a:p>
        </p:txBody>
      </p:sp>
      <p:sp>
        <p:nvSpPr>
          <p:cNvPr id="88075" name="WordArt 11"/>
          <p:cNvSpPr>
            <a:spLocks noChangeArrowheads="1" noChangeShapeType="1" noTextEdit="1"/>
          </p:cNvSpPr>
          <p:nvPr/>
        </p:nvSpPr>
        <p:spPr bwMode="auto">
          <a:xfrm>
            <a:off x="1071538" y="571480"/>
            <a:ext cx="7669212" cy="576263"/>
          </a:xfrm>
          <a:prstGeom prst="rect">
            <a:avLst/>
          </a:prstGeom>
        </p:spPr>
        <p:txBody>
          <a:bodyPr wrap="none" fromWordArt="1">
            <a:prstTxWarp prst="textSlantUp">
              <a:avLst>
                <a:gd name="adj" fmla="val 0"/>
              </a:avLst>
            </a:prstTxWarp>
          </a:bodyPr>
          <a:lstStyle/>
          <a:p>
            <a:pPr algn="ctr"/>
            <a:r>
              <a:rPr lang="en-US" sz="3600" kern="10"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Arial Rounded MT Bold"/>
              </a:rPr>
              <a:t>TERIMAKASIH ATAS PERHATIANNYA</a:t>
            </a:r>
          </a:p>
        </p:txBody>
      </p:sp>
      <p:sp>
        <p:nvSpPr>
          <p:cNvPr id="5" name="AutoShape 9"/>
          <p:cNvSpPr>
            <a:spLocks noChangeArrowheads="1"/>
          </p:cNvSpPr>
          <p:nvPr/>
        </p:nvSpPr>
        <p:spPr bwMode="auto">
          <a:xfrm>
            <a:off x="571472" y="5357826"/>
            <a:ext cx="8215338" cy="714380"/>
          </a:xfrm>
          <a:prstGeom prst="roundRect">
            <a:avLst>
              <a:gd name="adj" fmla="val 16667"/>
            </a:avLst>
          </a:prstGeom>
          <a:noFill/>
          <a:ln w="9525">
            <a:noFill/>
            <a:round/>
            <a:headEnd/>
            <a:tailEnd/>
          </a:ln>
          <a:effectLst/>
        </p:spPr>
        <p:txBody>
          <a:bodyPr wrap="none" anchor="ctr"/>
          <a:lstStyle/>
          <a:p>
            <a:pPr algn="ctr"/>
            <a:r>
              <a:rPr lang="en-US" sz="1600" b="1" dirty="0">
                <a:latin typeface="Bradley Hand ITC" pitchFamily="66" charset="0"/>
              </a:rPr>
              <a:t>MT. </a:t>
            </a:r>
            <a:r>
              <a:rPr lang="en-US" sz="1600" b="1" dirty="0" err="1">
                <a:latin typeface="Bradley Hand ITC" pitchFamily="66" charset="0"/>
              </a:rPr>
              <a:t>Haryono</a:t>
            </a:r>
            <a:r>
              <a:rPr lang="en-US" sz="1600" b="1" dirty="0">
                <a:latin typeface="Bradley Hand ITC" pitchFamily="66" charset="0"/>
              </a:rPr>
              <a:t> Square 3A No 2</a:t>
            </a:r>
          </a:p>
          <a:p>
            <a:pPr algn="ctr"/>
            <a:r>
              <a:rPr lang="en-US" sz="1600" b="1" dirty="0" err="1">
                <a:latin typeface="Bradley Hand ITC" pitchFamily="66" charset="0"/>
              </a:rPr>
              <a:t>Jl</a:t>
            </a:r>
            <a:r>
              <a:rPr lang="en-US" sz="1600" b="1" dirty="0">
                <a:latin typeface="Bradley Hand ITC" pitchFamily="66" charset="0"/>
              </a:rPr>
              <a:t> . MT. </a:t>
            </a:r>
            <a:r>
              <a:rPr lang="en-US" sz="1600" b="1" dirty="0" err="1">
                <a:latin typeface="Bradley Hand ITC" pitchFamily="66" charset="0"/>
              </a:rPr>
              <a:t>Haryono</a:t>
            </a:r>
            <a:r>
              <a:rPr lang="en-US" sz="1600" b="1" dirty="0">
                <a:latin typeface="Bradley Hand ITC" pitchFamily="66" charset="0"/>
              </a:rPr>
              <a:t> Kav.10 Jakarta </a:t>
            </a:r>
            <a:r>
              <a:rPr lang="en-US" sz="1600" b="1" dirty="0" err="1">
                <a:latin typeface="Bradley Hand ITC" pitchFamily="66" charset="0"/>
              </a:rPr>
              <a:t>Timur</a:t>
            </a:r>
            <a:r>
              <a:rPr lang="en-US" sz="1600" b="1" dirty="0">
                <a:latin typeface="Bradley Hand ITC" pitchFamily="66" charset="0"/>
              </a:rPr>
              <a:t> 13330</a:t>
            </a:r>
          </a:p>
          <a:p>
            <a:pPr algn="ctr"/>
            <a:r>
              <a:rPr lang="en-US" sz="1600" b="1" dirty="0">
                <a:latin typeface="Bradley Hand ITC" pitchFamily="66" charset="0"/>
              </a:rPr>
              <a:t>(021) 29067201-03</a:t>
            </a:r>
          </a:p>
          <a:p>
            <a:pPr algn="ctr"/>
            <a:r>
              <a:rPr lang="en-US" sz="1600" b="1" dirty="0">
                <a:latin typeface="Bradley Hand ITC" pitchFamily="66" charset="0"/>
              </a:rPr>
              <a:t>www.sentral-sistem.com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88075"/>
                                        </p:tgtEl>
                                        <p:attrNameLst>
                                          <p:attrName>style.visibility</p:attrName>
                                        </p:attrNameLst>
                                      </p:cBhvr>
                                      <p:to>
                                        <p:strVal val="visible"/>
                                      </p:to>
                                    </p:set>
                                    <p:anim from="(-#ppt_w/2)" to="(#ppt_x)" calcmode="lin" valueType="num">
                                      <p:cBhvr>
                                        <p:cTn id="7" dur="600" fill="hold">
                                          <p:stCondLst>
                                            <p:cond delay="0"/>
                                          </p:stCondLst>
                                        </p:cTn>
                                        <p:tgtEl>
                                          <p:spTgt spid="88075"/>
                                        </p:tgtEl>
                                        <p:attrNameLst>
                                          <p:attrName>ppt_x</p:attrName>
                                        </p:attrNameLst>
                                      </p:cBhvr>
                                    </p:anim>
                                    <p:anim from="0" to="-1.0" calcmode="lin" valueType="num">
                                      <p:cBhvr>
                                        <p:cTn id="8" dur="200" decel="50000" autoRev="1" fill="hold">
                                          <p:stCondLst>
                                            <p:cond delay="600"/>
                                          </p:stCondLst>
                                        </p:cTn>
                                        <p:tgtEl>
                                          <p:spTgt spid="88075"/>
                                        </p:tgtEl>
                                        <p:attrNameLst>
                                          <p:attrName>xshear</p:attrName>
                                        </p:attrNameLst>
                                      </p:cBhvr>
                                    </p:anim>
                                    <p:animScale>
                                      <p:cBhvr>
                                        <p:cTn id="9" dur="200" decel="100000" autoRev="1" fill="hold">
                                          <p:stCondLst>
                                            <p:cond delay="600"/>
                                          </p:stCondLst>
                                        </p:cTn>
                                        <p:tgtEl>
                                          <p:spTgt spid="88075"/>
                                        </p:tgtEl>
                                      </p:cBhvr>
                                      <p:from x="100000" y="100000"/>
                                      <p:to x="80000" y="100000"/>
                                    </p:animScale>
                                    <p:anim by="(#ppt_h/3+#ppt_w*0.1)" calcmode="lin" valueType="num">
                                      <p:cBhvr additive="sum">
                                        <p:cTn id="10" dur="200" decel="100000" autoRev="1" fill="hold">
                                          <p:stCondLst>
                                            <p:cond delay="600"/>
                                          </p:stCondLst>
                                        </p:cTn>
                                        <p:tgtEl>
                                          <p:spTgt spid="8807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5"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14400" tIns="7200" rIns="14400" bIns="72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14400" tIns="7200" rIns="14400" bIns="72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11562</TotalTime>
  <Words>5257</Words>
  <Application>Microsoft Office PowerPoint</Application>
  <PresentationFormat>On-screen Show (4:3)</PresentationFormat>
  <Paragraphs>874</Paragraphs>
  <Slides>92</Slides>
  <Notes>3</Notes>
  <HiddenSlides>0</HiddenSlides>
  <MMClips>1</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92</vt:i4>
      </vt:variant>
    </vt:vector>
  </HeadingPairs>
  <TitlesOfParts>
    <vt:vector size="115" baseType="lpstr">
      <vt:lpstr>Alfredo's Dance</vt:lpstr>
      <vt:lpstr>Algerian</vt:lpstr>
      <vt:lpstr>Arial</vt:lpstr>
      <vt:lpstr>Arial Black</vt:lpstr>
      <vt:lpstr>Arial Narrow</vt:lpstr>
      <vt:lpstr>Arial Rounded MT Bold</vt:lpstr>
      <vt:lpstr>Berlin Sans FB</vt:lpstr>
      <vt:lpstr>Bodoni MT Black</vt:lpstr>
      <vt:lpstr>Bookman Old Style</vt:lpstr>
      <vt:lpstr>Bradley Hand ITC</vt:lpstr>
      <vt:lpstr>Calisto MT</vt:lpstr>
      <vt:lpstr>Castellar</vt:lpstr>
      <vt:lpstr>Century Gothic</vt:lpstr>
      <vt:lpstr>Century Schoolbook</vt:lpstr>
      <vt:lpstr>Impact</vt:lpstr>
      <vt:lpstr>Imprint MT Shadow</vt:lpstr>
      <vt:lpstr>Palatino Linotype</vt:lpstr>
      <vt:lpstr>Rockwell</vt:lpstr>
      <vt:lpstr>Tahoma</vt:lpstr>
      <vt:lpstr>Times New Roman</vt:lpstr>
      <vt:lpstr>Viner Hand ITC</vt:lpstr>
      <vt:lpstr>Wingdings</vt:lpstr>
      <vt:lpstr>Default Design</vt:lpstr>
      <vt:lpstr>PowerPoint Presentation</vt:lpstr>
      <vt:lpstr>DAFTAR ISI</vt:lpstr>
      <vt:lpstr>Tujuan Training</vt:lpstr>
      <vt:lpstr>Apakah keadaan darurat? </vt:lpstr>
      <vt:lpstr>Activity</vt:lpstr>
      <vt:lpstr>Activity</vt:lpstr>
      <vt:lpstr>Konsep Swiss Chees </vt:lpstr>
      <vt:lpstr>Konsep Penanganan Keadaan Darurat</vt:lpstr>
      <vt:lpstr>PowerPoint Presentation</vt:lpstr>
      <vt:lpstr>Environment Emergency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Studi Case-3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PT.Brilliant Management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Dewo</dc:creator>
  <cp:lastModifiedBy>Document_Control</cp:lastModifiedBy>
  <cp:revision>1147</cp:revision>
  <dcterms:created xsi:type="dcterms:W3CDTF">2004-10-15T05:40:39Z</dcterms:created>
  <dcterms:modified xsi:type="dcterms:W3CDTF">2021-05-03T01:07:51Z</dcterms:modified>
</cp:coreProperties>
</file>